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7" r:id="rId5"/>
    <p:sldMasterId id="2147483708" r:id="rId6"/>
    <p:sldMasterId id="2147483711" r:id="rId7"/>
    <p:sldMasterId id="2147483709" r:id="rId8"/>
    <p:sldMasterId id="2147483710" r:id="rId9"/>
    <p:sldMasterId id="2147483757" r:id="rId10"/>
    <p:sldMasterId id="2147483696" r:id="rId11"/>
  </p:sldMasterIdLst>
  <p:notesMasterIdLst>
    <p:notesMasterId r:id="rId24"/>
  </p:notesMasterIdLst>
  <p:sldIdLst>
    <p:sldId id="256" r:id="rId12"/>
    <p:sldId id="271" r:id="rId13"/>
    <p:sldId id="258" r:id="rId14"/>
    <p:sldId id="257" r:id="rId15"/>
    <p:sldId id="259" r:id="rId16"/>
    <p:sldId id="266" r:id="rId17"/>
    <p:sldId id="270" r:id="rId18"/>
    <p:sldId id="267" r:id="rId19"/>
    <p:sldId id="268" r:id="rId20"/>
    <p:sldId id="262" r:id="rId21"/>
    <p:sldId id="261" r:id="rId22"/>
    <p:sldId id="269" r:id="rId2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D48"/>
    <a:srgbClr val="FBF4F6"/>
    <a:srgbClr val="DEAABA"/>
    <a:srgbClr val="61BA45"/>
    <a:srgbClr val="F5F8F8"/>
    <a:srgbClr val="B5CCCB"/>
    <a:srgbClr val="BBD1AB"/>
    <a:srgbClr val="B0C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0867" autoAdjust="0"/>
    <p:restoredTop sz="94607" autoAdjust="0"/>
  </p:normalViewPr>
  <p:slideViewPr>
    <p:cSldViewPr snapToGrid="0">
      <p:cViewPr varScale="1">
        <p:scale>
          <a:sx n="88" d="100"/>
          <a:sy n="88" d="100"/>
        </p:scale>
        <p:origin x="31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Z Kovess (DJPR)" userId="a7a3217d-02e8-4d02-ab84-929557071cc8" providerId="ADAL" clId="{3A070F1F-D446-4A5E-859D-EB3C576DDCF6}"/>
    <pc:docChg chg="modSld modMainMaster">
      <pc:chgData name="Timothy Z Kovess (DJPR)" userId="a7a3217d-02e8-4d02-ab84-929557071cc8" providerId="ADAL" clId="{3A070F1F-D446-4A5E-859D-EB3C576DDCF6}" dt="2020-11-05T22:00:12.862" v="17" actId="20577"/>
      <pc:docMkLst>
        <pc:docMk/>
      </pc:docMkLst>
      <pc:sldChg chg="modSp">
        <pc:chgData name="Timothy Z Kovess (DJPR)" userId="a7a3217d-02e8-4d02-ab84-929557071cc8" providerId="ADAL" clId="{3A070F1F-D446-4A5E-859D-EB3C576DDCF6}" dt="2020-11-04T04:40:09.137" v="6" actId="20577"/>
        <pc:sldMkLst>
          <pc:docMk/>
          <pc:sldMk cId="4044957177" sldId="257"/>
        </pc:sldMkLst>
        <pc:graphicFrameChg chg="modGraphic">
          <ac:chgData name="Timothy Z Kovess (DJPR)" userId="a7a3217d-02e8-4d02-ab84-929557071cc8" providerId="ADAL" clId="{3A070F1F-D446-4A5E-859D-EB3C576DDCF6}" dt="2020-11-04T04:40:09.137" v="6" actId="20577"/>
          <ac:graphicFrameMkLst>
            <pc:docMk/>
            <pc:sldMk cId="4044957177" sldId="257"/>
            <ac:graphicFrameMk id="79" creationId="{9FE48E3C-2336-4F27-9E40-63E497B36F83}"/>
          </ac:graphicFrameMkLst>
        </pc:graphicFrameChg>
      </pc:sldChg>
      <pc:sldChg chg="modSp">
        <pc:chgData name="Timothy Z Kovess (DJPR)" userId="a7a3217d-02e8-4d02-ab84-929557071cc8" providerId="ADAL" clId="{3A070F1F-D446-4A5E-859D-EB3C576DDCF6}" dt="2020-11-04T04:41:51.641" v="9" actId="1076"/>
        <pc:sldMkLst>
          <pc:docMk/>
          <pc:sldMk cId="435137124" sldId="271"/>
        </pc:sldMkLst>
        <pc:spChg chg="mod">
          <ac:chgData name="Timothy Z Kovess (DJPR)" userId="a7a3217d-02e8-4d02-ab84-929557071cc8" providerId="ADAL" clId="{3A070F1F-D446-4A5E-859D-EB3C576DDCF6}" dt="2020-11-04T04:41:42.318" v="8" actId="403"/>
          <ac:spMkLst>
            <pc:docMk/>
            <pc:sldMk cId="435137124" sldId="271"/>
            <ac:spMk id="8" creationId="{AB166F09-74A0-4155-B3F6-8CE5A771C1DD}"/>
          </ac:spMkLst>
        </pc:spChg>
        <pc:picChg chg="mod">
          <ac:chgData name="Timothy Z Kovess (DJPR)" userId="a7a3217d-02e8-4d02-ab84-929557071cc8" providerId="ADAL" clId="{3A070F1F-D446-4A5E-859D-EB3C576DDCF6}" dt="2020-11-04T04:41:51.641" v="9" actId="1076"/>
          <ac:picMkLst>
            <pc:docMk/>
            <pc:sldMk cId="435137124" sldId="271"/>
            <ac:picMk id="10" creationId="{9C9A8D20-01E8-4240-974D-1028152B5EEE}"/>
          </ac:picMkLst>
        </pc:picChg>
      </pc:sldChg>
      <pc:sldMasterChg chg="modSldLayout">
        <pc:chgData name="Timothy Z Kovess (DJPR)" userId="a7a3217d-02e8-4d02-ab84-929557071cc8" providerId="ADAL" clId="{3A070F1F-D446-4A5E-859D-EB3C576DDCF6}" dt="2020-11-05T22:00:12.862" v="17" actId="20577"/>
        <pc:sldMasterMkLst>
          <pc:docMk/>
          <pc:sldMasterMk cId="2848080193" sldId="2147483672"/>
        </pc:sldMasterMkLst>
        <pc:sldLayoutChg chg="modSp">
          <pc:chgData name="Timothy Z Kovess (DJPR)" userId="a7a3217d-02e8-4d02-ab84-929557071cc8" providerId="ADAL" clId="{3A070F1F-D446-4A5E-859D-EB3C576DDCF6}" dt="2020-11-05T22:00:12.862" v="17" actId="20577"/>
          <pc:sldLayoutMkLst>
            <pc:docMk/>
            <pc:sldMasterMk cId="2848080193" sldId="2147483672"/>
            <pc:sldLayoutMk cId="988154678" sldId="2147483673"/>
          </pc:sldLayoutMkLst>
          <pc:spChg chg="mod">
            <ac:chgData name="Timothy Z Kovess (DJPR)" userId="a7a3217d-02e8-4d02-ab84-929557071cc8" providerId="ADAL" clId="{3A070F1F-D446-4A5E-859D-EB3C576DDCF6}" dt="2020-11-05T22:00:12.862" v="17" actId="20577"/>
            <ac:spMkLst>
              <pc:docMk/>
              <pc:sldMasterMk cId="2848080193" sldId="2147483672"/>
              <pc:sldLayoutMk cId="988154678" sldId="2147483673"/>
              <ac:spMk id="9" creationId="{C59D4738-5030-45A6-BC29-54FCAA38CFA7}"/>
            </ac:spMkLst>
          </pc:spChg>
        </pc:sldLayoutChg>
      </pc:sldMasterChg>
    </pc:docChg>
  </pc:docChgLst>
  <pc:docChgLst>
    <pc:chgData name="Tim Kovess" userId="a7a3217d-02e8-4d02-ab84-929557071cc8" providerId="ADAL" clId="{67934C4A-3485-456C-B2DA-323B4C1C1429}"/>
    <pc:docChg chg="undo custSel modSld">
      <pc:chgData name="Tim Kovess" userId="a7a3217d-02e8-4d02-ab84-929557071cc8" providerId="ADAL" clId="{67934C4A-3485-456C-B2DA-323B4C1C1429}" dt="2020-05-21T05:11:04.154" v="1212" actId="20577"/>
      <pc:docMkLst>
        <pc:docMk/>
      </pc:docMkLst>
      <pc:sldChg chg="addSp delSp modSp">
        <pc:chgData name="Tim Kovess" userId="a7a3217d-02e8-4d02-ab84-929557071cc8" providerId="ADAL" clId="{67934C4A-3485-456C-B2DA-323B4C1C1429}" dt="2020-05-21T05:11:04.154" v="1212" actId="20577"/>
        <pc:sldMkLst>
          <pc:docMk/>
          <pc:sldMk cId="799263019" sldId="262"/>
        </pc:sldMkLst>
        <pc:spChg chg="add mod">
          <ac:chgData name="Tim Kovess" userId="a7a3217d-02e8-4d02-ab84-929557071cc8" providerId="ADAL" clId="{67934C4A-3485-456C-B2DA-323B4C1C1429}" dt="2020-05-21T05:08:01.813" v="1136" actId="1036"/>
          <ac:spMkLst>
            <pc:docMk/>
            <pc:sldMk cId="799263019" sldId="262"/>
            <ac:spMk id="7" creationId="{D11BA1DD-96F5-497A-9052-DA47114109D9}"/>
          </ac:spMkLst>
        </pc:spChg>
        <pc:spChg chg="del mod">
          <ac:chgData name="Tim Kovess" userId="a7a3217d-02e8-4d02-ab84-929557071cc8" providerId="ADAL" clId="{67934C4A-3485-456C-B2DA-323B4C1C1429}" dt="2020-05-21T05:01:57.601" v="653" actId="478"/>
          <ac:spMkLst>
            <pc:docMk/>
            <pc:sldMk cId="799263019" sldId="262"/>
            <ac:spMk id="14" creationId="{E46CB355-9699-4FC5-B539-227D973E055A}"/>
          </ac:spMkLst>
        </pc:spChg>
        <pc:spChg chg="mod">
          <ac:chgData name="Tim Kovess" userId="a7a3217d-02e8-4d02-ab84-929557071cc8" providerId="ADAL" clId="{67934C4A-3485-456C-B2DA-323B4C1C1429}" dt="2020-05-21T05:09:40.581" v="1196" actId="20577"/>
          <ac:spMkLst>
            <pc:docMk/>
            <pc:sldMk cId="799263019" sldId="262"/>
            <ac:spMk id="40" creationId="{0D687AE6-3B6D-4828-9EFC-EDB844AFE7CE}"/>
          </ac:spMkLst>
        </pc:spChg>
        <pc:spChg chg="del mod">
          <ac:chgData name="Tim Kovess" userId="a7a3217d-02e8-4d02-ab84-929557071cc8" providerId="ADAL" clId="{67934C4A-3485-456C-B2DA-323B4C1C1429}" dt="2020-05-21T05:05:14.737" v="844" actId="478"/>
          <ac:spMkLst>
            <pc:docMk/>
            <pc:sldMk cId="799263019" sldId="262"/>
            <ac:spMk id="41" creationId="{6DAB3969-D898-4F40-A362-8EE77686B74D}"/>
          </ac:spMkLst>
        </pc:spChg>
        <pc:spChg chg="del mod">
          <ac:chgData name="Tim Kovess" userId="a7a3217d-02e8-4d02-ab84-929557071cc8" providerId="ADAL" clId="{67934C4A-3485-456C-B2DA-323B4C1C1429}" dt="2020-05-21T05:05:16.408" v="845" actId="478"/>
          <ac:spMkLst>
            <pc:docMk/>
            <pc:sldMk cId="799263019" sldId="262"/>
            <ac:spMk id="42" creationId="{FABCDDE6-0EDC-4049-99C0-936C2C7C33E3}"/>
          </ac:spMkLst>
        </pc:spChg>
        <pc:spChg chg="del mod">
          <ac:chgData name="Tim Kovess" userId="a7a3217d-02e8-4d02-ab84-929557071cc8" providerId="ADAL" clId="{67934C4A-3485-456C-B2DA-323B4C1C1429}" dt="2020-05-21T05:05:01.289" v="842" actId="478"/>
          <ac:spMkLst>
            <pc:docMk/>
            <pc:sldMk cId="799263019" sldId="262"/>
            <ac:spMk id="43" creationId="{193B7464-6CF8-41B8-8E11-D5BD57FEBF9B}"/>
          </ac:spMkLst>
        </pc:spChg>
        <pc:spChg chg="del mod">
          <ac:chgData name="Tim Kovess" userId="a7a3217d-02e8-4d02-ab84-929557071cc8" providerId="ADAL" clId="{67934C4A-3485-456C-B2DA-323B4C1C1429}" dt="2020-05-21T05:05:03.408" v="843" actId="478"/>
          <ac:spMkLst>
            <pc:docMk/>
            <pc:sldMk cId="799263019" sldId="262"/>
            <ac:spMk id="44" creationId="{F4A628C0-BF5A-447F-8CD7-54B2EA61593C}"/>
          </ac:spMkLst>
        </pc:spChg>
        <pc:spChg chg="del mod">
          <ac:chgData name="Tim Kovess" userId="a7a3217d-02e8-4d02-ab84-929557071cc8" providerId="ADAL" clId="{67934C4A-3485-456C-B2DA-323B4C1C1429}" dt="2020-05-21T05:04:25.984" v="826" actId="478"/>
          <ac:spMkLst>
            <pc:docMk/>
            <pc:sldMk cId="799263019" sldId="262"/>
            <ac:spMk id="45" creationId="{9166BAA0-E861-4DD9-A567-A4EF3C67EC77}"/>
          </ac:spMkLst>
        </pc:spChg>
        <pc:spChg chg="add mod">
          <ac:chgData name="Tim Kovess" userId="a7a3217d-02e8-4d02-ab84-929557071cc8" providerId="ADAL" clId="{67934C4A-3485-456C-B2DA-323B4C1C1429}" dt="2020-05-21T05:08:01.813" v="1136" actId="1036"/>
          <ac:spMkLst>
            <pc:docMk/>
            <pc:sldMk cId="799263019" sldId="262"/>
            <ac:spMk id="46" creationId="{A3837398-8305-4669-BD25-ED431C6BF14C}"/>
          </ac:spMkLst>
        </pc:spChg>
        <pc:spChg chg="add mod">
          <ac:chgData name="Tim Kovess" userId="a7a3217d-02e8-4d02-ab84-929557071cc8" providerId="ADAL" clId="{67934C4A-3485-456C-B2DA-323B4C1C1429}" dt="2020-05-21T05:08:01.813" v="1136" actId="1036"/>
          <ac:spMkLst>
            <pc:docMk/>
            <pc:sldMk cId="799263019" sldId="262"/>
            <ac:spMk id="49" creationId="{025811E2-B9B5-4A09-99A8-3ED61FE05BC5}"/>
          </ac:spMkLst>
        </pc:spChg>
        <pc:spChg chg="mod">
          <ac:chgData name="Tim Kovess" userId="a7a3217d-02e8-4d02-ab84-929557071cc8" providerId="ADAL" clId="{67934C4A-3485-456C-B2DA-323B4C1C1429}" dt="2020-05-21T05:11:04.154" v="1212" actId="20577"/>
          <ac:spMkLst>
            <pc:docMk/>
            <pc:sldMk cId="799263019" sldId="262"/>
            <ac:spMk id="51" creationId="{E64C7426-6E9F-4055-9183-F8F540E586CA}"/>
          </ac:spMkLst>
        </pc:spChg>
        <pc:spChg chg="add mod">
          <ac:chgData name="Tim Kovess" userId="a7a3217d-02e8-4d02-ab84-929557071cc8" providerId="ADAL" clId="{67934C4A-3485-456C-B2DA-323B4C1C1429}" dt="2020-05-21T05:08:01.813" v="1136" actId="1036"/>
          <ac:spMkLst>
            <pc:docMk/>
            <pc:sldMk cId="799263019" sldId="262"/>
            <ac:spMk id="60" creationId="{2B50D65B-C71F-45EB-B583-CB170EFCFB2E}"/>
          </ac:spMkLst>
        </pc:spChg>
        <pc:spChg chg="add mod">
          <ac:chgData name="Tim Kovess" userId="a7a3217d-02e8-4d02-ab84-929557071cc8" providerId="ADAL" clId="{67934C4A-3485-456C-B2DA-323B4C1C1429}" dt="2020-05-21T05:08:01.813" v="1136" actId="1036"/>
          <ac:spMkLst>
            <pc:docMk/>
            <pc:sldMk cId="799263019" sldId="262"/>
            <ac:spMk id="61" creationId="{F0EA41C1-0186-4D14-A627-F9D900E9CD4B}"/>
          </ac:spMkLst>
        </pc:spChg>
        <pc:spChg chg="add mod">
          <ac:chgData name="Tim Kovess" userId="a7a3217d-02e8-4d02-ab84-929557071cc8" providerId="ADAL" clId="{67934C4A-3485-456C-B2DA-323B4C1C1429}" dt="2020-05-21T05:08:01.813" v="1136" actId="1036"/>
          <ac:spMkLst>
            <pc:docMk/>
            <pc:sldMk cId="799263019" sldId="262"/>
            <ac:spMk id="62" creationId="{BD72143C-BF88-45CA-9773-29645D5B9EFB}"/>
          </ac:spMkLst>
        </pc:spChg>
        <pc:grpChg chg="mod">
          <ac:chgData name="Tim Kovess" userId="a7a3217d-02e8-4d02-ab84-929557071cc8" providerId="ADAL" clId="{67934C4A-3485-456C-B2DA-323B4C1C1429}" dt="2020-05-21T05:01:44.434" v="652" actId="1037"/>
          <ac:grpSpMkLst>
            <pc:docMk/>
            <pc:sldMk cId="799263019" sldId="262"/>
            <ac:grpSpMk id="6" creationId="{7B283C5E-2426-49EC-9BDB-93EEB914887E}"/>
          </ac:grpSpMkLst>
        </pc:grpChg>
        <pc:picChg chg="mod">
          <ac:chgData name="Tim Kovess" userId="a7a3217d-02e8-4d02-ab84-929557071cc8" providerId="ADAL" clId="{67934C4A-3485-456C-B2DA-323B4C1C1429}" dt="2020-05-21T05:08:01.813" v="1136" actId="1036"/>
          <ac:picMkLst>
            <pc:docMk/>
            <pc:sldMk cId="799263019" sldId="262"/>
            <ac:picMk id="23" creationId="{C8FEACBF-BEAD-4920-8D5A-D16EC7A0407E}"/>
          </ac:picMkLst>
        </pc:picChg>
        <pc:picChg chg="mod">
          <ac:chgData name="Tim Kovess" userId="a7a3217d-02e8-4d02-ab84-929557071cc8" providerId="ADAL" clId="{67934C4A-3485-456C-B2DA-323B4C1C1429}" dt="2020-05-21T05:08:01.813" v="1136" actId="1036"/>
          <ac:picMkLst>
            <pc:docMk/>
            <pc:sldMk cId="799263019" sldId="262"/>
            <ac:picMk id="30" creationId="{B6ABEB64-56B4-4D37-B9DC-8F7BEC885F21}"/>
          </ac:picMkLst>
        </pc:picChg>
        <pc:picChg chg="mod">
          <ac:chgData name="Tim Kovess" userId="a7a3217d-02e8-4d02-ab84-929557071cc8" providerId="ADAL" clId="{67934C4A-3485-456C-B2DA-323B4C1C1429}" dt="2020-05-21T05:08:01.813" v="1136" actId="1036"/>
          <ac:picMkLst>
            <pc:docMk/>
            <pc:sldMk cId="799263019" sldId="262"/>
            <ac:picMk id="32" creationId="{ABD2DC3A-29CD-453F-9B20-D2BDA2C5AB5F}"/>
          </ac:picMkLst>
        </pc:picChg>
        <pc:picChg chg="mod">
          <ac:chgData name="Tim Kovess" userId="a7a3217d-02e8-4d02-ab84-929557071cc8" providerId="ADAL" clId="{67934C4A-3485-456C-B2DA-323B4C1C1429}" dt="2020-05-21T05:08:01.813" v="1136" actId="1036"/>
          <ac:picMkLst>
            <pc:docMk/>
            <pc:sldMk cId="799263019" sldId="262"/>
            <ac:picMk id="33" creationId="{D04711E6-C68F-48F1-8EC0-8E3C484EA5C0}"/>
          </ac:picMkLst>
        </pc:picChg>
        <pc:picChg chg="mod">
          <ac:chgData name="Tim Kovess" userId="a7a3217d-02e8-4d02-ab84-929557071cc8" providerId="ADAL" clId="{67934C4A-3485-456C-B2DA-323B4C1C1429}" dt="2020-05-21T05:08:01.813" v="1136" actId="1036"/>
          <ac:picMkLst>
            <pc:docMk/>
            <pc:sldMk cId="799263019" sldId="262"/>
            <ac:picMk id="34" creationId="{39AEAA04-0CEE-41CC-9EDE-D349D393CC0F}"/>
          </ac:picMkLst>
        </pc:picChg>
        <pc:picChg chg="mod">
          <ac:chgData name="Tim Kovess" userId="a7a3217d-02e8-4d02-ab84-929557071cc8" providerId="ADAL" clId="{67934C4A-3485-456C-B2DA-323B4C1C1429}" dt="2020-05-21T05:08:01.813" v="1136" actId="1036"/>
          <ac:picMkLst>
            <pc:docMk/>
            <pc:sldMk cId="799263019" sldId="262"/>
            <ac:picMk id="35" creationId="{F7D4D2A1-5275-4EA4-ABAE-685AABD50B0E}"/>
          </ac:picMkLst>
        </pc:picChg>
        <pc:picChg chg="mod">
          <ac:chgData name="Tim Kovess" userId="a7a3217d-02e8-4d02-ab84-929557071cc8" providerId="ADAL" clId="{67934C4A-3485-456C-B2DA-323B4C1C1429}" dt="2020-05-21T05:08:01.813" v="1136" actId="1036"/>
          <ac:picMkLst>
            <pc:docMk/>
            <pc:sldMk cId="799263019" sldId="262"/>
            <ac:picMk id="37" creationId="{1659140F-F152-49D7-81CE-F849528D8B2D}"/>
          </ac:picMkLst>
        </pc:picChg>
        <pc:cxnChg chg="del mod">
          <ac:chgData name="Tim Kovess" userId="a7a3217d-02e8-4d02-ab84-929557071cc8" providerId="ADAL" clId="{67934C4A-3485-456C-B2DA-323B4C1C1429}" dt="2020-05-21T05:01:58.081" v="654" actId="478"/>
          <ac:cxnSpMkLst>
            <pc:docMk/>
            <pc:sldMk cId="799263019" sldId="262"/>
            <ac:cxnSpMk id="24" creationId="{4F4A9E5C-FF8F-4646-9490-2CFD6FE65BCF}"/>
          </ac:cxnSpMkLst>
        </pc:cxnChg>
        <pc:cxnChg chg="del mod">
          <ac:chgData name="Tim Kovess" userId="a7a3217d-02e8-4d02-ab84-929557071cc8" providerId="ADAL" clId="{67934C4A-3485-456C-B2DA-323B4C1C1429}" dt="2020-05-21T05:04:35.281" v="830" actId="478"/>
          <ac:cxnSpMkLst>
            <pc:docMk/>
            <pc:sldMk cId="799263019" sldId="262"/>
            <ac:cxnSpMk id="47" creationId="{4475D5F5-229E-4A9E-B083-2224684ABC4F}"/>
          </ac:cxnSpMkLst>
        </pc:cxnChg>
        <pc:cxnChg chg="del mod">
          <ac:chgData name="Tim Kovess" userId="a7a3217d-02e8-4d02-ab84-929557071cc8" providerId="ADAL" clId="{67934C4A-3485-456C-B2DA-323B4C1C1429}" dt="2020-05-21T05:04:51.288" v="837" actId="478"/>
          <ac:cxnSpMkLst>
            <pc:docMk/>
            <pc:sldMk cId="799263019" sldId="262"/>
            <ac:cxnSpMk id="48" creationId="{19A80D67-6A6E-4F3A-B4FD-466FC1120F7D}"/>
          </ac:cxnSpMkLst>
        </pc:cxnChg>
        <pc:cxnChg chg="del mod">
          <ac:chgData name="Tim Kovess" userId="a7a3217d-02e8-4d02-ab84-929557071cc8" providerId="ADAL" clId="{67934C4A-3485-456C-B2DA-323B4C1C1429}" dt="2020-05-21T05:04:24.448" v="825" actId="478"/>
          <ac:cxnSpMkLst>
            <pc:docMk/>
            <pc:sldMk cId="799263019" sldId="262"/>
            <ac:cxnSpMk id="57" creationId="{887B82F5-A83E-4A4B-8D50-59F760CE426D}"/>
          </ac:cxnSpMkLst>
        </pc:cxnChg>
        <pc:cxnChg chg="del mod">
          <ac:chgData name="Tim Kovess" userId="a7a3217d-02e8-4d02-ab84-929557071cc8" providerId="ADAL" clId="{67934C4A-3485-456C-B2DA-323B4C1C1429}" dt="2020-05-21T05:04:40.528" v="832" actId="478"/>
          <ac:cxnSpMkLst>
            <pc:docMk/>
            <pc:sldMk cId="799263019" sldId="262"/>
            <ac:cxnSpMk id="58" creationId="{1582CF42-4768-4EBF-B8E6-9C51D14FC430}"/>
          </ac:cxnSpMkLst>
        </pc:cxnChg>
        <pc:cxnChg chg="del mod">
          <ac:chgData name="Tim Kovess" userId="a7a3217d-02e8-4d02-ab84-929557071cc8" providerId="ADAL" clId="{67934C4A-3485-456C-B2DA-323B4C1C1429}" dt="2020-05-21T05:04:59.792" v="841" actId="478"/>
          <ac:cxnSpMkLst>
            <pc:docMk/>
            <pc:sldMk cId="799263019" sldId="262"/>
            <ac:cxnSpMk id="59" creationId="{651305F8-A5EB-44A7-BF4A-201D8A2A119D}"/>
          </ac:cxnSpMkLst>
        </pc:cxnChg>
      </pc:sldChg>
    </pc:docChg>
  </pc:docChgLst>
  <pc:docChgLst>
    <pc:chgData name="Tim Z Kovess (DJPR)" userId="a7a3217d-02e8-4d02-ab84-929557071cc8" providerId="ADAL" clId="{FB2AE95B-BD6B-4B51-BF76-E460077ECAE2}"/>
    <pc:docChg chg="custSel modSld">
      <pc:chgData name="Tim Z Kovess (DJPR)" userId="a7a3217d-02e8-4d02-ab84-929557071cc8" providerId="ADAL" clId="{FB2AE95B-BD6B-4B51-BF76-E460077ECAE2}" dt="2020-05-29T00:31:09.134" v="1197" actId="1036"/>
      <pc:docMkLst>
        <pc:docMk/>
      </pc:docMkLst>
      <pc:sldChg chg="modSp">
        <pc:chgData name="Tim Z Kovess (DJPR)" userId="a7a3217d-02e8-4d02-ab84-929557071cc8" providerId="ADAL" clId="{FB2AE95B-BD6B-4B51-BF76-E460077ECAE2}" dt="2020-05-29T00:31:09.134" v="1197" actId="1036"/>
        <pc:sldMkLst>
          <pc:docMk/>
          <pc:sldMk cId="1569837933" sldId="259"/>
        </pc:sldMkLst>
        <pc:grpChg chg="mod">
          <ac:chgData name="Tim Z Kovess (DJPR)" userId="a7a3217d-02e8-4d02-ab84-929557071cc8" providerId="ADAL" clId="{FB2AE95B-BD6B-4B51-BF76-E460077ECAE2}" dt="2020-05-29T00:31:09.134" v="1197" actId="1036"/>
          <ac:grpSpMkLst>
            <pc:docMk/>
            <pc:sldMk cId="1569837933" sldId="259"/>
            <ac:grpSpMk id="7" creationId="{90234E28-54BE-40A8-8476-4BFA646EBF2F}"/>
          </ac:grpSpMkLst>
        </pc:grpChg>
      </pc:sldChg>
      <pc:sldChg chg="addSp delSp modSp">
        <pc:chgData name="Tim Z Kovess (DJPR)" userId="a7a3217d-02e8-4d02-ab84-929557071cc8" providerId="ADAL" clId="{FB2AE95B-BD6B-4B51-BF76-E460077ECAE2}" dt="2020-05-27T07:40:17.006" v="1196" actId="20577"/>
        <pc:sldMkLst>
          <pc:docMk/>
          <pc:sldMk cId="3019637298" sldId="261"/>
        </pc:sldMkLst>
        <pc:spChg chg="mod">
          <ac:chgData name="Tim Z Kovess (DJPR)" userId="a7a3217d-02e8-4d02-ab84-929557071cc8" providerId="ADAL" clId="{FB2AE95B-BD6B-4B51-BF76-E460077ECAE2}" dt="2020-05-22T00:50:10.005" v="727" actId="1036"/>
          <ac:spMkLst>
            <pc:docMk/>
            <pc:sldMk cId="3019637298" sldId="261"/>
            <ac:spMk id="4" creationId="{AE5365CF-A563-4BE6-98AF-2072F2E07962}"/>
          </ac:spMkLst>
        </pc:spChg>
        <pc:spChg chg="mod">
          <ac:chgData name="Tim Z Kovess (DJPR)" userId="a7a3217d-02e8-4d02-ab84-929557071cc8" providerId="ADAL" clId="{FB2AE95B-BD6B-4B51-BF76-E460077ECAE2}" dt="2020-05-22T00:50:10.005" v="727" actId="1036"/>
          <ac:spMkLst>
            <pc:docMk/>
            <pc:sldMk cId="3019637298" sldId="261"/>
            <ac:spMk id="6" creationId="{B75E6EC1-12C2-41F7-9C9B-AB68F3BE2B11}"/>
          </ac:spMkLst>
        </pc:spChg>
        <pc:spChg chg="mod">
          <ac:chgData name="Tim Z Kovess (DJPR)" userId="a7a3217d-02e8-4d02-ab84-929557071cc8" providerId="ADAL" clId="{FB2AE95B-BD6B-4B51-BF76-E460077ECAE2}" dt="2020-05-22T04:37:33.675" v="1023" actId="14100"/>
          <ac:spMkLst>
            <pc:docMk/>
            <pc:sldMk cId="3019637298" sldId="261"/>
            <ac:spMk id="7" creationId="{90655FC5-8323-4852-A14D-E2E29660F2FE}"/>
          </ac:spMkLst>
        </pc:spChg>
        <pc:spChg chg="mod">
          <ac:chgData name="Tim Z Kovess (DJPR)" userId="a7a3217d-02e8-4d02-ab84-929557071cc8" providerId="ADAL" clId="{FB2AE95B-BD6B-4B51-BF76-E460077ECAE2}" dt="2020-05-22T00:50:10.005" v="727" actId="1036"/>
          <ac:spMkLst>
            <pc:docMk/>
            <pc:sldMk cId="3019637298" sldId="261"/>
            <ac:spMk id="10" creationId="{8B07BD97-FA04-40DE-A035-55BD04D04A86}"/>
          </ac:spMkLst>
        </pc:spChg>
        <pc:spChg chg="mod">
          <ac:chgData name="Tim Z Kovess (DJPR)" userId="a7a3217d-02e8-4d02-ab84-929557071cc8" providerId="ADAL" clId="{FB2AE95B-BD6B-4B51-BF76-E460077ECAE2}" dt="2020-05-22T00:50:10.005" v="727" actId="1036"/>
          <ac:spMkLst>
            <pc:docMk/>
            <pc:sldMk cId="3019637298" sldId="261"/>
            <ac:spMk id="16" creationId="{6B1A3D4A-DD2A-47B1-8825-2D67524DE53B}"/>
          </ac:spMkLst>
        </pc:spChg>
        <pc:spChg chg="mod">
          <ac:chgData name="Tim Z Kovess (DJPR)" userId="a7a3217d-02e8-4d02-ab84-929557071cc8" providerId="ADAL" clId="{FB2AE95B-BD6B-4B51-BF76-E460077ECAE2}" dt="2020-05-22T00:50:10.005" v="727" actId="1036"/>
          <ac:spMkLst>
            <pc:docMk/>
            <pc:sldMk cId="3019637298" sldId="261"/>
            <ac:spMk id="21" creationId="{BA4811C3-597F-44BC-8328-45CE103A5BA9}"/>
          </ac:spMkLst>
        </pc:spChg>
        <pc:spChg chg="mod">
          <ac:chgData name="Tim Z Kovess (DJPR)" userId="a7a3217d-02e8-4d02-ab84-929557071cc8" providerId="ADAL" clId="{FB2AE95B-BD6B-4B51-BF76-E460077ECAE2}" dt="2020-05-22T00:50:10.005" v="727" actId="1036"/>
          <ac:spMkLst>
            <pc:docMk/>
            <pc:sldMk cId="3019637298" sldId="261"/>
            <ac:spMk id="25" creationId="{4DAF3E84-22DC-4E5A-8C92-35B52E1F1DA9}"/>
          </ac:spMkLst>
        </pc:spChg>
        <pc:spChg chg="mod">
          <ac:chgData name="Tim Z Kovess (DJPR)" userId="a7a3217d-02e8-4d02-ab84-929557071cc8" providerId="ADAL" clId="{FB2AE95B-BD6B-4B51-BF76-E460077ECAE2}" dt="2020-05-22T00:50:10.005" v="727" actId="1036"/>
          <ac:spMkLst>
            <pc:docMk/>
            <pc:sldMk cId="3019637298" sldId="261"/>
            <ac:spMk id="30" creationId="{CA5797A8-0854-44F2-96E9-D7DF498BBECF}"/>
          </ac:spMkLst>
        </pc:spChg>
        <pc:spChg chg="mod">
          <ac:chgData name="Tim Z Kovess (DJPR)" userId="a7a3217d-02e8-4d02-ab84-929557071cc8" providerId="ADAL" clId="{FB2AE95B-BD6B-4B51-BF76-E460077ECAE2}" dt="2020-05-22T04:37:24.873" v="1021" actId="1036"/>
          <ac:spMkLst>
            <pc:docMk/>
            <pc:sldMk cId="3019637298" sldId="261"/>
            <ac:spMk id="45" creationId="{9E8D72E2-00F7-4C86-B0B9-7A986B7E1A9A}"/>
          </ac:spMkLst>
        </pc:spChg>
        <pc:spChg chg="mod">
          <ac:chgData name="Tim Z Kovess (DJPR)" userId="a7a3217d-02e8-4d02-ab84-929557071cc8" providerId="ADAL" clId="{FB2AE95B-BD6B-4B51-BF76-E460077ECAE2}" dt="2020-05-22T04:37:24.873" v="1021" actId="1036"/>
          <ac:spMkLst>
            <pc:docMk/>
            <pc:sldMk cId="3019637298" sldId="261"/>
            <ac:spMk id="46" creationId="{3BD714ED-805C-4F51-B351-5E016662DF3A}"/>
          </ac:spMkLst>
        </pc:spChg>
        <pc:spChg chg="mod">
          <ac:chgData name="Tim Z Kovess (DJPR)" userId="a7a3217d-02e8-4d02-ab84-929557071cc8" providerId="ADAL" clId="{FB2AE95B-BD6B-4B51-BF76-E460077ECAE2}" dt="2020-05-22T04:37:45.064" v="1048" actId="1035"/>
          <ac:spMkLst>
            <pc:docMk/>
            <pc:sldMk cId="3019637298" sldId="261"/>
            <ac:spMk id="47" creationId="{D4EDA576-4C07-42B2-858F-669333AF07EF}"/>
          </ac:spMkLst>
        </pc:spChg>
        <pc:spChg chg="mod">
          <ac:chgData name="Tim Z Kovess (DJPR)" userId="a7a3217d-02e8-4d02-ab84-929557071cc8" providerId="ADAL" clId="{FB2AE95B-BD6B-4B51-BF76-E460077ECAE2}" dt="2020-05-22T04:37:24.873" v="1021" actId="1036"/>
          <ac:spMkLst>
            <pc:docMk/>
            <pc:sldMk cId="3019637298" sldId="261"/>
            <ac:spMk id="48" creationId="{29877021-D4FB-49B5-80D4-A6699183DEF9}"/>
          </ac:spMkLst>
        </pc:spChg>
        <pc:spChg chg="mod">
          <ac:chgData name="Tim Z Kovess (DJPR)" userId="a7a3217d-02e8-4d02-ab84-929557071cc8" providerId="ADAL" clId="{FB2AE95B-BD6B-4B51-BF76-E460077ECAE2}" dt="2020-05-22T04:37:24.873" v="1021" actId="1036"/>
          <ac:spMkLst>
            <pc:docMk/>
            <pc:sldMk cId="3019637298" sldId="261"/>
            <ac:spMk id="49" creationId="{9BEBADEA-2D7C-45FE-AA22-0E2C6E7FD247}"/>
          </ac:spMkLst>
        </pc:spChg>
        <pc:spChg chg="mod">
          <ac:chgData name="Tim Z Kovess (DJPR)" userId="a7a3217d-02e8-4d02-ab84-929557071cc8" providerId="ADAL" clId="{FB2AE95B-BD6B-4B51-BF76-E460077ECAE2}" dt="2020-05-22T04:37:24.873" v="1021" actId="1036"/>
          <ac:spMkLst>
            <pc:docMk/>
            <pc:sldMk cId="3019637298" sldId="261"/>
            <ac:spMk id="50" creationId="{AB2C4DF6-401E-42C7-BFBB-D2F5D27B6DDD}"/>
          </ac:spMkLst>
        </pc:spChg>
        <pc:spChg chg="mod">
          <ac:chgData name="Tim Z Kovess (DJPR)" userId="a7a3217d-02e8-4d02-ab84-929557071cc8" providerId="ADAL" clId="{FB2AE95B-BD6B-4B51-BF76-E460077ECAE2}" dt="2020-05-22T04:37:24.873" v="1021" actId="1036"/>
          <ac:spMkLst>
            <pc:docMk/>
            <pc:sldMk cId="3019637298" sldId="261"/>
            <ac:spMk id="51" creationId="{DCB77806-2C73-47CA-89BC-D098BB47719B}"/>
          </ac:spMkLst>
        </pc:spChg>
        <pc:spChg chg="mod">
          <ac:chgData name="Tim Z Kovess (DJPR)" userId="a7a3217d-02e8-4d02-ab84-929557071cc8" providerId="ADAL" clId="{FB2AE95B-BD6B-4B51-BF76-E460077ECAE2}" dt="2020-05-22T04:37:24.873" v="1021" actId="1036"/>
          <ac:spMkLst>
            <pc:docMk/>
            <pc:sldMk cId="3019637298" sldId="261"/>
            <ac:spMk id="52" creationId="{FA88D1B3-49B8-46CA-9627-BE3F7B2982EA}"/>
          </ac:spMkLst>
        </pc:spChg>
        <pc:spChg chg="mod">
          <ac:chgData name="Tim Z Kovess (DJPR)" userId="a7a3217d-02e8-4d02-ab84-929557071cc8" providerId="ADAL" clId="{FB2AE95B-BD6B-4B51-BF76-E460077ECAE2}" dt="2020-05-22T04:37:24.873" v="1021" actId="1036"/>
          <ac:spMkLst>
            <pc:docMk/>
            <pc:sldMk cId="3019637298" sldId="261"/>
            <ac:spMk id="53" creationId="{540301FB-606C-4BBA-991F-119BCC96F85A}"/>
          </ac:spMkLst>
        </pc:spChg>
        <pc:spChg chg="mod">
          <ac:chgData name="Tim Z Kovess (DJPR)" userId="a7a3217d-02e8-4d02-ab84-929557071cc8" providerId="ADAL" clId="{FB2AE95B-BD6B-4B51-BF76-E460077ECAE2}" dt="2020-05-22T04:37:24.873" v="1021" actId="1036"/>
          <ac:spMkLst>
            <pc:docMk/>
            <pc:sldMk cId="3019637298" sldId="261"/>
            <ac:spMk id="54" creationId="{7BE72055-E967-4EB6-939C-F7702BCD683D}"/>
          </ac:spMkLst>
        </pc:spChg>
        <pc:spChg chg="add mod">
          <ac:chgData name="Tim Z Kovess (DJPR)" userId="a7a3217d-02e8-4d02-ab84-929557071cc8" providerId="ADAL" clId="{FB2AE95B-BD6B-4B51-BF76-E460077ECAE2}" dt="2020-05-22T04:09:34.733" v="888" actId="1076"/>
          <ac:spMkLst>
            <pc:docMk/>
            <pc:sldMk cId="3019637298" sldId="261"/>
            <ac:spMk id="93" creationId="{BE2781DA-9B54-4861-8489-9E3A799F8687}"/>
          </ac:spMkLst>
        </pc:spChg>
        <pc:spChg chg="add mod">
          <ac:chgData name="Tim Z Kovess (DJPR)" userId="a7a3217d-02e8-4d02-ab84-929557071cc8" providerId="ADAL" clId="{FB2AE95B-BD6B-4B51-BF76-E460077ECAE2}" dt="2020-05-22T04:09:26.210" v="873" actId="1076"/>
          <ac:spMkLst>
            <pc:docMk/>
            <pc:sldMk cId="3019637298" sldId="261"/>
            <ac:spMk id="94" creationId="{647AB2B4-0358-4F44-B8AF-E3D15F9A469D}"/>
          </ac:spMkLst>
        </pc:spChg>
        <pc:spChg chg="add mod">
          <ac:chgData name="Tim Z Kovess (DJPR)" userId="a7a3217d-02e8-4d02-ab84-929557071cc8" providerId="ADAL" clId="{FB2AE95B-BD6B-4B51-BF76-E460077ECAE2}" dt="2020-05-22T04:09:26.210" v="873" actId="1076"/>
          <ac:spMkLst>
            <pc:docMk/>
            <pc:sldMk cId="3019637298" sldId="261"/>
            <ac:spMk id="95" creationId="{0002B333-7C3F-4DF6-BB7A-28DE8462FC71}"/>
          </ac:spMkLst>
        </pc:spChg>
        <pc:spChg chg="mod">
          <ac:chgData name="Tim Z Kovess (DJPR)" userId="a7a3217d-02e8-4d02-ab84-929557071cc8" providerId="ADAL" clId="{FB2AE95B-BD6B-4B51-BF76-E460077ECAE2}" dt="2020-05-22T00:50:10.005" v="727" actId="1036"/>
          <ac:spMkLst>
            <pc:docMk/>
            <pc:sldMk cId="3019637298" sldId="261"/>
            <ac:spMk id="119" creationId="{2B416C8B-D372-42EC-AAD1-7ABEE36C44EF}"/>
          </ac:spMkLst>
        </pc:spChg>
        <pc:spChg chg="mod">
          <ac:chgData name="Tim Z Kovess (DJPR)" userId="a7a3217d-02e8-4d02-ab84-929557071cc8" providerId="ADAL" clId="{FB2AE95B-BD6B-4B51-BF76-E460077ECAE2}" dt="2020-05-22T04:09:08.615" v="871" actId="1036"/>
          <ac:spMkLst>
            <pc:docMk/>
            <pc:sldMk cId="3019637298" sldId="261"/>
            <ac:spMk id="120" creationId="{D088056A-8928-470E-A67B-69ADD6417B8F}"/>
          </ac:spMkLst>
        </pc:spChg>
        <pc:spChg chg="mod">
          <ac:chgData name="Tim Z Kovess (DJPR)" userId="a7a3217d-02e8-4d02-ab84-929557071cc8" providerId="ADAL" clId="{FB2AE95B-BD6B-4B51-BF76-E460077ECAE2}" dt="2020-05-22T00:50:10.005" v="727" actId="1036"/>
          <ac:spMkLst>
            <pc:docMk/>
            <pc:sldMk cId="3019637298" sldId="261"/>
            <ac:spMk id="122" creationId="{CC67857F-5D92-4748-AEB8-65CBFBDD8452}"/>
          </ac:spMkLst>
        </pc:spChg>
        <pc:spChg chg="mod">
          <ac:chgData name="Tim Z Kovess (DJPR)" userId="a7a3217d-02e8-4d02-ab84-929557071cc8" providerId="ADAL" clId="{FB2AE95B-BD6B-4B51-BF76-E460077ECAE2}" dt="2020-05-22T00:50:10.005" v="727" actId="1036"/>
          <ac:spMkLst>
            <pc:docMk/>
            <pc:sldMk cId="3019637298" sldId="261"/>
            <ac:spMk id="124" creationId="{2A75A859-8DC5-4BDF-AA47-7BD59204615F}"/>
          </ac:spMkLst>
        </pc:spChg>
        <pc:spChg chg="mod">
          <ac:chgData name="Tim Z Kovess (DJPR)" userId="a7a3217d-02e8-4d02-ab84-929557071cc8" providerId="ADAL" clId="{FB2AE95B-BD6B-4B51-BF76-E460077ECAE2}" dt="2020-05-22T00:50:10.005" v="727" actId="1036"/>
          <ac:spMkLst>
            <pc:docMk/>
            <pc:sldMk cId="3019637298" sldId="261"/>
            <ac:spMk id="125" creationId="{48F88D9C-2549-40A2-9922-5D2903A11C47}"/>
          </ac:spMkLst>
        </pc:spChg>
        <pc:spChg chg="mod">
          <ac:chgData name="Tim Z Kovess (DJPR)" userId="a7a3217d-02e8-4d02-ab84-929557071cc8" providerId="ADAL" clId="{FB2AE95B-BD6B-4B51-BF76-E460077ECAE2}" dt="2020-05-22T00:50:10.005" v="727" actId="1036"/>
          <ac:spMkLst>
            <pc:docMk/>
            <pc:sldMk cId="3019637298" sldId="261"/>
            <ac:spMk id="127" creationId="{098C9A36-49DC-4091-B752-79BB698FA94B}"/>
          </ac:spMkLst>
        </pc:spChg>
        <pc:spChg chg="mod">
          <ac:chgData name="Tim Z Kovess (DJPR)" userId="a7a3217d-02e8-4d02-ab84-929557071cc8" providerId="ADAL" clId="{FB2AE95B-BD6B-4B51-BF76-E460077ECAE2}" dt="2020-05-22T00:50:10.005" v="727" actId="1036"/>
          <ac:spMkLst>
            <pc:docMk/>
            <pc:sldMk cId="3019637298" sldId="261"/>
            <ac:spMk id="129" creationId="{CC100352-3B8A-46B9-AD7D-41E353A07488}"/>
          </ac:spMkLst>
        </pc:spChg>
        <pc:spChg chg="mod">
          <ac:chgData name="Tim Z Kovess (DJPR)" userId="a7a3217d-02e8-4d02-ab84-929557071cc8" providerId="ADAL" clId="{FB2AE95B-BD6B-4B51-BF76-E460077ECAE2}" dt="2020-05-22T00:50:10.005" v="727" actId="1036"/>
          <ac:spMkLst>
            <pc:docMk/>
            <pc:sldMk cId="3019637298" sldId="261"/>
            <ac:spMk id="130" creationId="{06F8EA3F-B899-42B7-A786-8C293A244CDE}"/>
          </ac:spMkLst>
        </pc:spChg>
        <pc:spChg chg="mod">
          <ac:chgData name="Tim Z Kovess (DJPR)" userId="a7a3217d-02e8-4d02-ab84-929557071cc8" providerId="ADAL" clId="{FB2AE95B-BD6B-4B51-BF76-E460077ECAE2}" dt="2020-05-22T00:50:10.005" v="727" actId="1036"/>
          <ac:spMkLst>
            <pc:docMk/>
            <pc:sldMk cId="3019637298" sldId="261"/>
            <ac:spMk id="131" creationId="{05F22AD3-47E5-48D6-A6D8-5E704E2D6B60}"/>
          </ac:spMkLst>
        </pc:spChg>
        <pc:spChg chg="mod">
          <ac:chgData name="Tim Z Kovess (DJPR)" userId="a7a3217d-02e8-4d02-ab84-929557071cc8" providerId="ADAL" clId="{FB2AE95B-BD6B-4B51-BF76-E460077ECAE2}" dt="2020-05-22T00:50:10.005" v="727" actId="1036"/>
          <ac:spMkLst>
            <pc:docMk/>
            <pc:sldMk cId="3019637298" sldId="261"/>
            <ac:spMk id="133" creationId="{0D34F627-D77A-48CA-BA5C-7BD39DDCB566}"/>
          </ac:spMkLst>
        </pc:spChg>
        <pc:spChg chg="mod">
          <ac:chgData name="Tim Z Kovess (DJPR)" userId="a7a3217d-02e8-4d02-ab84-929557071cc8" providerId="ADAL" clId="{FB2AE95B-BD6B-4B51-BF76-E460077ECAE2}" dt="2020-05-22T00:50:10.005" v="727" actId="1036"/>
          <ac:spMkLst>
            <pc:docMk/>
            <pc:sldMk cId="3019637298" sldId="261"/>
            <ac:spMk id="135" creationId="{07388DD5-D9E8-4A9F-90FF-E372D23CC5B1}"/>
          </ac:spMkLst>
        </pc:spChg>
        <pc:spChg chg="mod">
          <ac:chgData name="Tim Z Kovess (DJPR)" userId="a7a3217d-02e8-4d02-ab84-929557071cc8" providerId="ADAL" clId="{FB2AE95B-BD6B-4B51-BF76-E460077ECAE2}" dt="2020-05-22T00:50:48.409" v="756" actId="20577"/>
          <ac:spMkLst>
            <pc:docMk/>
            <pc:sldMk cId="3019637298" sldId="261"/>
            <ac:spMk id="136" creationId="{ABB8D226-5A8C-47E2-9986-486641EBD929}"/>
          </ac:spMkLst>
        </pc:spChg>
        <pc:spChg chg="mod">
          <ac:chgData name="Tim Z Kovess (DJPR)" userId="a7a3217d-02e8-4d02-ab84-929557071cc8" providerId="ADAL" clId="{FB2AE95B-BD6B-4B51-BF76-E460077ECAE2}" dt="2020-05-22T00:50:10.005" v="727" actId="1036"/>
          <ac:spMkLst>
            <pc:docMk/>
            <pc:sldMk cId="3019637298" sldId="261"/>
            <ac:spMk id="137" creationId="{46DA567C-AFD7-4703-9B08-FF4EDD829AE2}"/>
          </ac:spMkLst>
        </pc:spChg>
        <pc:spChg chg="mod">
          <ac:chgData name="Tim Z Kovess (DJPR)" userId="a7a3217d-02e8-4d02-ab84-929557071cc8" providerId="ADAL" clId="{FB2AE95B-BD6B-4B51-BF76-E460077ECAE2}" dt="2020-05-22T00:50:10.005" v="727" actId="1036"/>
          <ac:spMkLst>
            <pc:docMk/>
            <pc:sldMk cId="3019637298" sldId="261"/>
            <ac:spMk id="138" creationId="{1558EE63-592B-48A6-B8FB-F971F06D81E1}"/>
          </ac:spMkLst>
        </pc:spChg>
        <pc:spChg chg="del mod">
          <ac:chgData name="Tim Z Kovess (DJPR)" userId="a7a3217d-02e8-4d02-ab84-929557071cc8" providerId="ADAL" clId="{FB2AE95B-BD6B-4B51-BF76-E460077ECAE2}" dt="2020-05-22T00:47:35.046" v="282" actId="478"/>
          <ac:spMkLst>
            <pc:docMk/>
            <pc:sldMk cId="3019637298" sldId="261"/>
            <ac:spMk id="139" creationId="{A3DAE7B5-3BA1-4FCD-9654-E039ABE3DA94}"/>
          </ac:spMkLst>
        </pc:spChg>
        <pc:spChg chg="del">
          <ac:chgData name="Tim Z Kovess (DJPR)" userId="a7a3217d-02e8-4d02-ab84-929557071cc8" providerId="ADAL" clId="{FB2AE95B-BD6B-4B51-BF76-E460077ECAE2}" dt="2020-05-22T00:47:27.542" v="280" actId="478"/>
          <ac:spMkLst>
            <pc:docMk/>
            <pc:sldMk cId="3019637298" sldId="261"/>
            <ac:spMk id="140" creationId="{D97A0AC5-CBBC-4391-9B42-5FCF4D0C45AF}"/>
          </ac:spMkLst>
        </pc:spChg>
        <pc:spChg chg="mod">
          <ac:chgData name="Tim Z Kovess (DJPR)" userId="a7a3217d-02e8-4d02-ab84-929557071cc8" providerId="ADAL" clId="{FB2AE95B-BD6B-4B51-BF76-E460077ECAE2}" dt="2020-05-22T00:50:10.005" v="727" actId="1036"/>
          <ac:spMkLst>
            <pc:docMk/>
            <pc:sldMk cId="3019637298" sldId="261"/>
            <ac:spMk id="142" creationId="{212592B3-6699-4F87-AE2A-645598D920F4}"/>
          </ac:spMkLst>
        </pc:spChg>
        <pc:spChg chg="mod">
          <ac:chgData name="Tim Z Kovess (DJPR)" userId="a7a3217d-02e8-4d02-ab84-929557071cc8" providerId="ADAL" clId="{FB2AE95B-BD6B-4B51-BF76-E460077ECAE2}" dt="2020-05-22T00:50:10.005" v="727" actId="1036"/>
          <ac:spMkLst>
            <pc:docMk/>
            <pc:sldMk cId="3019637298" sldId="261"/>
            <ac:spMk id="143" creationId="{79652769-60A6-4798-8EC0-64C09F766E7E}"/>
          </ac:spMkLst>
        </pc:spChg>
        <pc:spChg chg="mod">
          <ac:chgData name="Tim Z Kovess (DJPR)" userId="a7a3217d-02e8-4d02-ab84-929557071cc8" providerId="ADAL" clId="{FB2AE95B-BD6B-4B51-BF76-E460077ECAE2}" dt="2020-05-22T00:50:10.005" v="727" actId="1036"/>
          <ac:spMkLst>
            <pc:docMk/>
            <pc:sldMk cId="3019637298" sldId="261"/>
            <ac:spMk id="147" creationId="{FA6D8C86-B793-4296-9A89-96F1FAC6F0A2}"/>
          </ac:spMkLst>
        </pc:spChg>
        <pc:spChg chg="mod">
          <ac:chgData name="Tim Z Kovess (DJPR)" userId="a7a3217d-02e8-4d02-ab84-929557071cc8" providerId="ADAL" clId="{FB2AE95B-BD6B-4B51-BF76-E460077ECAE2}" dt="2020-05-22T00:50:10.005" v="727" actId="1036"/>
          <ac:spMkLst>
            <pc:docMk/>
            <pc:sldMk cId="3019637298" sldId="261"/>
            <ac:spMk id="148" creationId="{1F226D8D-B587-4A66-B2B6-F1C01710ECF4}"/>
          </ac:spMkLst>
        </pc:spChg>
        <pc:spChg chg="mod">
          <ac:chgData name="Tim Z Kovess (DJPR)" userId="a7a3217d-02e8-4d02-ab84-929557071cc8" providerId="ADAL" clId="{FB2AE95B-BD6B-4B51-BF76-E460077ECAE2}" dt="2020-05-22T00:50:10.005" v="727" actId="1036"/>
          <ac:spMkLst>
            <pc:docMk/>
            <pc:sldMk cId="3019637298" sldId="261"/>
            <ac:spMk id="149" creationId="{6BE16FD6-C8B3-4DC2-855F-3733B3404B05}"/>
          </ac:spMkLst>
        </pc:spChg>
        <pc:spChg chg="mod">
          <ac:chgData name="Tim Z Kovess (DJPR)" userId="a7a3217d-02e8-4d02-ab84-929557071cc8" providerId="ADAL" clId="{FB2AE95B-BD6B-4B51-BF76-E460077ECAE2}" dt="2020-05-27T07:40:17.006" v="1196" actId="20577"/>
          <ac:spMkLst>
            <pc:docMk/>
            <pc:sldMk cId="3019637298" sldId="261"/>
            <ac:spMk id="188" creationId="{C56586CF-03DC-42C9-80B5-2F99ED7F260C}"/>
          </ac:spMkLst>
        </pc:spChg>
        <pc:spChg chg="mod">
          <ac:chgData name="Tim Z Kovess (DJPR)" userId="a7a3217d-02e8-4d02-ab84-929557071cc8" providerId="ADAL" clId="{FB2AE95B-BD6B-4B51-BF76-E460077ECAE2}" dt="2020-05-22T00:50:10.005" v="727" actId="1036"/>
          <ac:spMkLst>
            <pc:docMk/>
            <pc:sldMk cId="3019637298" sldId="261"/>
            <ac:spMk id="204" creationId="{D04AFF12-8061-48CB-8985-354530376F33}"/>
          </ac:spMkLst>
        </pc:spChg>
        <pc:spChg chg="mod">
          <ac:chgData name="Tim Z Kovess (DJPR)" userId="a7a3217d-02e8-4d02-ab84-929557071cc8" providerId="ADAL" clId="{FB2AE95B-BD6B-4B51-BF76-E460077ECAE2}" dt="2020-05-22T00:50:10.005" v="727" actId="1036"/>
          <ac:spMkLst>
            <pc:docMk/>
            <pc:sldMk cId="3019637298" sldId="261"/>
            <ac:spMk id="205" creationId="{48F23ECD-60AF-4E0F-9FD4-9732D7FC0127}"/>
          </ac:spMkLst>
        </pc:spChg>
        <pc:spChg chg="mod">
          <ac:chgData name="Tim Z Kovess (DJPR)" userId="a7a3217d-02e8-4d02-ab84-929557071cc8" providerId="ADAL" clId="{FB2AE95B-BD6B-4B51-BF76-E460077ECAE2}" dt="2020-05-22T00:50:10.005" v="727" actId="1036"/>
          <ac:spMkLst>
            <pc:docMk/>
            <pc:sldMk cId="3019637298" sldId="261"/>
            <ac:spMk id="227" creationId="{8CFC5A72-E9E8-46F7-A397-968CC3D25CC4}"/>
          </ac:spMkLst>
        </pc:spChg>
        <pc:spChg chg="mod">
          <ac:chgData name="Tim Z Kovess (DJPR)" userId="a7a3217d-02e8-4d02-ab84-929557071cc8" providerId="ADAL" clId="{FB2AE95B-BD6B-4B51-BF76-E460077ECAE2}" dt="2020-05-22T00:50:10.005" v="727" actId="1036"/>
          <ac:spMkLst>
            <pc:docMk/>
            <pc:sldMk cId="3019637298" sldId="261"/>
            <ac:spMk id="232" creationId="{5074583F-A9E6-4FA0-8853-E14FAC38F34D}"/>
          </ac:spMkLst>
        </pc:spChg>
        <pc:spChg chg="mod">
          <ac:chgData name="Tim Z Kovess (DJPR)" userId="a7a3217d-02e8-4d02-ab84-929557071cc8" providerId="ADAL" clId="{FB2AE95B-BD6B-4B51-BF76-E460077ECAE2}" dt="2020-05-22T00:50:10.005" v="727" actId="1036"/>
          <ac:spMkLst>
            <pc:docMk/>
            <pc:sldMk cId="3019637298" sldId="261"/>
            <ac:spMk id="236" creationId="{9F7EAB45-5B04-4141-BCDB-9E6572B2FA83}"/>
          </ac:spMkLst>
        </pc:spChg>
        <pc:spChg chg="mod">
          <ac:chgData name="Tim Z Kovess (DJPR)" userId="a7a3217d-02e8-4d02-ab84-929557071cc8" providerId="ADAL" clId="{FB2AE95B-BD6B-4B51-BF76-E460077ECAE2}" dt="2020-05-22T00:50:10.005" v="727" actId="1036"/>
          <ac:spMkLst>
            <pc:docMk/>
            <pc:sldMk cId="3019637298" sldId="261"/>
            <ac:spMk id="240" creationId="{DFB6EB81-345E-452E-BD45-64D4326283F7}"/>
          </ac:spMkLst>
        </pc:spChg>
        <pc:grpChg chg="mod">
          <ac:chgData name="Tim Z Kovess (DJPR)" userId="a7a3217d-02e8-4d02-ab84-929557071cc8" providerId="ADAL" clId="{FB2AE95B-BD6B-4B51-BF76-E460077ECAE2}" dt="2020-05-22T00:50:03.658" v="717" actId="1076"/>
          <ac:grpSpMkLst>
            <pc:docMk/>
            <pc:sldMk cId="3019637298" sldId="261"/>
            <ac:grpSpMk id="157" creationId="{D4311758-4E3E-4052-9892-45E17570D2FB}"/>
          </ac:grpSpMkLst>
        </pc:grpChg>
        <pc:grpChg chg="mod">
          <ac:chgData name="Tim Z Kovess (DJPR)" userId="a7a3217d-02e8-4d02-ab84-929557071cc8" providerId="ADAL" clId="{FB2AE95B-BD6B-4B51-BF76-E460077ECAE2}" dt="2020-05-22T04:37:24.873" v="1021" actId="1036"/>
          <ac:grpSpMkLst>
            <pc:docMk/>
            <pc:sldMk cId="3019637298" sldId="261"/>
            <ac:grpSpMk id="190" creationId="{1D092ECA-630B-4E15-94AB-E44CD229F180}"/>
          </ac:grpSpMkLst>
        </pc:grpChg>
        <pc:graphicFrameChg chg="mod">
          <ac:chgData name="Tim Z Kovess (DJPR)" userId="a7a3217d-02e8-4d02-ab84-929557071cc8" providerId="ADAL" clId="{FB2AE95B-BD6B-4B51-BF76-E460077ECAE2}" dt="2020-05-22T04:37:24.873" v="1021" actId="1036"/>
          <ac:graphicFrameMkLst>
            <pc:docMk/>
            <pc:sldMk cId="3019637298" sldId="261"/>
            <ac:graphicFrameMk id="2" creationId="{6FB6955F-2E77-46DB-9B27-501AF52DBB22}"/>
          </ac:graphicFrameMkLst>
        </pc:graphicFrameChg>
        <pc:picChg chg="mod">
          <ac:chgData name="Tim Z Kovess (DJPR)" userId="a7a3217d-02e8-4d02-ab84-929557071cc8" providerId="ADAL" clId="{FB2AE95B-BD6B-4B51-BF76-E460077ECAE2}" dt="2020-05-22T00:50:10.005" v="727" actId="1036"/>
          <ac:picMkLst>
            <pc:docMk/>
            <pc:sldMk cId="3019637298" sldId="261"/>
            <ac:picMk id="43" creationId="{2DF9E660-427C-4BF3-B7AB-F45DBCCD3EE9}"/>
          </ac:picMkLst>
        </pc:picChg>
        <pc:cxnChg chg="mod">
          <ac:chgData name="Tim Z Kovess (DJPR)" userId="a7a3217d-02e8-4d02-ab84-929557071cc8" providerId="ADAL" clId="{FB2AE95B-BD6B-4B51-BF76-E460077ECAE2}" dt="2020-05-22T00:50:10.005" v="727" actId="1036"/>
          <ac:cxnSpMkLst>
            <pc:docMk/>
            <pc:sldMk cId="3019637298" sldId="261"/>
            <ac:cxnSpMk id="64" creationId="{9236C41D-FAAB-4C03-B575-880D02BBBB9E}"/>
          </ac:cxnSpMkLst>
        </pc:cxnChg>
        <pc:cxnChg chg="mod">
          <ac:chgData name="Tim Z Kovess (DJPR)" userId="a7a3217d-02e8-4d02-ab84-929557071cc8" providerId="ADAL" clId="{FB2AE95B-BD6B-4B51-BF76-E460077ECAE2}" dt="2020-05-22T00:50:10.005" v="727" actId="1036"/>
          <ac:cxnSpMkLst>
            <pc:docMk/>
            <pc:sldMk cId="3019637298" sldId="261"/>
            <ac:cxnSpMk id="68" creationId="{CC571100-622F-42C6-8573-AA97D1C09C80}"/>
          </ac:cxnSpMkLst>
        </pc:cxnChg>
        <pc:cxnChg chg="mod">
          <ac:chgData name="Tim Z Kovess (DJPR)" userId="a7a3217d-02e8-4d02-ab84-929557071cc8" providerId="ADAL" clId="{FB2AE95B-BD6B-4B51-BF76-E460077ECAE2}" dt="2020-05-22T00:50:10.005" v="727" actId="1036"/>
          <ac:cxnSpMkLst>
            <pc:docMk/>
            <pc:sldMk cId="3019637298" sldId="261"/>
            <ac:cxnSpMk id="75" creationId="{E94E3796-0FA1-407B-916B-390A535F65F7}"/>
          </ac:cxnSpMkLst>
        </pc:cxnChg>
        <pc:cxnChg chg="mod">
          <ac:chgData name="Tim Z Kovess (DJPR)" userId="a7a3217d-02e8-4d02-ab84-929557071cc8" providerId="ADAL" clId="{FB2AE95B-BD6B-4B51-BF76-E460077ECAE2}" dt="2020-05-22T00:50:10.005" v="727" actId="1036"/>
          <ac:cxnSpMkLst>
            <pc:docMk/>
            <pc:sldMk cId="3019637298" sldId="261"/>
            <ac:cxnSpMk id="81" creationId="{747A4A56-AFEF-4F42-83C8-72B54D7F7D3A}"/>
          </ac:cxnSpMkLst>
        </pc:cxnChg>
        <pc:cxnChg chg="mod">
          <ac:chgData name="Tim Z Kovess (DJPR)" userId="a7a3217d-02e8-4d02-ab84-929557071cc8" providerId="ADAL" clId="{FB2AE95B-BD6B-4B51-BF76-E460077ECAE2}" dt="2020-05-22T00:50:10.005" v="727" actId="1036"/>
          <ac:cxnSpMkLst>
            <pc:docMk/>
            <pc:sldMk cId="3019637298" sldId="261"/>
            <ac:cxnSpMk id="86" creationId="{1FD3EE34-38A0-4F0C-99B0-C73CCC0364E3}"/>
          </ac:cxnSpMkLst>
        </pc:cxnChg>
        <pc:cxnChg chg="add mod">
          <ac:chgData name="Tim Z Kovess (DJPR)" userId="a7a3217d-02e8-4d02-ab84-929557071cc8" providerId="ADAL" clId="{FB2AE95B-BD6B-4B51-BF76-E460077ECAE2}" dt="2020-05-22T04:09:51.913" v="889" actId="14100"/>
          <ac:cxnSpMkLst>
            <pc:docMk/>
            <pc:sldMk cId="3019637298" sldId="261"/>
            <ac:cxnSpMk id="91" creationId="{E72323F6-4F83-4417-8591-0569247B495A}"/>
          </ac:cxnSpMkLst>
        </pc:cxnChg>
        <pc:cxnChg chg="mod">
          <ac:chgData name="Tim Z Kovess (DJPR)" userId="a7a3217d-02e8-4d02-ab84-929557071cc8" providerId="ADAL" clId="{FB2AE95B-BD6B-4B51-BF76-E460077ECAE2}" dt="2020-05-22T00:50:10.005" v="727" actId="1036"/>
          <ac:cxnSpMkLst>
            <pc:docMk/>
            <pc:sldMk cId="3019637298" sldId="261"/>
            <ac:cxnSpMk id="92" creationId="{8409CCF9-80D2-43A8-9BCD-0C350238C19A}"/>
          </ac:cxnSpMkLst>
        </pc:cxnChg>
        <pc:cxnChg chg="mod">
          <ac:chgData name="Tim Z Kovess (DJPR)" userId="a7a3217d-02e8-4d02-ab84-929557071cc8" providerId="ADAL" clId="{FB2AE95B-BD6B-4B51-BF76-E460077ECAE2}" dt="2020-05-22T00:50:10.005" v="727" actId="1036"/>
          <ac:cxnSpMkLst>
            <pc:docMk/>
            <pc:sldMk cId="3019637298" sldId="261"/>
            <ac:cxnSpMk id="96" creationId="{3D5463BE-887D-4CF8-8CA7-9D758444BEE9}"/>
          </ac:cxnSpMkLst>
        </pc:cxnChg>
        <pc:cxnChg chg="mod">
          <ac:chgData name="Tim Z Kovess (DJPR)" userId="a7a3217d-02e8-4d02-ab84-929557071cc8" providerId="ADAL" clId="{FB2AE95B-BD6B-4B51-BF76-E460077ECAE2}" dt="2020-05-22T00:50:10.005" v="727" actId="1036"/>
          <ac:cxnSpMkLst>
            <pc:docMk/>
            <pc:sldMk cId="3019637298" sldId="261"/>
            <ac:cxnSpMk id="102" creationId="{B572625A-D13A-4C42-88F6-2561091F1744}"/>
          </ac:cxnSpMkLst>
        </pc:cxnChg>
        <pc:cxnChg chg="mod">
          <ac:chgData name="Tim Z Kovess (DJPR)" userId="a7a3217d-02e8-4d02-ab84-929557071cc8" providerId="ADAL" clId="{FB2AE95B-BD6B-4B51-BF76-E460077ECAE2}" dt="2020-05-22T00:50:10.005" v="727" actId="1036"/>
          <ac:cxnSpMkLst>
            <pc:docMk/>
            <pc:sldMk cId="3019637298" sldId="261"/>
            <ac:cxnSpMk id="107" creationId="{521D15D5-F56D-4876-A172-95970120652F}"/>
          </ac:cxnSpMkLst>
        </pc:cxnChg>
        <pc:cxnChg chg="mod">
          <ac:chgData name="Tim Z Kovess (DJPR)" userId="a7a3217d-02e8-4d02-ab84-929557071cc8" providerId="ADAL" clId="{FB2AE95B-BD6B-4B51-BF76-E460077ECAE2}" dt="2020-05-22T00:50:10.005" v="727" actId="1036"/>
          <ac:cxnSpMkLst>
            <pc:docMk/>
            <pc:sldMk cId="3019637298" sldId="261"/>
            <ac:cxnSpMk id="115" creationId="{DD0E8170-21CF-4664-931C-5DDF51AB54A8}"/>
          </ac:cxnSpMkLst>
        </pc:cxnChg>
        <pc:cxnChg chg="mod">
          <ac:chgData name="Tim Z Kovess (DJPR)" userId="a7a3217d-02e8-4d02-ab84-929557071cc8" providerId="ADAL" clId="{FB2AE95B-BD6B-4B51-BF76-E460077ECAE2}" dt="2020-05-22T00:50:10.005" v="727" actId="1036"/>
          <ac:cxnSpMkLst>
            <pc:docMk/>
            <pc:sldMk cId="3019637298" sldId="261"/>
            <ac:cxnSpMk id="117" creationId="{60D03B52-3B0A-4DCA-A11C-D9B4A46F44FF}"/>
          </ac:cxnSpMkLst>
        </pc:cxnChg>
      </pc:sldChg>
      <pc:sldChg chg="modSp">
        <pc:chgData name="Tim Z Kovess (DJPR)" userId="a7a3217d-02e8-4d02-ab84-929557071cc8" providerId="ADAL" clId="{FB2AE95B-BD6B-4B51-BF76-E460077ECAE2}" dt="2020-05-22T04:17:08.922" v="982" actId="20577"/>
        <pc:sldMkLst>
          <pc:docMk/>
          <pc:sldMk cId="799263019" sldId="262"/>
        </pc:sldMkLst>
        <pc:spChg chg="mod">
          <ac:chgData name="Tim Z Kovess (DJPR)" userId="a7a3217d-02e8-4d02-ab84-929557071cc8" providerId="ADAL" clId="{FB2AE95B-BD6B-4B51-BF76-E460077ECAE2}" dt="2020-05-22T04:17:08.922" v="982" actId="20577"/>
          <ac:spMkLst>
            <pc:docMk/>
            <pc:sldMk cId="799263019" sldId="262"/>
            <ac:spMk id="40" creationId="{0D687AE6-3B6D-4828-9EFC-EDB844AFE7CE}"/>
          </ac:spMkLst>
        </pc:spChg>
      </pc:sldChg>
      <pc:sldChg chg="modSp">
        <pc:chgData name="Tim Z Kovess (DJPR)" userId="a7a3217d-02e8-4d02-ab84-929557071cc8" providerId="ADAL" clId="{FB2AE95B-BD6B-4B51-BF76-E460077ECAE2}" dt="2020-05-22T05:51:28.004" v="1054" actId="20577"/>
        <pc:sldMkLst>
          <pc:docMk/>
          <pc:sldMk cId="3628705500" sldId="269"/>
        </pc:sldMkLst>
        <pc:spChg chg="mod">
          <ac:chgData name="Tim Z Kovess (DJPR)" userId="a7a3217d-02e8-4d02-ab84-929557071cc8" providerId="ADAL" clId="{FB2AE95B-BD6B-4B51-BF76-E460077ECAE2}" dt="2020-05-22T05:51:28.004" v="1054" actId="20577"/>
          <ac:spMkLst>
            <pc:docMk/>
            <pc:sldMk cId="3628705500" sldId="269"/>
            <ac:spMk id="8" creationId="{0A15E00B-8C05-445A-8865-DD03527F330B}"/>
          </ac:spMkLst>
        </pc:spChg>
      </pc:sldChg>
      <pc:sldChg chg="modSp">
        <pc:chgData name="Tim Z Kovess (DJPR)" userId="a7a3217d-02e8-4d02-ab84-929557071cc8" providerId="ADAL" clId="{FB2AE95B-BD6B-4B51-BF76-E460077ECAE2}" dt="2020-05-22T04:28:36.627" v="985" actId="108"/>
        <pc:sldMkLst>
          <pc:docMk/>
          <pc:sldMk cId="1885534240" sldId="270"/>
        </pc:sldMkLst>
        <pc:spChg chg="mod">
          <ac:chgData name="Tim Z Kovess (DJPR)" userId="a7a3217d-02e8-4d02-ab84-929557071cc8" providerId="ADAL" clId="{FB2AE95B-BD6B-4B51-BF76-E460077ECAE2}" dt="2020-05-22T04:28:36.627" v="985" actId="108"/>
          <ac:spMkLst>
            <pc:docMk/>
            <pc:sldMk cId="1885534240" sldId="270"/>
            <ac:spMk id="7" creationId="{4D6710EF-8E98-49BA-8D88-A1ED5193864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icgov-my.sharepoint.com/personal/caroline_luong_ecodev_vic_gov_au/Documents/CRCP/Regional%20Digital%20Plans/3.%20Mallee%20Brochure/Heat%20Maps%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'Sig Places'!$R$22</c:f>
              <c:strCache>
                <c:ptCount val="1"/>
                <c:pt idx="0">
                  <c:v>Major shortage</c:v>
                </c:pt>
              </c:strCache>
            </c:strRef>
          </c:tx>
          <c:spPr>
            <a:gradFill rotWithShape="1">
              <a:gsLst>
                <a:gs pos="0">
                  <a:schemeClr val="accent1">
                    <a:shade val="76000"/>
                    <a:lumMod val="110000"/>
                    <a:satMod val="105000"/>
                    <a:tint val="67000"/>
                  </a:schemeClr>
                </a:gs>
                <a:gs pos="50000">
                  <a:schemeClr val="accent1">
                    <a:shade val="76000"/>
                    <a:lumMod val="105000"/>
                    <a:satMod val="103000"/>
                    <a:tint val="73000"/>
                  </a:schemeClr>
                </a:gs>
                <a:gs pos="100000">
                  <a:schemeClr val="accent1">
                    <a:shade val="76000"/>
                    <a:lumMod val="105000"/>
                    <a:satMod val="109000"/>
                    <a:tint val="81000"/>
                  </a:schemeClr>
                </a:gs>
              </a:gsLst>
              <a:lin ang="5400000" scaled="0"/>
            </a:gradFill>
            <a:ln w="9525" cap="flat" cmpd="sng" algn="ctr">
              <a:solidFill>
                <a:schemeClr val="accent1">
                  <a:shade val="76000"/>
                  <a:shade val="95000"/>
                </a:schemeClr>
              </a:solidFill>
              <a:round/>
            </a:ln>
            <a:effectLst/>
          </c:spPr>
          <c:invertIfNegative val="0"/>
          <c:dLbls>
            <c:delete val="1"/>
          </c:dLbls>
          <c:cat>
            <c:strRef>
              <c:f>'Sig Places'!$I$23:$I$26</c:f>
              <c:strCache>
                <c:ptCount val="4"/>
                <c:pt idx="0">
                  <c:v>Fixed access</c:v>
                </c:pt>
                <c:pt idx="1">
                  <c:v>Mobile</c:v>
                </c:pt>
                <c:pt idx="2">
                  <c:v>WiFi</c:v>
                </c:pt>
                <c:pt idx="3">
                  <c:v>LP-WAN IoT</c:v>
                </c:pt>
              </c:strCache>
            </c:strRef>
          </c:cat>
          <c:val>
            <c:numRef>
              <c:f>'Sig Places'!$R$23:$R$26</c:f>
              <c:numCache>
                <c:formatCode>General</c:formatCode>
                <c:ptCount val="4"/>
                <c:pt idx="0">
                  <c:v>3</c:v>
                </c:pt>
                <c:pt idx="1">
                  <c:v>0</c:v>
                </c:pt>
                <c:pt idx="2">
                  <c:v>3</c:v>
                </c:pt>
                <c:pt idx="3">
                  <c:v>0</c:v>
                </c:pt>
              </c:numCache>
            </c:numRef>
          </c:val>
          <c:extLst>
            <c:ext xmlns:c16="http://schemas.microsoft.com/office/drawing/2014/chart" uri="{C3380CC4-5D6E-409C-BE32-E72D297353CC}">
              <c16:uniqueId val="{00000000-F52B-46F2-8458-CBAD8017A770}"/>
            </c:ext>
          </c:extLst>
        </c:ser>
        <c:ser>
          <c:idx val="1"/>
          <c:order val="1"/>
          <c:tx>
            <c:strRef>
              <c:f>'Sig Places'!$S$22</c:f>
              <c:strCache>
                <c:ptCount val="1"/>
                <c:pt idx="0">
                  <c:v>Intermediate shortage</c:v>
                </c:pt>
              </c:strCache>
            </c:strRef>
          </c:tx>
          <c:spPr>
            <a:gradFill rotWithShape="1">
              <a:gsLst>
                <a:gs pos="0">
                  <a:schemeClr val="accent1">
                    <a:tint val="77000"/>
                    <a:lumMod val="110000"/>
                    <a:satMod val="105000"/>
                    <a:tint val="67000"/>
                  </a:schemeClr>
                </a:gs>
                <a:gs pos="50000">
                  <a:schemeClr val="accent1">
                    <a:tint val="77000"/>
                    <a:lumMod val="105000"/>
                    <a:satMod val="103000"/>
                    <a:tint val="73000"/>
                  </a:schemeClr>
                </a:gs>
                <a:gs pos="100000">
                  <a:schemeClr val="accent1">
                    <a:tint val="77000"/>
                    <a:lumMod val="105000"/>
                    <a:satMod val="109000"/>
                    <a:tint val="81000"/>
                  </a:schemeClr>
                </a:gs>
              </a:gsLst>
              <a:lin ang="5400000" scaled="0"/>
            </a:gradFill>
            <a:ln w="9525" cap="flat" cmpd="sng" algn="ctr">
              <a:solidFill>
                <a:schemeClr val="accent1">
                  <a:tint val="77000"/>
                  <a:shade val="95000"/>
                </a:schemeClr>
              </a:solidFill>
              <a:round/>
            </a:ln>
            <a:effectLst/>
          </c:spPr>
          <c:invertIfNegative val="0"/>
          <c:dLbls>
            <c:delete val="1"/>
          </c:dLbls>
          <c:cat>
            <c:strRef>
              <c:f>'Sig Places'!$I$23:$I$26</c:f>
              <c:strCache>
                <c:ptCount val="4"/>
                <c:pt idx="0">
                  <c:v>Fixed access</c:v>
                </c:pt>
                <c:pt idx="1">
                  <c:v>Mobile</c:v>
                </c:pt>
                <c:pt idx="2">
                  <c:v>WiFi</c:v>
                </c:pt>
                <c:pt idx="3">
                  <c:v>LP-WAN IoT</c:v>
                </c:pt>
              </c:strCache>
            </c:strRef>
          </c:cat>
          <c:val>
            <c:numRef>
              <c:f>'Sig Places'!$S$23:$S$26</c:f>
              <c:numCache>
                <c:formatCode>General</c:formatCode>
                <c:ptCount val="4"/>
                <c:pt idx="0">
                  <c:v>9</c:v>
                </c:pt>
                <c:pt idx="1">
                  <c:v>0</c:v>
                </c:pt>
                <c:pt idx="2">
                  <c:v>2</c:v>
                </c:pt>
                <c:pt idx="3">
                  <c:v>1</c:v>
                </c:pt>
              </c:numCache>
            </c:numRef>
          </c:val>
          <c:extLst>
            <c:ext xmlns:c16="http://schemas.microsoft.com/office/drawing/2014/chart" uri="{C3380CC4-5D6E-409C-BE32-E72D297353CC}">
              <c16:uniqueId val="{00000001-F52B-46F2-8458-CBAD8017A770}"/>
            </c:ext>
          </c:extLst>
        </c:ser>
        <c:dLbls>
          <c:showLegendKey val="0"/>
          <c:showVal val="1"/>
          <c:showCatName val="0"/>
          <c:showSerName val="0"/>
          <c:showPercent val="0"/>
          <c:showBubbleSize val="0"/>
        </c:dLbls>
        <c:gapWidth val="150"/>
        <c:overlap val="100"/>
        <c:axId val="706989976"/>
        <c:axId val="706990960"/>
      </c:barChart>
      <c:catAx>
        <c:axId val="70698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VIC" panose="00000500000000000000" pitchFamily="2" charset="0"/>
                <a:ea typeface="+mn-ea"/>
                <a:cs typeface="+mn-cs"/>
              </a:defRPr>
            </a:pPr>
            <a:endParaRPr lang="en-US"/>
          </a:p>
        </c:txPr>
        <c:crossAx val="706990960"/>
        <c:crosses val="autoZero"/>
        <c:auto val="1"/>
        <c:lblAlgn val="ctr"/>
        <c:lblOffset val="100"/>
        <c:noMultiLvlLbl val="0"/>
      </c:catAx>
      <c:valAx>
        <c:axId val="706990960"/>
        <c:scaling>
          <c:orientation val="minMax"/>
        </c:scaling>
        <c:delete val="1"/>
        <c:axPos val="l"/>
        <c:numFmt formatCode="General" sourceLinked="1"/>
        <c:majorTickMark val="none"/>
        <c:minorTickMark val="none"/>
        <c:tickLblPos val="nextTo"/>
        <c:crossAx val="70698997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50000"/>
                    <a:lumOff val="50000"/>
                  </a:schemeClr>
                </a:solidFill>
                <a:latin typeface="VIC" panose="00000500000000000000" pitchFamily="2" charset="0"/>
                <a:ea typeface="+mn-ea"/>
                <a:cs typeface="+mn-cs"/>
              </a:defRPr>
            </a:pPr>
            <a:endParaRPr lang="en-US"/>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VIC"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9E874C-72C9-4C8E-817A-53197673607D}" type="datetimeFigureOut">
              <a:rPr lang="en-AU" smtClean="0"/>
              <a:t>6/11/2020</a:t>
            </a:fld>
            <a:endParaRPr lang="en-AU"/>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756F5B-C509-43CE-8D03-20A9A722B7D0}" type="slidenum">
              <a:rPr lang="en-AU" smtClean="0"/>
              <a:t>‹#›</a:t>
            </a:fld>
            <a:endParaRPr lang="en-AU"/>
          </a:p>
        </p:txBody>
      </p:sp>
    </p:spTree>
    <p:extLst>
      <p:ext uri="{BB962C8B-B14F-4D97-AF65-F5344CB8AC3E}">
        <p14:creationId xmlns:p14="http://schemas.microsoft.com/office/powerpoint/2010/main" val="11922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1</a:t>
            </a:fld>
            <a:endParaRPr lang="en-AU"/>
          </a:p>
        </p:txBody>
      </p:sp>
    </p:spTree>
    <p:extLst>
      <p:ext uri="{BB962C8B-B14F-4D97-AF65-F5344CB8AC3E}">
        <p14:creationId xmlns:p14="http://schemas.microsoft.com/office/powerpoint/2010/main" val="299784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2</a:t>
            </a:fld>
            <a:endParaRPr lang="en-AU"/>
          </a:p>
        </p:txBody>
      </p:sp>
    </p:spTree>
    <p:extLst>
      <p:ext uri="{BB962C8B-B14F-4D97-AF65-F5344CB8AC3E}">
        <p14:creationId xmlns:p14="http://schemas.microsoft.com/office/powerpoint/2010/main" val="97694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3</a:t>
            </a:fld>
            <a:endParaRPr lang="en-AU"/>
          </a:p>
        </p:txBody>
      </p:sp>
    </p:spTree>
    <p:extLst>
      <p:ext uri="{BB962C8B-B14F-4D97-AF65-F5344CB8AC3E}">
        <p14:creationId xmlns:p14="http://schemas.microsoft.com/office/powerpoint/2010/main" val="77077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AU" dirty="0"/>
          </a:p>
        </p:txBody>
      </p:sp>
      <p:sp>
        <p:nvSpPr>
          <p:cNvPr id="4" name="Slide Number Placeholder 3"/>
          <p:cNvSpPr>
            <a:spLocks noGrp="1"/>
          </p:cNvSpPr>
          <p:nvPr>
            <p:ph type="sldNum" sz="quarter" idx="5"/>
          </p:nvPr>
        </p:nvSpPr>
        <p:spPr/>
        <p:txBody>
          <a:bodyPr/>
          <a:lstStyle/>
          <a:p>
            <a:fld id="{B7756F5B-C509-43CE-8D03-20A9A722B7D0}" type="slidenum">
              <a:rPr lang="en-AU" smtClean="0"/>
              <a:t>4</a:t>
            </a:fld>
            <a:endParaRPr lang="en-AU"/>
          </a:p>
        </p:txBody>
      </p:sp>
    </p:spTree>
    <p:extLst>
      <p:ext uri="{BB962C8B-B14F-4D97-AF65-F5344CB8AC3E}">
        <p14:creationId xmlns:p14="http://schemas.microsoft.com/office/powerpoint/2010/main" val="3459808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890CAF-A6CD-4D69-94F7-BFCEA540B7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366"/>
          <a:stretch/>
        </p:blipFill>
        <p:spPr>
          <a:xfrm>
            <a:off x="160638" y="58115"/>
            <a:ext cx="6685005" cy="9765055"/>
          </a:xfrm>
          <a:prstGeom prst="rect">
            <a:avLst/>
          </a:prstGeom>
        </p:spPr>
      </p:pic>
      <p:pic>
        <p:nvPicPr>
          <p:cNvPr id="7" name="Picture 6">
            <a:extLst>
              <a:ext uri="{FF2B5EF4-FFF2-40B4-BE49-F238E27FC236}">
                <a16:creationId xmlns:a16="http://schemas.microsoft.com/office/drawing/2014/main" id="{07FE4906-61FC-426F-B59B-9588E06BD0DF}"/>
              </a:ext>
            </a:extLst>
          </p:cNvPr>
          <p:cNvPicPr>
            <a:picLocks noChangeAspect="1"/>
          </p:cNvPicPr>
          <p:nvPr userDrawn="1"/>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357" y="-12357"/>
            <a:ext cx="6858000" cy="9906000"/>
          </a:xfrm>
          <a:prstGeom prst="rect">
            <a:avLst/>
          </a:prstGeom>
        </p:spPr>
      </p:pic>
      <p:sp>
        <p:nvSpPr>
          <p:cNvPr id="9" name="Rectangle 1">
            <a:extLst>
              <a:ext uri="{FF2B5EF4-FFF2-40B4-BE49-F238E27FC236}">
                <a16:creationId xmlns:a16="http://schemas.microsoft.com/office/drawing/2014/main" id="{C59D4738-5030-45A6-BC29-54FCAA38CFA7}"/>
              </a:ext>
            </a:extLst>
          </p:cNvPr>
          <p:cNvSpPr>
            <a:spLocks noChangeArrowheads="1"/>
          </p:cNvSpPr>
          <p:nvPr userDrawn="1"/>
        </p:nvSpPr>
        <p:spPr bwMode="auto">
          <a:xfrm>
            <a:off x="405038" y="2198640"/>
            <a:ext cx="43667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3600" b="0" i="0" u="none" strike="noStrike" cap="none" normalizeH="0" baseline="0" dirty="0">
                <a:ln>
                  <a:noFill/>
                </a:ln>
                <a:solidFill>
                  <a:srgbClr val="FFFFFF"/>
                </a:solidFill>
                <a:effectLst/>
                <a:latin typeface="VIC" panose="00000500000000000000" pitchFamily="2" charset="0"/>
                <a:ea typeface="Times New Roman" panose="02020603050405020304" pitchFamily="18" charset="0"/>
                <a:cs typeface="Times New Roman" panose="02020603050405020304" pitchFamily="18" charset="0"/>
              </a:rPr>
              <a:t>Mallee</a:t>
            </a:r>
            <a:endParaRPr kumimoji="0" lang="en-AU" altLang="en-US" sz="800" b="0" i="0" u="none" strike="noStrike" cap="none" normalizeH="0" baseline="0" dirty="0">
              <a:ln>
                <a:noFill/>
              </a:ln>
              <a:solidFill>
                <a:schemeClr val="tx1"/>
              </a:solidFill>
              <a:effectLst/>
              <a:latin typeface="VIC"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FFFFFF"/>
                </a:solidFill>
                <a:effectLst/>
                <a:latin typeface="VIC" panose="00000500000000000000" pitchFamily="2" charset="0"/>
                <a:ea typeface="Times New Roman" panose="02020603050405020304" pitchFamily="18" charset="0"/>
                <a:cs typeface="Arial" panose="020B0604020202020204" pitchFamily="34" charset="0"/>
              </a:rPr>
              <a:t>Regional Digital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a:ln>
                  <a:noFill/>
                </a:ln>
                <a:solidFill>
                  <a:srgbClr val="FFFFFF"/>
                </a:solidFill>
                <a:effectLst/>
                <a:latin typeface="VIC" panose="00000500000000000000" pitchFamily="2" charset="0"/>
                <a:cs typeface="Arial" panose="020B0604020202020204" pitchFamily="34" charset="0"/>
              </a:rPr>
              <a:t>Summary</a:t>
            </a:r>
            <a:endParaRPr kumimoji="0" lang="en-AU" altLang="en-US" sz="2800" b="0" i="0" u="none" strike="noStrike" cap="none" normalizeH="0" baseline="0" dirty="0">
              <a:ln>
                <a:noFill/>
              </a:ln>
              <a:solidFill>
                <a:schemeClr val="tx1"/>
              </a:solidFill>
              <a:effectLst/>
              <a:latin typeface="VIC" panose="00000500000000000000" pitchFamily="2" charset="0"/>
            </a:endParaRPr>
          </a:p>
        </p:txBody>
      </p:sp>
      <p:sp>
        <p:nvSpPr>
          <p:cNvPr id="2" name="Rectangle 1">
            <a:extLst>
              <a:ext uri="{FF2B5EF4-FFF2-40B4-BE49-F238E27FC236}">
                <a16:creationId xmlns:a16="http://schemas.microsoft.com/office/drawing/2014/main" id="{979B4FD0-9FC5-4A1F-A496-0D247B7B6B7F}"/>
              </a:ext>
            </a:extLst>
          </p:cNvPr>
          <p:cNvSpPr/>
          <p:nvPr userDrawn="1"/>
        </p:nvSpPr>
        <p:spPr>
          <a:xfrm>
            <a:off x="0" y="9777413"/>
            <a:ext cx="6858000" cy="128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C893C5D7-1883-427D-959F-65A825865523}"/>
              </a:ext>
            </a:extLst>
          </p:cNvPr>
          <p:cNvSpPr/>
          <p:nvPr userDrawn="1"/>
        </p:nvSpPr>
        <p:spPr>
          <a:xfrm>
            <a:off x="4771800" y="8748584"/>
            <a:ext cx="1925562" cy="102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53BC475C-A0A5-48D5-9186-1E342B7E7B3F}"/>
              </a:ext>
            </a:extLst>
          </p:cNvPr>
          <p:cNvGrpSpPr/>
          <p:nvPr userDrawn="1"/>
        </p:nvGrpSpPr>
        <p:grpSpPr>
          <a:xfrm>
            <a:off x="544077" y="9040117"/>
            <a:ext cx="1518157" cy="412802"/>
            <a:chOff x="-4847945" y="7112463"/>
            <a:chExt cx="1518157" cy="412802"/>
          </a:xfrm>
        </p:grpSpPr>
        <p:pic>
          <p:nvPicPr>
            <p:cNvPr id="13" name="Picture 12">
              <a:extLst>
                <a:ext uri="{FF2B5EF4-FFF2-40B4-BE49-F238E27FC236}">
                  <a16:creationId xmlns:a16="http://schemas.microsoft.com/office/drawing/2014/main" id="{B1474BE1-AE36-4420-875F-EB7DC3ECE01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1981" b="-2222"/>
            <a:stretch/>
          </p:blipFill>
          <p:spPr>
            <a:xfrm>
              <a:off x="-4847945" y="7112463"/>
              <a:ext cx="424226" cy="412802"/>
            </a:xfrm>
            <a:prstGeom prst="rect">
              <a:avLst/>
            </a:prstGeom>
          </p:spPr>
        </p:pic>
        <p:pic>
          <p:nvPicPr>
            <p:cNvPr id="14" name="Picture 13">
              <a:extLst>
                <a:ext uri="{FF2B5EF4-FFF2-40B4-BE49-F238E27FC236}">
                  <a16:creationId xmlns:a16="http://schemas.microsoft.com/office/drawing/2014/main" id="{41FBF9D1-65C1-4A2D-84F7-13FD52330A79}"/>
                </a:ext>
              </a:extLst>
            </p:cNvPr>
            <p:cNvPicPr>
              <a:picLocks noChangeAspect="1"/>
            </p:cNvPicPr>
            <p:nvPr userDrawn="1"/>
          </p:nvPicPr>
          <p:blipFill rotWithShape="1">
            <a:blip r:embed="rId4">
              <a:lum bright="70000" contrast="-70000"/>
              <a:extLst>
                <a:ext uri="{28A0092B-C50C-407E-A947-70E740481C1C}">
                  <a14:useLocalDpi xmlns:a14="http://schemas.microsoft.com/office/drawing/2010/main" val="0"/>
                </a:ext>
              </a:extLst>
            </a:blip>
            <a:srcRect l="28563"/>
            <a:stretch/>
          </p:blipFill>
          <p:spPr>
            <a:xfrm>
              <a:off x="-4411362" y="7112463"/>
              <a:ext cx="1081574" cy="403829"/>
            </a:xfrm>
            <a:prstGeom prst="rect">
              <a:avLst/>
            </a:prstGeom>
          </p:spPr>
        </p:pic>
      </p:grpSp>
    </p:spTree>
    <p:extLst>
      <p:ext uri="{BB962C8B-B14F-4D97-AF65-F5344CB8AC3E}">
        <p14:creationId xmlns:p14="http://schemas.microsoft.com/office/powerpoint/2010/main" val="98815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22938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89086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657218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2785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53389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0362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77831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149153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962433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4273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04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09617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82608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499427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371268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608824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629682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720759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72181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4265338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22308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696201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221735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9922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13706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179855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312044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793439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92544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700492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93249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94727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007901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974577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977820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312109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036713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594424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025734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096299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76041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406550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30513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956807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42787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37403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543205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38918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51852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14684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461520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841318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68630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8167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3637774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705983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071899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468295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885603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816066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3060251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932190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759974"/>
          </a:xfrm>
        </p:spPr>
        <p:txBody>
          <a:bodyPr/>
          <a:lstStyle/>
          <a:p>
            <a:r>
              <a:rPr lang="en-US" dirty="0"/>
              <a:t>Click to edit Master title style</a:t>
            </a:r>
          </a:p>
        </p:txBody>
      </p:sp>
      <p:sp>
        <p:nvSpPr>
          <p:cNvPr id="3" name="Content Placeholder 2"/>
          <p:cNvSpPr>
            <a:spLocks noGrp="1"/>
          </p:cNvSpPr>
          <p:nvPr>
            <p:ph idx="1"/>
          </p:nvPr>
        </p:nvSpPr>
        <p:spPr>
          <a:xfrm>
            <a:off x="471488" y="1407695"/>
            <a:ext cx="5915025" cy="751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920070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431758"/>
            <a:ext cx="2914650" cy="7490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
        <p:nvSpPr>
          <p:cNvPr id="8" name="Title 1">
            <a:extLst>
              <a:ext uri="{FF2B5EF4-FFF2-40B4-BE49-F238E27FC236}">
                <a16:creationId xmlns:a16="http://schemas.microsoft.com/office/drawing/2014/main" id="{7F0DC62E-F438-4A0E-B0C3-95EF4D6A7128}"/>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180117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D8FA6-FA35-4A0A-B946-E07D831D2163}" type="datetimeFigureOut">
              <a:rPr lang="en-AU" smtClean="0"/>
              <a:t>6/11/2020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48CE19-2F83-46F3-9C1F-CE53E9CFC87D}" type="slidenum">
              <a:rPr lang="en-AU" smtClean="0"/>
              <a:t>‹#›</a:t>
            </a:fld>
            <a:endParaRPr lang="en-AU"/>
          </a:p>
        </p:txBody>
      </p:sp>
      <p:sp>
        <p:nvSpPr>
          <p:cNvPr id="10" name="Title 1">
            <a:extLst>
              <a:ext uri="{FF2B5EF4-FFF2-40B4-BE49-F238E27FC236}">
                <a16:creationId xmlns:a16="http://schemas.microsoft.com/office/drawing/2014/main" id="{6EFF6762-5375-485B-B071-398B0D23FFF0}"/>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22595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2134766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D8FA6-FA35-4A0A-B946-E07D831D2163}" type="datetimeFigureOut">
              <a:rPr lang="en-AU" smtClean="0"/>
              <a:t>6/11/2020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48CE19-2F83-46F3-9C1F-CE53E9CFC87D}" type="slidenum">
              <a:rPr lang="en-AU" smtClean="0"/>
              <a:t>‹#›</a:t>
            </a:fld>
            <a:endParaRPr lang="en-AU"/>
          </a:p>
        </p:txBody>
      </p:sp>
      <p:sp>
        <p:nvSpPr>
          <p:cNvPr id="6" name="Title 1">
            <a:extLst>
              <a:ext uri="{FF2B5EF4-FFF2-40B4-BE49-F238E27FC236}">
                <a16:creationId xmlns:a16="http://schemas.microsoft.com/office/drawing/2014/main" id="{DD8DDE88-DE33-4F0A-91D2-41178F8CDE9E}"/>
              </a:ext>
            </a:extLst>
          </p:cNvPr>
          <p:cNvSpPr>
            <a:spLocks noGrp="1"/>
          </p:cNvSpPr>
          <p:nvPr>
            <p:ph type="title"/>
          </p:nvPr>
        </p:nvSpPr>
        <p:spPr>
          <a:xfrm>
            <a:off x="471488" y="527405"/>
            <a:ext cx="5915025" cy="759974"/>
          </a:xfrm>
        </p:spPr>
        <p:txBody>
          <a:bodyPr/>
          <a:lstStyle/>
          <a:p>
            <a:r>
              <a:rPr lang="en-US" dirty="0"/>
              <a:t>Click to edit Master title style</a:t>
            </a:r>
          </a:p>
        </p:txBody>
      </p:sp>
    </p:spTree>
    <p:extLst>
      <p:ext uri="{BB962C8B-B14F-4D97-AF65-F5344CB8AC3E}">
        <p14:creationId xmlns:p14="http://schemas.microsoft.com/office/powerpoint/2010/main" val="1251661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231744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612785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70782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8497823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D8FA6-FA35-4A0A-B946-E07D831D2163}" type="datetimeFigureOut">
              <a:rPr lang="en-AU" smtClean="0"/>
              <a:t>6/11/2020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213449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D8FA6-FA35-4A0A-B946-E07D831D2163}" type="datetimeFigureOut">
              <a:rPr lang="en-AU" smtClean="0"/>
              <a:t>6/11/2020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150918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AD8FA6-FA35-4A0A-B946-E07D831D2163}" type="datetimeFigureOut">
              <a:rPr lang="en-AU" smtClean="0"/>
              <a:t>6/11/2020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48CE19-2F83-46F3-9C1F-CE53E9CFC87D}" type="slidenum">
              <a:rPr lang="en-AU" smtClean="0"/>
              <a:t>‹#›</a:t>
            </a:fld>
            <a:endParaRPr lang="en-AU"/>
          </a:p>
        </p:txBody>
      </p:sp>
    </p:spTree>
    <p:extLst>
      <p:ext uri="{BB962C8B-B14F-4D97-AF65-F5344CB8AC3E}">
        <p14:creationId xmlns:p14="http://schemas.microsoft.com/office/powerpoint/2010/main" val="39607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jp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6.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8.JP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9.JPG"/><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6.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4.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0.jpe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4.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1.jpg"/><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6.jpeg"/><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65FC2-855B-44EC-AE3D-05663BEAB44A}"/>
              </a:ext>
            </a:extLst>
          </p:cNvPr>
          <p:cNvPicPr>
            <a:picLocks noChangeAspect="1"/>
          </p:cNvPicPr>
          <p:nvPr userDrawn="1"/>
        </p:nvPicPr>
        <p:blipFill>
          <a:blip r:embed="rId1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6858000" cy="9905999"/>
          </a:xfrm>
          <a:prstGeom prst="rect">
            <a:avLst/>
          </a:prstGeom>
          <a:ln>
            <a:noFill/>
          </a:ln>
        </p:spPr>
      </p:pic>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0" name="Picture 9">
            <a:extLst>
              <a:ext uri="{FF2B5EF4-FFF2-40B4-BE49-F238E27FC236}">
                <a16:creationId xmlns:a16="http://schemas.microsoft.com/office/drawing/2014/main" id="{7BAD4457-CA68-445A-BFCE-5A877F6FBFE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2848080193"/>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0957A88-347F-429E-8D26-41295209557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69819"/>
          <a:stretch/>
        </p:blipFill>
        <p:spPr>
          <a:xfrm>
            <a:off x="4136465" y="129918"/>
            <a:ext cx="2622681" cy="6517387"/>
          </a:xfrm>
          <a:prstGeom prst="rect">
            <a:avLst/>
          </a:prstGeom>
        </p:spPr>
      </p:pic>
      <p:grpSp>
        <p:nvGrpSpPr>
          <p:cNvPr id="8" name="Group 7">
            <a:extLst>
              <a:ext uri="{FF2B5EF4-FFF2-40B4-BE49-F238E27FC236}">
                <a16:creationId xmlns:a16="http://schemas.microsoft.com/office/drawing/2014/main" id="{46953BAB-788E-424B-A2A4-826C62EEB35C}"/>
              </a:ext>
            </a:extLst>
          </p:cNvPr>
          <p:cNvGrpSpPr/>
          <p:nvPr userDrawn="1"/>
        </p:nvGrpSpPr>
        <p:grpSpPr>
          <a:xfrm>
            <a:off x="0" y="-2"/>
            <a:ext cx="6858000" cy="9906002"/>
            <a:chOff x="-8068241" y="-32282"/>
            <a:chExt cx="6858000" cy="9906002"/>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2"/>
              <a:ext cx="6858000" cy="9905999"/>
            </a:xfrm>
            <a:prstGeom prst="rect">
              <a:avLst/>
            </a:prstGeom>
          </p:spPr>
        </p:pic>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4" name="Picture 13">
            <a:extLst>
              <a:ext uri="{FF2B5EF4-FFF2-40B4-BE49-F238E27FC236}">
                <a16:creationId xmlns:a16="http://schemas.microsoft.com/office/drawing/2014/main" id="{9AC05DCC-2333-45F5-AB77-2FB75921D6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426147656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A737A3-6BEF-4156-9EC1-9AF70F0DF16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47134" r="25600"/>
          <a:stretch/>
        </p:blipFill>
        <p:spPr>
          <a:xfrm>
            <a:off x="4114800" y="45307"/>
            <a:ext cx="2695802" cy="6573795"/>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a:off x="0" y="-1"/>
            <a:ext cx="6858000" cy="9906001"/>
            <a:chOff x="0" y="-1"/>
            <a:chExt cx="6858000" cy="9906001"/>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5" name="Isosceles Triangle 14">
              <a:extLst>
                <a:ext uri="{FF2B5EF4-FFF2-40B4-BE49-F238E27FC236}">
                  <a16:creationId xmlns:a16="http://schemas.microsoft.com/office/drawing/2014/main" id="{3A542DC8-0EAF-42AA-9978-188659535A6B}"/>
                </a:ext>
              </a:extLst>
            </p:cNvPr>
            <p:cNvSpPr/>
            <p:nvPr userDrawn="1"/>
          </p:nvSpPr>
          <p:spPr>
            <a:xfrm rot="10800000">
              <a:off x="3819299" y="-1"/>
              <a:ext cx="2695802" cy="2869406"/>
            </a:xfrm>
            <a:prstGeom prst="triangle">
              <a:avLst/>
            </a:prstGeom>
            <a:solidFill>
              <a:srgbClr val="DEAABA"/>
            </a:solidFill>
            <a:ln>
              <a:solidFill>
                <a:srgbClr val="DEAAB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8" name="Picture 17">
            <a:extLst>
              <a:ext uri="{FF2B5EF4-FFF2-40B4-BE49-F238E27FC236}">
                <a16:creationId xmlns:a16="http://schemas.microsoft.com/office/drawing/2014/main" id="{E4340B6B-2DE3-4F8E-B66E-E5FFA97B10E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3368220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F1019-9CEE-4C90-9617-56B395A6CACF}"/>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39659" r="38823"/>
          <a:stretch/>
        </p:blipFill>
        <p:spPr>
          <a:xfrm>
            <a:off x="38100" y="79648"/>
            <a:ext cx="1976438" cy="6123445"/>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flipH="1">
            <a:off x="0" y="0"/>
            <a:ext cx="6858000" cy="9906000"/>
            <a:chOff x="0" y="0"/>
            <a:chExt cx="6858000" cy="9906000"/>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7" name="Picture 16">
            <a:extLst>
              <a:ext uri="{FF2B5EF4-FFF2-40B4-BE49-F238E27FC236}">
                <a16:creationId xmlns:a16="http://schemas.microsoft.com/office/drawing/2014/main" id="{6BBB97B9-FE83-4F85-8633-F0EDD73381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12053361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r"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D0F3E5-0833-4506-AFF3-76567BA5D6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47877" r="31681" b="2490"/>
          <a:stretch/>
        </p:blipFill>
        <p:spPr>
          <a:xfrm>
            <a:off x="4843463" y="3557663"/>
            <a:ext cx="1976437" cy="6285266"/>
          </a:xfrm>
          <a:prstGeom prst="rect">
            <a:avLst/>
          </a:prstGeom>
        </p:spPr>
      </p:pic>
      <p:grpSp>
        <p:nvGrpSpPr>
          <p:cNvPr id="8" name="Group 7">
            <a:extLst>
              <a:ext uri="{FF2B5EF4-FFF2-40B4-BE49-F238E27FC236}">
                <a16:creationId xmlns:a16="http://schemas.microsoft.com/office/drawing/2014/main" id="{46953BAB-788E-424B-A2A4-826C62EEB35C}"/>
              </a:ext>
            </a:extLst>
          </p:cNvPr>
          <p:cNvGrpSpPr/>
          <p:nvPr userDrawn="1"/>
        </p:nvGrpSpPr>
        <p:grpSpPr>
          <a:xfrm flipV="1">
            <a:off x="0" y="-1"/>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9" name="Isosceles Triangle 18">
            <a:extLst>
              <a:ext uri="{FF2B5EF4-FFF2-40B4-BE49-F238E27FC236}">
                <a16:creationId xmlns:a16="http://schemas.microsoft.com/office/drawing/2014/main" id="{AE796FE1-C2B8-40C6-BE0C-22C5164F481E}"/>
              </a:ext>
            </a:extLst>
          </p:cNvPr>
          <p:cNvSpPr/>
          <p:nvPr userDrawn="1"/>
        </p:nvSpPr>
        <p:spPr>
          <a:xfrm rot="10800000" flipV="1">
            <a:off x="3819299" y="7036594"/>
            <a:ext cx="2695802" cy="2869406"/>
          </a:xfrm>
          <a:prstGeom prst="triangle">
            <a:avLst/>
          </a:prstGeom>
          <a:solidFill>
            <a:srgbClr val="DEAABA"/>
          </a:solidFill>
          <a:ln>
            <a:solidFill>
              <a:srgbClr val="DEAAB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sp>
        <p:nvSpPr>
          <p:cNvPr id="20" name="Rectangle 19">
            <a:extLst>
              <a:ext uri="{FF2B5EF4-FFF2-40B4-BE49-F238E27FC236}">
                <a16:creationId xmlns:a16="http://schemas.microsoft.com/office/drawing/2014/main" id="{7C91A997-922C-4099-8873-B10D8792C8DF}"/>
              </a:ext>
            </a:extLst>
          </p:cNvPr>
          <p:cNvSpPr/>
          <p:nvPr userDrawn="1"/>
        </p:nvSpPr>
        <p:spPr>
          <a:xfrm flipV="1">
            <a:off x="38100" y="9746702"/>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D96D16C4-EA33-4C53-BE37-3E362C24F0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34917527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C6205E-B13D-40E7-9D18-A8458AC0964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33523" r="45483"/>
          <a:stretch/>
        </p:blipFill>
        <p:spPr>
          <a:xfrm>
            <a:off x="38100" y="3411196"/>
            <a:ext cx="2017709" cy="6415155"/>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flipH="1" flipV="1">
            <a:off x="0" y="0"/>
            <a:ext cx="6858000" cy="9906000"/>
            <a:chOff x="0" y="0"/>
            <a:chExt cx="6858000" cy="9906000"/>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7" name="Picture 16">
            <a:extLst>
              <a:ext uri="{FF2B5EF4-FFF2-40B4-BE49-F238E27FC236}">
                <a16:creationId xmlns:a16="http://schemas.microsoft.com/office/drawing/2014/main" id="{FCFF203E-E91F-45DC-A280-6A495F816C7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42452088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CB42F4-05EA-497D-ADAF-D595DCB1347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38893" r="38130"/>
          <a:stretch/>
        </p:blipFill>
        <p:spPr>
          <a:xfrm>
            <a:off x="38099" y="3346178"/>
            <a:ext cx="2233613" cy="6480173"/>
          </a:xfrm>
          <a:prstGeom prst="rect">
            <a:avLst/>
          </a:prstGeom>
        </p:spPr>
      </p:pic>
      <p:grpSp>
        <p:nvGrpSpPr>
          <p:cNvPr id="16" name="Group 15">
            <a:extLst>
              <a:ext uri="{FF2B5EF4-FFF2-40B4-BE49-F238E27FC236}">
                <a16:creationId xmlns:a16="http://schemas.microsoft.com/office/drawing/2014/main" id="{E12DA3DC-FEDF-48F7-B0D2-0E19E85F4171}"/>
              </a:ext>
            </a:extLst>
          </p:cNvPr>
          <p:cNvGrpSpPr/>
          <p:nvPr userDrawn="1"/>
        </p:nvGrpSpPr>
        <p:grpSpPr>
          <a:xfrm flipH="1" flipV="1">
            <a:off x="0" y="0"/>
            <a:ext cx="6858000" cy="9906000"/>
            <a:chOff x="0" y="0"/>
            <a:chExt cx="6858000" cy="9906000"/>
          </a:xfrm>
        </p:grpSpPr>
        <p:grpSp>
          <p:nvGrpSpPr>
            <p:cNvPr id="8" name="Group 7">
              <a:extLst>
                <a:ext uri="{FF2B5EF4-FFF2-40B4-BE49-F238E27FC236}">
                  <a16:creationId xmlns:a16="http://schemas.microsoft.com/office/drawing/2014/main" id="{46953BAB-788E-424B-A2A4-826C62EEB35C}"/>
                </a:ext>
              </a:extLst>
            </p:cNvPr>
            <p:cNvGrpSpPr/>
            <p:nvPr userDrawn="1"/>
          </p:nvGrpSpPr>
          <p:grpSpPr>
            <a:xfrm>
              <a:off x="0" y="0"/>
              <a:ext cx="6858000" cy="9906000"/>
              <a:chOff x="-8068241" y="-32280"/>
              <a:chExt cx="6858000" cy="9906000"/>
            </a:xfrm>
          </p:grpSpPr>
          <p:pic>
            <p:nvPicPr>
              <p:cNvPr id="11" name="Picture 10">
                <a:extLst>
                  <a:ext uri="{FF2B5EF4-FFF2-40B4-BE49-F238E27FC236}">
                    <a16:creationId xmlns:a16="http://schemas.microsoft.com/office/drawing/2014/main" id="{162B36D7-2D9F-4F4E-9C5B-95F19B551082}"/>
                  </a:ext>
                </a:extLst>
              </p:cNvPr>
              <p:cNvPicPr>
                <a:picLocks noChangeAspect="1"/>
              </p:cNvPicPr>
              <p:nvPr userDrawn="1"/>
            </p:nvPicPr>
            <p:blipFill>
              <a:blip r:embed="rId12" cstate="print">
                <a:clrChange>
                  <a:clrFrom>
                    <a:srgbClr val="78BE43"/>
                  </a:clrFrom>
                  <a:clrTo>
                    <a:srgbClr val="78BE43">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6000"/>
              </a:xfrm>
              <a:prstGeom prst="rect">
                <a:avLst/>
              </a:prstGeom>
            </p:spPr>
          </p:pic>
          <p:pic>
            <p:nvPicPr>
              <p:cNvPr id="12" name="Picture 11">
                <a:extLst>
                  <a:ext uri="{FF2B5EF4-FFF2-40B4-BE49-F238E27FC236}">
                    <a16:creationId xmlns:a16="http://schemas.microsoft.com/office/drawing/2014/main" id="{FE0DDC25-AF1B-4402-A3FC-12437CB1FBAC}"/>
                  </a:ext>
                </a:extLst>
              </p:cNvPr>
              <p:cNvPicPr>
                <a:picLocks noChangeAspect="1"/>
              </p:cNvPicPr>
              <p:nvPr userDrawn="1"/>
            </p:nvPicPr>
            <p:blipFill>
              <a:blip r:embed="rId13">
                <a:clrChange>
                  <a:clrFrom>
                    <a:srgbClr val="61BA45"/>
                  </a:clrFrom>
                  <a:clrTo>
                    <a:srgbClr val="61BA4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68241" y="-32280"/>
                <a:ext cx="6858000" cy="9905999"/>
              </a:xfrm>
              <a:prstGeom prst="rect">
                <a:avLst/>
              </a:prstGeom>
            </p:spPr>
          </p:pic>
        </p:grpSp>
        <p:sp>
          <p:nvSpPr>
            <p:cNvPr id="13" name="Rectangle 12">
              <a:extLst>
                <a:ext uri="{FF2B5EF4-FFF2-40B4-BE49-F238E27FC236}">
                  <a16:creationId xmlns:a16="http://schemas.microsoft.com/office/drawing/2014/main" id="{AA92184A-E2AB-4FC2-91E5-7A85AD1C0DD7}"/>
                </a:ext>
              </a:extLst>
            </p:cNvPr>
            <p:cNvSpPr/>
            <p:nvPr userDrawn="1"/>
          </p:nvSpPr>
          <p:spPr>
            <a:xfrm>
              <a:off x="38100" y="0"/>
              <a:ext cx="6804000" cy="159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7" name="Picture 16">
            <a:extLst>
              <a:ext uri="{FF2B5EF4-FFF2-40B4-BE49-F238E27FC236}">
                <a16:creationId xmlns:a16="http://schemas.microsoft.com/office/drawing/2014/main" id="{31556300-4D8F-46D9-A61F-E7464BF482A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4987603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34EBF7-4BA2-4FFD-95EF-B437EEC1362C}"/>
              </a:ext>
            </a:extLst>
          </p:cNvPr>
          <p:cNvPicPr>
            <a:picLocks noChangeAspect="1"/>
          </p:cNvPicPr>
          <p:nvPr userDrawn="1"/>
        </p:nvPicPr>
        <p:blipFill>
          <a:blip r:embed="rId1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1" y="0"/>
            <a:ext cx="6858000" cy="9905999"/>
          </a:xfrm>
          <a:prstGeom prst="rect">
            <a:avLst/>
          </a:prstGeom>
        </p:spPr>
      </p:pic>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D8FA6-FA35-4A0A-B946-E07D831D2163}" type="datetimeFigureOut">
              <a:rPr lang="en-AU" smtClean="0"/>
              <a:t>6/11/2020</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948CE19-2F83-46F3-9C1F-CE53E9CFC87D}" type="slidenum">
              <a:rPr lang="en-AU" smtClean="0"/>
              <a:t>‹#›</a:t>
            </a:fld>
            <a:endParaRPr lang="en-AU"/>
          </a:p>
        </p:txBody>
      </p:sp>
      <p:pic>
        <p:nvPicPr>
          <p:cNvPr id="10" name="Picture 9">
            <a:extLst>
              <a:ext uri="{FF2B5EF4-FFF2-40B4-BE49-F238E27FC236}">
                <a16:creationId xmlns:a16="http://schemas.microsoft.com/office/drawing/2014/main" id="{E639EF3C-4A8F-4103-A48C-E8E12445F8D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1958" y="9040117"/>
            <a:ext cx="1514038" cy="403829"/>
          </a:xfrm>
          <a:prstGeom prst="rect">
            <a:avLst/>
          </a:prstGeom>
        </p:spPr>
      </p:pic>
    </p:spTree>
    <p:extLst>
      <p:ext uri="{BB962C8B-B14F-4D97-AF65-F5344CB8AC3E}">
        <p14:creationId xmlns:p14="http://schemas.microsoft.com/office/powerpoint/2010/main" val="28938029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defTabSz="685800" rtl="0" eaLnBrk="1" latinLnBrk="0" hangingPunct="1">
        <a:lnSpc>
          <a:spcPct val="90000"/>
        </a:lnSpc>
        <a:spcBef>
          <a:spcPct val="0"/>
        </a:spcBef>
        <a:buNone/>
        <a:defRPr sz="3300" kern="1200">
          <a:solidFill>
            <a:schemeClr val="tx1">
              <a:lumMod val="50000"/>
              <a:lumOff val="50000"/>
            </a:schemeClr>
          </a:solidFill>
          <a:latin typeface="VIC"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7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27.jp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4.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4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62.xml"/><Relationship Id="rId5" Type="http://schemas.openxmlformats.org/officeDocument/2006/relationships/image" Target="../media/image42.sv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39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3E1401E-107B-469E-B182-E8D46C42E3CF}"/>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79324" y="949914"/>
            <a:ext cx="814251" cy="814251"/>
          </a:xfrm>
          <a:prstGeom prst="rect">
            <a:avLst/>
          </a:prstGeom>
        </p:spPr>
      </p:pic>
      <p:sp>
        <p:nvSpPr>
          <p:cNvPr id="36" name="TextBox 35">
            <a:extLst>
              <a:ext uri="{FF2B5EF4-FFF2-40B4-BE49-F238E27FC236}">
                <a16:creationId xmlns:a16="http://schemas.microsoft.com/office/drawing/2014/main" id="{E7CD5F44-C5A0-4EF1-8CD5-68D2F947D6EF}"/>
              </a:ext>
            </a:extLst>
          </p:cNvPr>
          <p:cNvSpPr txBox="1"/>
          <p:nvPr/>
        </p:nvSpPr>
        <p:spPr>
          <a:xfrm>
            <a:off x="2614149" y="672915"/>
            <a:ext cx="3700885" cy="276999"/>
          </a:xfrm>
          <a:prstGeom prst="rect">
            <a:avLst/>
          </a:prstGeom>
          <a:noFill/>
        </p:spPr>
        <p:txBody>
          <a:bodyPr wrap="square" rtlCol="0">
            <a:spAutoFit/>
          </a:bodyPr>
          <a:lstStyle/>
          <a:p>
            <a:pPr lvl="0" algn="r">
              <a:spcAft>
                <a:spcPts val="600"/>
              </a:spcAft>
            </a:pPr>
            <a:r>
              <a:rPr lang="en-AU" sz="1200" dirty="0">
                <a:solidFill>
                  <a:schemeClr val="accent6"/>
                </a:solidFill>
                <a:latin typeface="VIC" panose="00000500000000000000" pitchFamily="2" charset="0"/>
                <a:sym typeface="Wingdings" panose="05000000000000000000" pitchFamily="2" charset="2"/>
              </a:rPr>
              <a:t> Analysis of Primary Production in the region</a:t>
            </a:r>
            <a:endParaRPr lang="en-AU" sz="900" dirty="0">
              <a:solidFill>
                <a:schemeClr val="accent6"/>
              </a:solidFill>
              <a:latin typeface="VIC" panose="00000500000000000000" pitchFamily="2" charset="0"/>
            </a:endParaRPr>
          </a:p>
        </p:txBody>
      </p:sp>
      <p:sp>
        <p:nvSpPr>
          <p:cNvPr id="40" name="Rectangle 39">
            <a:extLst>
              <a:ext uri="{FF2B5EF4-FFF2-40B4-BE49-F238E27FC236}">
                <a16:creationId xmlns:a16="http://schemas.microsoft.com/office/drawing/2014/main" id="{0D687AE6-3B6D-4828-9EFC-EDB844AFE7CE}"/>
              </a:ext>
            </a:extLst>
          </p:cNvPr>
          <p:cNvSpPr/>
          <p:nvPr/>
        </p:nvSpPr>
        <p:spPr>
          <a:xfrm>
            <a:off x="3956905" y="949914"/>
            <a:ext cx="2579772" cy="3431709"/>
          </a:xfrm>
          <a:prstGeom prst="rect">
            <a:avLst/>
          </a:prstGeom>
        </p:spPr>
        <p:txBody>
          <a:bodyPr wrap="square">
            <a:spAutoFit/>
          </a:bodyPr>
          <a:lstStyle/>
          <a:p>
            <a:pPr lvl="0" algn="r">
              <a:spcAft>
                <a:spcPts val="600"/>
              </a:spcAft>
            </a:pPr>
            <a:r>
              <a:rPr lang="en-AU" sz="900" dirty="0">
                <a:solidFill>
                  <a:prstClr val="black">
                    <a:lumMod val="50000"/>
                    <a:lumOff val="50000"/>
                  </a:prstClr>
                </a:solidFill>
                <a:latin typeface="VIC" panose="00000500000000000000" pitchFamily="2" charset="0"/>
              </a:rPr>
              <a:t>The Mallee region is characterised by vast, broadly distributed areas of agriculture and broad acre cropping that deliver substantial economic value to the region in terms of both employment (15%) and contribution to Gross Regional Product (25%). </a:t>
            </a:r>
          </a:p>
          <a:p>
            <a:pPr lvl="0" algn="r">
              <a:spcAft>
                <a:spcPts val="600"/>
              </a:spcAft>
            </a:pPr>
            <a:r>
              <a:rPr lang="en-AU" sz="900" dirty="0">
                <a:solidFill>
                  <a:prstClr val="black">
                    <a:lumMod val="50000"/>
                    <a:lumOff val="50000"/>
                  </a:prstClr>
                </a:solidFill>
                <a:latin typeface="VIC" panose="00000500000000000000" pitchFamily="2" charset="0"/>
              </a:rPr>
              <a:t>Significant aspects of Mallee primary production revolve around fruits and nuts horticulture, dairy grazing and grains cropping.</a:t>
            </a:r>
          </a:p>
          <a:p>
            <a:pPr algn="r">
              <a:spcAft>
                <a:spcPts val="600"/>
              </a:spcAft>
            </a:pPr>
            <a:r>
              <a:rPr lang="en-AU" sz="900" dirty="0">
                <a:solidFill>
                  <a:schemeClr val="tx1">
                    <a:lumMod val="50000"/>
                    <a:lumOff val="50000"/>
                  </a:schemeClr>
                </a:solidFill>
                <a:latin typeface="VIC" panose="00000500000000000000" pitchFamily="2" charset="0"/>
              </a:rPr>
              <a:t>Six major primary production areas were selected for analysis in developing the Mallee Digital Plan. Importantly, these areas do not capture the full extent of the region’s primary production sector. However, they do provide indicative analysis of current digital connectivity in some of the region’s key agricultural areas, enabling general conclusions to be drawn. The adequacy of digital connectivity in other areas could be assessed in future work.</a:t>
            </a:r>
          </a:p>
        </p:txBody>
      </p:sp>
      <p:sp>
        <p:nvSpPr>
          <p:cNvPr id="50" name="Rectangle 49">
            <a:extLst>
              <a:ext uri="{FF2B5EF4-FFF2-40B4-BE49-F238E27FC236}">
                <a16:creationId xmlns:a16="http://schemas.microsoft.com/office/drawing/2014/main" id="{8948F946-DA99-4A8E-870F-12D015D5D670}"/>
              </a:ext>
            </a:extLst>
          </p:cNvPr>
          <p:cNvSpPr/>
          <p:nvPr/>
        </p:nvSpPr>
        <p:spPr>
          <a:xfrm>
            <a:off x="4088267" y="6277095"/>
            <a:ext cx="2226766" cy="2739211"/>
          </a:xfrm>
          <a:prstGeom prst="rect">
            <a:avLst/>
          </a:prstGeom>
        </p:spPr>
        <p:txBody>
          <a:bodyPr wrap="square" anchor="t">
            <a:spAutoFit/>
          </a:bodyPr>
          <a:lstStyle/>
          <a:p>
            <a:pPr algn="r">
              <a:spcBef>
                <a:spcPts val="600"/>
              </a:spcBef>
            </a:pPr>
            <a:r>
              <a:rPr lang="en-AU" sz="900" dirty="0">
                <a:solidFill>
                  <a:prstClr val="black">
                    <a:lumMod val="50000"/>
                    <a:lumOff val="50000"/>
                  </a:prstClr>
                </a:solidFill>
                <a:latin typeface="VIC"/>
              </a:rPr>
              <a:t>Looking forward 3-5 years there is likely to be little market driven improvement in mobile coverage, and 5G technology is unlikely to replace 4G in these more remote primary production locations. Rising demand in the face of a largely static supply will mean the unmet demand situation will worsen. </a:t>
            </a:r>
            <a:endParaRPr lang="en-AU" sz="900" dirty="0">
              <a:solidFill>
                <a:prstClr val="black">
                  <a:lumMod val="50000"/>
                  <a:lumOff val="50000"/>
                </a:prstClr>
              </a:solidFill>
              <a:latin typeface="VIC" panose="00000500000000000000" pitchFamily="2" charset="0"/>
            </a:endParaRPr>
          </a:p>
          <a:p>
            <a:pPr lvl="0" algn="r">
              <a:spcBef>
                <a:spcPts val="600"/>
              </a:spcBef>
            </a:pPr>
            <a:r>
              <a:rPr lang="en-AU" sz="900" dirty="0">
                <a:solidFill>
                  <a:prstClr val="black">
                    <a:lumMod val="50000"/>
                    <a:lumOff val="50000"/>
                  </a:prstClr>
                </a:solidFill>
                <a:latin typeface="VIC" panose="00000500000000000000" pitchFamily="2" charset="0"/>
              </a:rPr>
              <a:t>Local governments and regional businesses will need to consider leveraging government assets for cost-effective bespoke solutions, and the Commonwealth and state governments should develop more flexible mobile blackspot programs tailored to the region and its needs.</a:t>
            </a:r>
          </a:p>
          <a:p>
            <a:pPr lvl="0">
              <a:spcBef>
                <a:spcPts val="600"/>
              </a:spcBef>
            </a:pPr>
            <a:endParaRPr lang="en-AU" sz="900" dirty="0">
              <a:solidFill>
                <a:prstClr val="black">
                  <a:lumMod val="50000"/>
                  <a:lumOff val="50000"/>
                </a:prstClr>
              </a:solidFill>
              <a:latin typeface="VIC" panose="00000500000000000000" pitchFamily="2" charset="0"/>
            </a:endParaRPr>
          </a:p>
        </p:txBody>
      </p:sp>
      <p:sp>
        <p:nvSpPr>
          <p:cNvPr id="51" name="Rectangle 50">
            <a:extLst>
              <a:ext uri="{FF2B5EF4-FFF2-40B4-BE49-F238E27FC236}">
                <a16:creationId xmlns:a16="http://schemas.microsoft.com/office/drawing/2014/main" id="{E64C7426-6E9F-4055-9183-F8F540E586CA}"/>
              </a:ext>
            </a:extLst>
          </p:cNvPr>
          <p:cNvSpPr/>
          <p:nvPr/>
        </p:nvSpPr>
        <p:spPr>
          <a:xfrm>
            <a:off x="1167720" y="4543360"/>
            <a:ext cx="5147313" cy="1769715"/>
          </a:xfrm>
          <a:prstGeom prst="rect">
            <a:avLst/>
          </a:prstGeom>
        </p:spPr>
        <p:txBody>
          <a:bodyPr wrap="square" anchor="t">
            <a:spAutoFit/>
          </a:bodyPr>
          <a:lstStyle/>
          <a:p>
            <a:pPr lvl="0" algn="r">
              <a:spcBef>
                <a:spcPts val="600"/>
              </a:spcBef>
            </a:pPr>
            <a:r>
              <a:rPr lang="en-AU" sz="900" dirty="0">
                <a:solidFill>
                  <a:schemeClr val="accent6"/>
                </a:solidFill>
                <a:latin typeface="VIC" panose="00000500000000000000" pitchFamily="2" charset="0"/>
              </a:rPr>
              <a:t>Fixed access broadband services </a:t>
            </a:r>
            <a:r>
              <a:rPr lang="en-AU" sz="900" dirty="0">
                <a:solidFill>
                  <a:prstClr val="black">
                    <a:lumMod val="50000"/>
                    <a:lumOff val="50000"/>
                  </a:prstClr>
                </a:solidFill>
                <a:latin typeface="VIC" panose="00000500000000000000" pitchFamily="2" charset="0"/>
              </a:rPr>
              <a:t>for businesses involved in primary production needs to be addressed. In its current state, the digital infrastructure is unable to meet the region’s needs, with all locations found to have a major supply shortfall in fixed access broadband services for business users. </a:t>
            </a:r>
          </a:p>
          <a:p>
            <a:pPr algn="r">
              <a:spcBef>
                <a:spcPts val="600"/>
              </a:spcBef>
            </a:pPr>
            <a:r>
              <a:rPr lang="en-AU" sz="900" dirty="0">
                <a:solidFill>
                  <a:prstClr val="black">
                    <a:lumMod val="50000"/>
                    <a:lumOff val="50000"/>
                  </a:prstClr>
                </a:solidFill>
                <a:latin typeface="VIC"/>
              </a:rPr>
              <a:t>According to publicly available coverage maps, </a:t>
            </a:r>
            <a:r>
              <a:rPr lang="en-AU" sz="900" dirty="0">
                <a:solidFill>
                  <a:schemeClr val="accent6"/>
                </a:solidFill>
                <a:latin typeface="VIC"/>
              </a:rPr>
              <a:t>mobile coverage </a:t>
            </a:r>
            <a:r>
              <a:rPr lang="en-AU" sz="900" dirty="0">
                <a:solidFill>
                  <a:prstClr val="black">
                    <a:lumMod val="50000"/>
                    <a:lumOff val="50000"/>
                  </a:prstClr>
                </a:solidFill>
                <a:latin typeface="VIC"/>
              </a:rPr>
              <a:t>appears to be mixed </a:t>
            </a:r>
            <a:r>
              <a:rPr lang="en-AU" sz="900">
                <a:solidFill>
                  <a:prstClr val="black">
                    <a:lumMod val="50000"/>
                    <a:lumOff val="50000"/>
                  </a:prstClr>
                </a:solidFill>
                <a:latin typeface="VIC"/>
              </a:rPr>
              <a:t>– four </a:t>
            </a:r>
            <a:r>
              <a:rPr lang="en-AU" sz="900" dirty="0">
                <a:solidFill>
                  <a:prstClr val="black">
                    <a:lumMod val="50000"/>
                    <a:lumOff val="50000"/>
                  </a:prstClr>
                </a:solidFill>
                <a:latin typeface="VIC"/>
              </a:rPr>
              <a:t>areas revealed an intermediate supply shortfall˘ </a:t>
            </a:r>
            <a:r>
              <a:rPr lang="en-AU" sz="900">
                <a:solidFill>
                  <a:prstClr val="black">
                    <a:lumMod val="50000"/>
                    <a:lumOff val="50000"/>
                  </a:prstClr>
                </a:solidFill>
                <a:latin typeface="VIC"/>
              </a:rPr>
              <a:t>while two </a:t>
            </a:r>
            <a:r>
              <a:rPr lang="en-AU" sz="900" dirty="0">
                <a:solidFill>
                  <a:prstClr val="black">
                    <a:lumMod val="50000"/>
                    <a:lumOff val="50000"/>
                  </a:prstClr>
                </a:solidFill>
                <a:latin typeface="VIC"/>
              </a:rPr>
              <a:t>sites were assessed as having adequate coverage. However, stakeholder feedback consistently highlights that the ‘lived experience’ for residents and businesses is often poorer than what public coverage maps suggest, owing to the detail and resolution limitations of the maps.</a:t>
            </a:r>
          </a:p>
          <a:p>
            <a:pPr algn="r">
              <a:spcBef>
                <a:spcPts val="600"/>
              </a:spcBef>
            </a:pPr>
            <a:r>
              <a:rPr lang="en-AU" sz="900" dirty="0">
                <a:solidFill>
                  <a:prstClr val="black">
                    <a:lumMod val="50000"/>
                    <a:lumOff val="50000"/>
                  </a:prstClr>
                </a:solidFill>
                <a:latin typeface="VIC" panose="00000500000000000000" pitchFamily="2" charset="0"/>
              </a:rPr>
              <a:t>	Only one of the locations, Cohuna, was found to have an intermediate supply shortfall for </a:t>
            </a:r>
            <a:r>
              <a:rPr lang="en-AU" sz="900" dirty="0">
                <a:solidFill>
                  <a:schemeClr val="accent6"/>
                </a:solidFill>
                <a:latin typeface="VIC" panose="00000500000000000000" pitchFamily="2" charset="0"/>
              </a:rPr>
              <a:t>LP-WAN IoT </a:t>
            </a:r>
            <a:r>
              <a:rPr lang="en-AU" sz="900" dirty="0">
                <a:solidFill>
                  <a:prstClr val="black">
                    <a:lumMod val="50000"/>
                    <a:lumOff val="50000"/>
                  </a:prstClr>
                </a:solidFill>
                <a:latin typeface="VIC" panose="00000500000000000000" pitchFamily="2" charset="0"/>
              </a:rPr>
              <a:t>supported services.</a:t>
            </a:r>
          </a:p>
        </p:txBody>
      </p:sp>
      <p:grpSp>
        <p:nvGrpSpPr>
          <p:cNvPr id="52" name="Group 51">
            <a:extLst>
              <a:ext uri="{FF2B5EF4-FFF2-40B4-BE49-F238E27FC236}">
                <a16:creationId xmlns:a16="http://schemas.microsoft.com/office/drawing/2014/main" id="{348BC8A4-E64B-4C26-A120-01534C8E2EC8}"/>
              </a:ext>
            </a:extLst>
          </p:cNvPr>
          <p:cNvGrpSpPr/>
          <p:nvPr/>
        </p:nvGrpSpPr>
        <p:grpSpPr>
          <a:xfrm>
            <a:off x="1853381" y="6420113"/>
            <a:ext cx="2135498" cy="2255388"/>
            <a:chOff x="1073110" y="3558994"/>
            <a:chExt cx="2135498" cy="2255388"/>
          </a:xfrm>
        </p:grpSpPr>
        <p:grpSp>
          <p:nvGrpSpPr>
            <p:cNvPr id="53" name="Group 52">
              <a:extLst>
                <a:ext uri="{FF2B5EF4-FFF2-40B4-BE49-F238E27FC236}">
                  <a16:creationId xmlns:a16="http://schemas.microsoft.com/office/drawing/2014/main" id="{72D5B3B5-F2EB-4691-A7A8-51AA1B30E252}"/>
                </a:ext>
              </a:extLst>
            </p:cNvPr>
            <p:cNvGrpSpPr/>
            <p:nvPr/>
          </p:nvGrpSpPr>
          <p:grpSpPr>
            <a:xfrm>
              <a:off x="1073110" y="3558994"/>
              <a:ext cx="2135498" cy="2255388"/>
              <a:chOff x="3243337" y="7698800"/>
              <a:chExt cx="3275366" cy="2255388"/>
            </a:xfrm>
          </p:grpSpPr>
          <p:sp>
            <p:nvSpPr>
              <p:cNvPr id="55" name="Text Placeholder 3">
                <a:extLst>
                  <a:ext uri="{FF2B5EF4-FFF2-40B4-BE49-F238E27FC236}">
                    <a16:creationId xmlns:a16="http://schemas.microsoft.com/office/drawing/2014/main" id="{D52BDBE1-AA19-4FBD-97D2-389005E02297}"/>
                  </a:ext>
                </a:extLst>
              </p:cNvPr>
              <p:cNvSpPr txBox="1">
                <a:spLocks/>
              </p:cNvSpPr>
              <p:nvPr/>
            </p:nvSpPr>
            <p:spPr>
              <a:xfrm>
                <a:off x="3848327" y="7761608"/>
                <a:ext cx="2658868" cy="203959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900" dirty="0">
                    <a:solidFill>
                      <a:schemeClr val="accent6"/>
                    </a:solidFill>
                  </a:rPr>
                  <a:t>Mobile coverage </a:t>
                </a:r>
                <a:r>
                  <a:rPr lang="en-AU" sz="900" dirty="0"/>
                  <a:t>nearer population centres is better than services available in more remote primary production locations, however obtaining a clear picture of where specific gaps exist or where there is weak and inadequate coverage is difficult with existing public data. Better quality coverage data is becoming increasingly important to identify priority locations in need of better mobile infrastructure. </a:t>
                </a:r>
              </a:p>
            </p:txBody>
          </p:sp>
          <p:sp>
            <p:nvSpPr>
              <p:cNvPr id="56" name="Rectangle 55">
                <a:extLst>
                  <a:ext uri="{FF2B5EF4-FFF2-40B4-BE49-F238E27FC236}">
                    <a16:creationId xmlns:a16="http://schemas.microsoft.com/office/drawing/2014/main" id="{403D3DF0-264B-48D9-A847-28F4C2323DB1}"/>
                  </a:ext>
                </a:extLst>
              </p:cNvPr>
              <p:cNvSpPr/>
              <p:nvPr/>
            </p:nvSpPr>
            <p:spPr>
              <a:xfrm>
                <a:off x="3243337" y="7698800"/>
                <a:ext cx="3275366" cy="22553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54" name="Picture 53">
              <a:extLst>
                <a:ext uri="{FF2B5EF4-FFF2-40B4-BE49-F238E27FC236}">
                  <a16:creationId xmlns:a16="http://schemas.microsoft.com/office/drawing/2014/main" id="{1F3F5036-5AF5-4FDE-84A5-398667AF8E67}"/>
                </a:ext>
              </a:extLst>
            </p:cNvPr>
            <p:cNvPicPr>
              <a:picLocks noChangeAspect="1"/>
            </p:cNvPicPr>
            <p:nvPr/>
          </p:nvPicPr>
          <p:blipFill>
            <a:blip r:embed="rId3">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3112" y="3621802"/>
              <a:ext cx="457264" cy="457264"/>
            </a:xfrm>
            <a:prstGeom prst="rect">
              <a:avLst/>
            </a:prstGeom>
          </p:spPr>
        </p:pic>
      </p:grpSp>
      <p:sp>
        <p:nvSpPr>
          <p:cNvPr id="108" name="Content Placeholder 4">
            <a:extLst>
              <a:ext uri="{FF2B5EF4-FFF2-40B4-BE49-F238E27FC236}">
                <a16:creationId xmlns:a16="http://schemas.microsoft.com/office/drawing/2014/main" id="{2BF9B395-4B54-4BEB-ADB0-5D8F2B1DB966}"/>
              </a:ext>
            </a:extLst>
          </p:cNvPr>
          <p:cNvSpPr txBox="1">
            <a:spLocks/>
          </p:cNvSpPr>
          <p:nvPr/>
        </p:nvSpPr>
        <p:spPr>
          <a:xfrm>
            <a:off x="826703" y="8782540"/>
            <a:ext cx="5441604" cy="2406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r">
              <a:buNone/>
            </a:pPr>
            <a:r>
              <a:rPr lang="en-AU" sz="600" dirty="0"/>
              <a:t>˘ Swan Hill (fruits/nuts horticulture), North of Birchip (grains cropping), West of Ouyen (grains cropping).</a:t>
            </a:r>
          </a:p>
          <a:p>
            <a:pPr marL="0" indent="0">
              <a:buNone/>
            </a:pPr>
            <a:endParaRPr lang="en-AU" sz="600" dirty="0"/>
          </a:p>
        </p:txBody>
      </p:sp>
      <p:pic>
        <p:nvPicPr>
          <p:cNvPr id="23" name="Picture 22">
            <a:extLst>
              <a:ext uri="{FF2B5EF4-FFF2-40B4-BE49-F238E27FC236}">
                <a16:creationId xmlns:a16="http://schemas.microsoft.com/office/drawing/2014/main" id="{C8FEACBF-BEAD-4920-8D5A-D16EC7A0407E}"/>
              </a:ext>
            </a:extLst>
          </p:cNvPr>
          <p:cNvPicPr>
            <a:picLocks noChangeAspect="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1940816" y="2310811"/>
            <a:ext cx="2509965" cy="2257483"/>
          </a:xfrm>
          <a:prstGeom prst="rect">
            <a:avLst/>
          </a:prstGeom>
        </p:spPr>
      </p:pic>
      <p:grpSp>
        <p:nvGrpSpPr>
          <p:cNvPr id="6" name="Group 5">
            <a:extLst>
              <a:ext uri="{FF2B5EF4-FFF2-40B4-BE49-F238E27FC236}">
                <a16:creationId xmlns:a16="http://schemas.microsoft.com/office/drawing/2014/main" id="{7B283C5E-2426-49EC-9BDB-93EEB914887E}"/>
              </a:ext>
            </a:extLst>
          </p:cNvPr>
          <p:cNvGrpSpPr/>
          <p:nvPr/>
        </p:nvGrpSpPr>
        <p:grpSpPr>
          <a:xfrm>
            <a:off x="118267" y="1875072"/>
            <a:ext cx="1896843" cy="988968"/>
            <a:chOff x="459240" y="1279514"/>
            <a:chExt cx="1896843" cy="988968"/>
          </a:xfrm>
        </p:grpSpPr>
        <p:sp>
          <p:nvSpPr>
            <p:cNvPr id="3" name="Rectangle 2">
              <a:extLst>
                <a:ext uri="{FF2B5EF4-FFF2-40B4-BE49-F238E27FC236}">
                  <a16:creationId xmlns:a16="http://schemas.microsoft.com/office/drawing/2014/main" id="{A3D329F1-22BB-43B5-8EEA-A9A2E7D181BA}"/>
                </a:ext>
              </a:extLst>
            </p:cNvPr>
            <p:cNvSpPr/>
            <p:nvPr/>
          </p:nvSpPr>
          <p:spPr>
            <a:xfrm>
              <a:off x="803508" y="1336036"/>
              <a:ext cx="1552575" cy="877163"/>
            </a:xfrm>
            <a:prstGeom prst="rect">
              <a:avLst/>
            </a:prstGeom>
          </p:spPr>
          <p:txBody>
            <a:bodyPr wrap="square">
              <a:spAutoFit/>
            </a:bodyPr>
            <a:lstStyle/>
            <a:p>
              <a:pPr lvl="0">
                <a:spcAft>
                  <a:spcPts val="600"/>
                </a:spcAft>
              </a:pPr>
              <a:r>
                <a:rPr lang="en-AU" sz="900" b="1" dirty="0">
                  <a:solidFill>
                    <a:schemeClr val="tx1">
                      <a:lumMod val="50000"/>
                      <a:lumOff val="50000"/>
                    </a:schemeClr>
                  </a:solidFill>
                  <a:latin typeface="VIC" panose="00000500000000000000" pitchFamily="2" charset="0"/>
                </a:rPr>
                <a:t>Legend</a:t>
              </a:r>
            </a:p>
            <a:p>
              <a:pPr lvl="0">
                <a:spcAft>
                  <a:spcPts val="600"/>
                </a:spcAft>
              </a:pPr>
              <a:r>
                <a:rPr lang="en-AU" sz="900" dirty="0">
                  <a:solidFill>
                    <a:schemeClr val="tx1">
                      <a:lumMod val="50000"/>
                      <a:lumOff val="50000"/>
                    </a:schemeClr>
                  </a:solidFill>
                  <a:latin typeface="VIC" panose="00000500000000000000" pitchFamily="2" charset="0"/>
                </a:rPr>
                <a:t>Dairy grazing</a:t>
              </a:r>
            </a:p>
            <a:p>
              <a:pPr lvl="0">
                <a:spcAft>
                  <a:spcPts val="600"/>
                </a:spcAft>
              </a:pPr>
              <a:r>
                <a:rPr lang="en-AU" sz="900" dirty="0">
                  <a:solidFill>
                    <a:schemeClr val="tx1">
                      <a:lumMod val="50000"/>
                      <a:lumOff val="50000"/>
                    </a:schemeClr>
                  </a:solidFill>
                  <a:latin typeface="VIC" panose="00000500000000000000" pitchFamily="2" charset="0"/>
                </a:rPr>
                <a:t>Grains cropping</a:t>
              </a:r>
            </a:p>
            <a:p>
              <a:pPr lvl="0">
                <a:spcAft>
                  <a:spcPts val="600"/>
                </a:spcAft>
              </a:pPr>
              <a:r>
                <a:rPr lang="en-AU" sz="900" dirty="0">
                  <a:solidFill>
                    <a:schemeClr val="tx1">
                      <a:lumMod val="50000"/>
                      <a:lumOff val="50000"/>
                    </a:schemeClr>
                  </a:solidFill>
                  <a:latin typeface="VIC" panose="00000500000000000000" pitchFamily="2" charset="0"/>
                </a:rPr>
                <a:t>Fruits/nuts horticulture </a:t>
              </a:r>
            </a:p>
          </p:txBody>
        </p:sp>
        <p:pic>
          <p:nvPicPr>
            <p:cNvPr id="5" name="Picture 4">
              <a:extLst>
                <a:ext uri="{FF2B5EF4-FFF2-40B4-BE49-F238E27FC236}">
                  <a16:creationId xmlns:a16="http://schemas.microsoft.com/office/drawing/2014/main" id="{2F429A36-2942-44DF-B2D6-9EF76DDCDE55}"/>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8071" y="1539121"/>
              <a:ext cx="228632" cy="228632"/>
            </a:xfrm>
            <a:prstGeom prst="rect">
              <a:avLst/>
            </a:prstGeom>
          </p:spPr>
        </p:pic>
        <p:pic>
          <p:nvPicPr>
            <p:cNvPr id="11" name="Picture 10">
              <a:extLst>
                <a:ext uri="{FF2B5EF4-FFF2-40B4-BE49-F238E27FC236}">
                  <a16:creationId xmlns:a16="http://schemas.microsoft.com/office/drawing/2014/main" id="{ADF9C09A-DDB1-4DD8-83CF-2F9DE0CF6B93}"/>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8071" y="1978821"/>
              <a:ext cx="228632" cy="228632"/>
            </a:xfrm>
            <a:prstGeom prst="rect">
              <a:avLst/>
            </a:prstGeom>
          </p:spPr>
        </p:pic>
        <p:sp>
          <p:nvSpPr>
            <p:cNvPr id="31" name="Rectangle 30">
              <a:extLst>
                <a:ext uri="{FF2B5EF4-FFF2-40B4-BE49-F238E27FC236}">
                  <a16:creationId xmlns:a16="http://schemas.microsoft.com/office/drawing/2014/main" id="{8160959B-07D8-453D-AFDE-196C45D30FFB}"/>
                </a:ext>
              </a:extLst>
            </p:cNvPr>
            <p:cNvSpPr/>
            <p:nvPr/>
          </p:nvSpPr>
          <p:spPr>
            <a:xfrm>
              <a:off x="459240" y="1279514"/>
              <a:ext cx="1836285" cy="9889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a:extLst>
                <a:ext uri="{FF2B5EF4-FFF2-40B4-BE49-F238E27FC236}">
                  <a16:creationId xmlns:a16="http://schemas.microsoft.com/office/drawing/2014/main" id="{B50F69AB-6FC0-4A69-BCC8-8C4D5C497CBC}"/>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8071" y="1758971"/>
              <a:ext cx="228632" cy="228632"/>
            </a:xfrm>
            <a:prstGeom prst="rect">
              <a:avLst/>
            </a:prstGeom>
          </p:spPr>
        </p:pic>
      </p:grpSp>
      <p:pic>
        <p:nvPicPr>
          <p:cNvPr id="30" name="Picture 29">
            <a:extLst>
              <a:ext uri="{FF2B5EF4-FFF2-40B4-BE49-F238E27FC236}">
                <a16:creationId xmlns:a16="http://schemas.microsoft.com/office/drawing/2014/main" id="{B6ABEB64-56B4-4D37-B9DC-8F7BEC885F21}"/>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00175" y="2436787"/>
            <a:ext cx="228632" cy="228632"/>
          </a:xfrm>
          <a:prstGeom prst="rect">
            <a:avLst/>
          </a:prstGeom>
        </p:spPr>
      </p:pic>
      <p:pic>
        <p:nvPicPr>
          <p:cNvPr id="32" name="Picture 31">
            <a:extLst>
              <a:ext uri="{FF2B5EF4-FFF2-40B4-BE49-F238E27FC236}">
                <a16:creationId xmlns:a16="http://schemas.microsoft.com/office/drawing/2014/main" id="{ABD2DC3A-29CD-453F-9B20-D2BDA2C5AB5F}"/>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12555" y="2823647"/>
            <a:ext cx="228632" cy="228632"/>
          </a:xfrm>
          <a:prstGeom prst="rect">
            <a:avLst/>
          </a:prstGeom>
        </p:spPr>
      </p:pic>
      <p:pic>
        <p:nvPicPr>
          <p:cNvPr id="33" name="Picture 32">
            <a:extLst>
              <a:ext uri="{FF2B5EF4-FFF2-40B4-BE49-F238E27FC236}">
                <a16:creationId xmlns:a16="http://schemas.microsoft.com/office/drawing/2014/main" id="{D04711E6-C68F-48F1-8EC0-8E3C484EA5C0}"/>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738971" y="3439552"/>
            <a:ext cx="228632" cy="228632"/>
          </a:xfrm>
          <a:prstGeom prst="rect">
            <a:avLst/>
          </a:prstGeom>
        </p:spPr>
      </p:pic>
      <p:pic>
        <p:nvPicPr>
          <p:cNvPr id="34" name="Picture 33">
            <a:extLst>
              <a:ext uri="{FF2B5EF4-FFF2-40B4-BE49-F238E27FC236}">
                <a16:creationId xmlns:a16="http://schemas.microsoft.com/office/drawing/2014/main" id="{39AEAA04-0CEE-41CC-9EDE-D349D393CC0F}"/>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48450" y="3843605"/>
            <a:ext cx="228632" cy="228632"/>
          </a:xfrm>
          <a:prstGeom prst="rect">
            <a:avLst/>
          </a:prstGeom>
        </p:spPr>
      </p:pic>
      <p:pic>
        <p:nvPicPr>
          <p:cNvPr id="35" name="Picture 34">
            <a:extLst>
              <a:ext uri="{FF2B5EF4-FFF2-40B4-BE49-F238E27FC236}">
                <a16:creationId xmlns:a16="http://schemas.microsoft.com/office/drawing/2014/main" id="{F7D4D2A1-5275-4EA4-ABAE-685AABD50B0E}"/>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26871" y="3817778"/>
            <a:ext cx="228632" cy="228632"/>
          </a:xfrm>
          <a:prstGeom prst="rect">
            <a:avLst/>
          </a:prstGeom>
        </p:spPr>
      </p:pic>
      <p:pic>
        <p:nvPicPr>
          <p:cNvPr id="37" name="Picture 36">
            <a:extLst>
              <a:ext uri="{FF2B5EF4-FFF2-40B4-BE49-F238E27FC236}">
                <a16:creationId xmlns:a16="http://schemas.microsoft.com/office/drawing/2014/main" id="{1659140F-F152-49D7-81CE-F849528D8B2D}"/>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64133" y="3148967"/>
            <a:ext cx="228632" cy="228632"/>
          </a:xfrm>
          <a:prstGeom prst="rect">
            <a:avLst/>
          </a:prstGeom>
        </p:spPr>
      </p:pic>
      <p:sp>
        <p:nvSpPr>
          <p:cNvPr id="7" name="Oval 6">
            <a:extLst>
              <a:ext uri="{FF2B5EF4-FFF2-40B4-BE49-F238E27FC236}">
                <a16:creationId xmlns:a16="http://schemas.microsoft.com/office/drawing/2014/main" id="{D11BA1DD-96F5-497A-9052-DA47114109D9}"/>
              </a:ext>
            </a:extLst>
          </p:cNvPr>
          <p:cNvSpPr/>
          <p:nvPr/>
        </p:nvSpPr>
        <p:spPr>
          <a:xfrm>
            <a:off x="2240769" y="2244090"/>
            <a:ext cx="917721" cy="579557"/>
          </a:xfrm>
          <a:prstGeom prst="ellipse">
            <a:avLst/>
          </a:prstGeom>
          <a:solidFill>
            <a:schemeClr val="accent1">
              <a:alpha val="21000"/>
            </a:schemeClr>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A3837398-8305-4669-BD25-ED431C6BF14C}"/>
              </a:ext>
            </a:extLst>
          </p:cNvPr>
          <p:cNvSpPr/>
          <p:nvPr/>
        </p:nvSpPr>
        <p:spPr>
          <a:xfrm>
            <a:off x="2503535" y="3042689"/>
            <a:ext cx="771809" cy="472429"/>
          </a:xfrm>
          <a:prstGeom prst="ellipse">
            <a:avLst/>
          </a:prstGeom>
          <a:solidFill>
            <a:schemeClr val="accent1">
              <a:alpha val="21000"/>
            </a:schemeClr>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025811E2-B9B5-4A09-99A8-3ED61FE05BC5}"/>
              </a:ext>
            </a:extLst>
          </p:cNvPr>
          <p:cNvSpPr/>
          <p:nvPr/>
        </p:nvSpPr>
        <p:spPr>
          <a:xfrm>
            <a:off x="3032008" y="2708398"/>
            <a:ext cx="658773" cy="438347"/>
          </a:xfrm>
          <a:prstGeom prst="ellipse">
            <a:avLst/>
          </a:prstGeom>
          <a:solidFill>
            <a:schemeClr val="accent1">
              <a:alpha val="21000"/>
            </a:schemeClr>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2B50D65B-C71F-45EB-B583-CB170EFCFB2E}"/>
              </a:ext>
            </a:extLst>
          </p:cNvPr>
          <p:cNvSpPr/>
          <p:nvPr/>
        </p:nvSpPr>
        <p:spPr>
          <a:xfrm>
            <a:off x="3087418" y="3748982"/>
            <a:ext cx="658773" cy="438347"/>
          </a:xfrm>
          <a:prstGeom prst="ellipse">
            <a:avLst/>
          </a:prstGeom>
          <a:solidFill>
            <a:schemeClr val="accent1">
              <a:alpha val="21000"/>
            </a:schemeClr>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F0EA41C1-0186-4D14-A627-F9D900E9CD4B}"/>
              </a:ext>
            </a:extLst>
          </p:cNvPr>
          <p:cNvSpPr/>
          <p:nvPr/>
        </p:nvSpPr>
        <p:spPr>
          <a:xfrm>
            <a:off x="3517328" y="3356453"/>
            <a:ext cx="658773" cy="438347"/>
          </a:xfrm>
          <a:prstGeom prst="ellipse">
            <a:avLst/>
          </a:prstGeom>
          <a:solidFill>
            <a:schemeClr val="accent1">
              <a:alpha val="21000"/>
            </a:schemeClr>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BD72143C-BF88-45CA-9773-29645D5B9EFB}"/>
              </a:ext>
            </a:extLst>
          </p:cNvPr>
          <p:cNvSpPr/>
          <p:nvPr/>
        </p:nvSpPr>
        <p:spPr>
          <a:xfrm>
            <a:off x="3938227" y="3738215"/>
            <a:ext cx="658773" cy="438347"/>
          </a:xfrm>
          <a:prstGeom prst="ellipse">
            <a:avLst/>
          </a:prstGeom>
          <a:solidFill>
            <a:schemeClr val="accent1">
              <a:alpha val="21000"/>
            </a:schemeClr>
          </a:solid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926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B6955F-2E77-46DB-9B27-501AF52DBB22}"/>
              </a:ext>
            </a:extLst>
          </p:cNvPr>
          <p:cNvGraphicFramePr>
            <a:graphicFrameLocks noGrp="1"/>
          </p:cNvGraphicFramePr>
          <p:nvPr>
            <p:extLst>
              <p:ext uri="{D42A27DB-BD31-4B8C-83A1-F6EECF244321}">
                <p14:modId xmlns:p14="http://schemas.microsoft.com/office/powerpoint/2010/main" val="731577103"/>
              </p:ext>
            </p:extLst>
          </p:nvPr>
        </p:nvGraphicFramePr>
        <p:xfrm>
          <a:off x="442996" y="6581544"/>
          <a:ext cx="5972008" cy="2467757"/>
        </p:xfrm>
        <a:graphic>
          <a:graphicData uri="http://schemas.openxmlformats.org/drawingml/2006/table">
            <a:tbl>
              <a:tblPr>
                <a:tableStyleId>{2D5ABB26-0587-4C30-8999-92F81FD0307C}</a:tableStyleId>
              </a:tblPr>
              <a:tblGrid>
                <a:gridCol w="680008">
                  <a:extLst>
                    <a:ext uri="{9D8B030D-6E8A-4147-A177-3AD203B41FA5}">
                      <a16:colId xmlns:a16="http://schemas.microsoft.com/office/drawing/2014/main" val="2976094771"/>
                    </a:ext>
                  </a:extLst>
                </a:gridCol>
                <a:gridCol w="936000">
                  <a:extLst>
                    <a:ext uri="{9D8B030D-6E8A-4147-A177-3AD203B41FA5}">
                      <a16:colId xmlns:a16="http://schemas.microsoft.com/office/drawing/2014/main" val="346552176"/>
                    </a:ext>
                  </a:extLst>
                </a:gridCol>
                <a:gridCol w="936000">
                  <a:extLst>
                    <a:ext uri="{9D8B030D-6E8A-4147-A177-3AD203B41FA5}">
                      <a16:colId xmlns:a16="http://schemas.microsoft.com/office/drawing/2014/main" val="3754164956"/>
                    </a:ext>
                  </a:extLst>
                </a:gridCol>
                <a:gridCol w="3420000">
                  <a:extLst>
                    <a:ext uri="{9D8B030D-6E8A-4147-A177-3AD203B41FA5}">
                      <a16:colId xmlns:a16="http://schemas.microsoft.com/office/drawing/2014/main" val="51005896"/>
                    </a:ext>
                  </a:extLst>
                </a:gridCol>
              </a:tblGrid>
              <a:tr h="307757">
                <a:tc>
                  <a:txBody>
                    <a:bodyPr/>
                    <a:lstStyle/>
                    <a:p>
                      <a:pPr algn="ctr" fontAlgn="ctr"/>
                      <a:r>
                        <a:rPr lang="en-AU" sz="900" b="1" u="none" strike="noStrike" dirty="0">
                          <a:solidFill>
                            <a:schemeClr val="tx1">
                              <a:lumMod val="50000"/>
                              <a:lumOff val="50000"/>
                            </a:schemeClr>
                          </a:solidFill>
                          <a:effectLst/>
                          <a:latin typeface="VIC" panose="00000500000000000000" pitchFamily="2" charset="0"/>
                        </a:rPr>
                        <a:t>Road Class</a:t>
                      </a:r>
                      <a:endParaRPr lang="en-AU" sz="900" b="1" i="0" u="none" strike="noStrike" dirty="0">
                        <a:solidFill>
                          <a:schemeClr val="tx1">
                            <a:lumMod val="50000"/>
                            <a:lumOff val="50000"/>
                          </a:schemeClr>
                        </a:solidFill>
                        <a:effectLst/>
                        <a:latin typeface="VIC" panose="00000500000000000000" pitchFamily="2" charset="0"/>
                      </a:endParaRPr>
                    </a:p>
                  </a:txBody>
                  <a:tcPr marL="7381" marR="7381" marT="73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1" u="none" strike="noStrike" dirty="0">
                          <a:solidFill>
                            <a:schemeClr val="tx1">
                              <a:lumMod val="50000"/>
                              <a:lumOff val="50000"/>
                            </a:schemeClr>
                          </a:solidFill>
                          <a:effectLst/>
                          <a:latin typeface="VIC" panose="00000500000000000000" pitchFamily="2" charset="0"/>
                        </a:rPr>
                        <a:t>From</a:t>
                      </a:r>
                      <a:endParaRPr lang="en-AU" sz="900" b="1" i="0" u="none" strike="noStrike" dirty="0">
                        <a:solidFill>
                          <a:schemeClr val="tx1">
                            <a:lumMod val="50000"/>
                            <a:lumOff val="50000"/>
                          </a:schemeClr>
                        </a:solidFill>
                        <a:effectLst/>
                        <a:latin typeface="VIC" panose="00000500000000000000" pitchFamily="2" charset="0"/>
                      </a:endParaRPr>
                    </a:p>
                  </a:txBody>
                  <a:tcPr marL="7381" marR="7381" marT="73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1" u="none" strike="noStrike" dirty="0">
                          <a:solidFill>
                            <a:schemeClr val="tx1">
                              <a:lumMod val="50000"/>
                              <a:lumOff val="50000"/>
                            </a:schemeClr>
                          </a:solidFill>
                          <a:effectLst/>
                          <a:latin typeface="VIC" panose="00000500000000000000" pitchFamily="2" charset="0"/>
                        </a:rPr>
                        <a:t>To</a:t>
                      </a:r>
                      <a:endParaRPr lang="en-AU" sz="900" b="1" i="0" u="none" strike="noStrike" dirty="0">
                        <a:solidFill>
                          <a:schemeClr val="tx1">
                            <a:lumMod val="50000"/>
                            <a:lumOff val="50000"/>
                          </a:schemeClr>
                        </a:solidFill>
                        <a:effectLst/>
                        <a:latin typeface="VIC" panose="00000500000000000000" pitchFamily="2" charset="0"/>
                      </a:endParaRPr>
                    </a:p>
                  </a:txBody>
                  <a:tcPr marL="7381" marR="7381" marT="73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b="1" u="none" strike="noStrike" dirty="0">
                          <a:solidFill>
                            <a:schemeClr val="tx1">
                              <a:lumMod val="50000"/>
                              <a:lumOff val="50000"/>
                            </a:schemeClr>
                          </a:solidFill>
                          <a:effectLst/>
                          <a:latin typeface="VIC" panose="00000500000000000000" pitchFamily="2" charset="0"/>
                        </a:rPr>
                        <a:t>Mobile Coverage</a:t>
                      </a:r>
                      <a:endParaRPr lang="en-AU" sz="900" b="1" i="0" u="none" strike="noStrike" dirty="0">
                        <a:solidFill>
                          <a:schemeClr val="tx1">
                            <a:lumMod val="50000"/>
                            <a:lumOff val="50000"/>
                          </a:schemeClr>
                        </a:solidFill>
                        <a:effectLst/>
                        <a:latin typeface="VIC" panose="00000500000000000000" pitchFamily="2" charset="0"/>
                      </a:endParaRPr>
                    </a:p>
                  </a:txBody>
                  <a:tcPr marL="7381" marR="7381" marT="73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360320"/>
                  </a:ext>
                </a:extLst>
              </a:tr>
              <a:tr h="216000">
                <a:tc rowSpan="2">
                  <a:txBody>
                    <a:bodyPr/>
                    <a:lstStyle/>
                    <a:p>
                      <a:pPr algn="ctr" fontAlgn="ctr"/>
                      <a:r>
                        <a:rPr lang="en-AU" sz="900" u="none" strike="noStrike" dirty="0">
                          <a:solidFill>
                            <a:schemeClr val="tx1">
                              <a:lumMod val="50000"/>
                              <a:lumOff val="50000"/>
                            </a:schemeClr>
                          </a:solidFill>
                          <a:effectLst/>
                          <a:latin typeface="VIC" panose="00000500000000000000" pitchFamily="2" charset="0"/>
                        </a:rPr>
                        <a:t>A</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Yamba</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Mildura</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4G coverage by 2+ carriers</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807705"/>
                  </a:ext>
                </a:extLst>
              </a:tr>
              <a:tr h="216000">
                <a:tc vMerge="1">
                  <a:txBody>
                    <a:bodyPr/>
                    <a:lstStyle/>
                    <a:p>
                      <a:endParaRPr lang="en-AU"/>
                    </a:p>
                  </a:txBody>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Mildura</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err="1">
                          <a:solidFill>
                            <a:schemeClr val="tx1">
                              <a:lumMod val="50000"/>
                              <a:lumOff val="50000"/>
                            </a:schemeClr>
                          </a:solidFill>
                          <a:effectLst/>
                          <a:latin typeface="VIC" panose="00000500000000000000" pitchFamily="2" charset="0"/>
                        </a:rPr>
                        <a:t>Woosang</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Continuous 4G coverage by 1 carrier only</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885310"/>
                  </a:ext>
                </a:extLst>
              </a:tr>
              <a:tr h="216000">
                <a:tc rowSpan="5">
                  <a:txBody>
                    <a:bodyPr/>
                    <a:lstStyle/>
                    <a:p>
                      <a:pPr algn="ctr" fontAlgn="ctr"/>
                      <a:r>
                        <a:rPr lang="en-AU" sz="900" u="none" strike="noStrike" dirty="0">
                          <a:solidFill>
                            <a:schemeClr val="tx1">
                              <a:lumMod val="50000"/>
                              <a:lumOff val="50000"/>
                            </a:schemeClr>
                          </a:solidFill>
                          <a:effectLst/>
                          <a:latin typeface="VIC" panose="00000500000000000000" pitchFamily="2" charset="0"/>
                        </a:rPr>
                        <a:t>B</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err="1">
                          <a:solidFill>
                            <a:schemeClr val="tx1">
                              <a:lumMod val="50000"/>
                              <a:lumOff val="50000"/>
                            </a:schemeClr>
                          </a:solidFill>
                          <a:effectLst/>
                          <a:latin typeface="VIC" panose="00000500000000000000" pitchFamily="2" charset="0"/>
                        </a:rPr>
                        <a:t>Pinaroo</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Tooleybuc</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Limited 4G coverage</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574128"/>
                  </a:ext>
                </a:extLst>
              </a:tr>
              <a:tr h="216000">
                <a:tc vMerge="1">
                  <a:txBody>
                    <a:bodyPr/>
                    <a:lstStyle/>
                    <a:p>
                      <a:endParaRPr lang="en-AU"/>
                    </a:p>
                  </a:txBody>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Ouyen</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Tempy</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Continuous 4G coverage by 1 carrier only</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2906291"/>
                  </a:ext>
                </a:extLst>
              </a:tr>
              <a:tr h="216000">
                <a:tc vMerge="1">
                  <a:txBody>
                    <a:bodyPr/>
                    <a:lstStyle/>
                    <a:p>
                      <a:endParaRPr lang="en-AU"/>
                    </a:p>
                  </a:txBody>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Woomelang</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Cope </a:t>
                      </a:r>
                      <a:r>
                        <a:rPr lang="en-AU" sz="900" u="none" strike="noStrike" dirty="0" err="1">
                          <a:solidFill>
                            <a:schemeClr val="tx1">
                              <a:lumMod val="50000"/>
                              <a:lumOff val="50000"/>
                            </a:schemeClr>
                          </a:solidFill>
                          <a:effectLst/>
                          <a:latin typeface="VIC" panose="00000500000000000000" pitchFamily="2" charset="0"/>
                        </a:rPr>
                        <a:t>Cope</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4G coverage by 2 carriers</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559750"/>
                  </a:ext>
                </a:extLst>
              </a:tr>
              <a:tr h="216000">
                <a:tc vMerge="1">
                  <a:txBody>
                    <a:bodyPr/>
                    <a:lstStyle/>
                    <a:p>
                      <a:endParaRPr lang="en-AU"/>
                    </a:p>
                  </a:txBody>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Kerang</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Macorna</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4G coverage by 2+ carriers</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2838593"/>
                  </a:ext>
                </a:extLst>
              </a:tr>
              <a:tr h="216000">
                <a:tc vMerge="1">
                  <a:txBody>
                    <a:bodyPr/>
                    <a:lstStyle/>
                    <a:p>
                      <a:endParaRPr lang="en-AU"/>
                    </a:p>
                  </a:txBody>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Robinvale</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Gunbower</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4G coverage by 2+ carriers</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860299"/>
                  </a:ext>
                </a:extLst>
              </a:tr>
              <a:tr h="216000">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C</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en-AU" sz="900" u="none" strike="noStrike" dirty="0">
                          <a:solidFill>
                            <a:schemeClr val="tx1">
                              <a:lumMod val="50000"/>
                              <a:lumOff val="50000"/>
                            </a:schemeClr>
                          </a:solidFill>
                          <a:effectLst/>
                          <a:latin typeface="VIC" panose="00000500000000000000" pitchFamily="2" charset="0"/>
                        </a:rPr>
                        <a:t>37 roads</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Patchy/low coverage</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1312024"/>
                  </a:ext>
                </a:extLst>
              </a:tr>
              <a:tr h="216000">
                <a:tc rowSpan="2">
                  <a:txBody>
                    <a:bodyPr/>
                    <a:lstStyle/>
                    <a:p>
                      <a:pPr algn="ctr" fontAlgn="ctr"/>
                      <a:r>
                        <a:rPr lang="en-AU" sz="900" u="none" strike="noStrike" dirty="0">
                          <a:solidFill>
                            <a:schemeClr val="tx1">
                              <a:lumMod val="50000"/>
                              <a:lumOff val="50000"/>
                            </a:schemeClr>
                          </a:solidFill>
                          <a:effectLst/>
                          <a:latin typeface="VIC" panose="00000500000000000000" pitchFamily="2" charset="0"/>
                        </a:rPr>
                        <a:t>Rail</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Melbourne</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Bendigo</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r>
                        <a:rPr lang="en-AU" sz="900" u="none" strike="noStrike" dirty="0">
                          <a:solidFill>
                            <a:schemeClr val="tx1">
                              <a:lumMod val="50000"/>
                              <a:lumOff val="50000"/>
                            </a:schemeClr>
                          </a:solidFill>
                          <a:effectLst/>
                          <a:latin typeface="VIC" panose="00000500000000000000" pitchFamily="2" charset="0"/>
                        </a:rPr>
                        <a:t>4G coverage by 3 carriers; good in-train reception</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426704"/>
                  </a:ext>
                </a:extLst>
              </a:tr>
              <a:tr h="216000">
                <a:tc vMerge="1">
                  <a:txBody>
                    <a:bodyPr/>
                    <a:lstStyle/>
                    <a:p>
                      <a:endParaRPr lang="en-AU"/>
                    </a:p>
                  </a:txBody>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Bendigo</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AU" sz="900" u="none" strike="noStrike" dirty="0">
                          <a:solidFill>
                            <a:schemeClr val="tx1">
                              <a:lumMod val="50000"/>
                              <a:lumOff val="50000"/>
                            </a:schemeClr>
                          </a:solidFill>
                          <a:effectLst/>
                          <a:latin typeface="VIC" panose="00000500000000000000" pitchFamily="2" charset="0"/>
                        </a:rPr>
                        <a:t>Swan Hill</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0" algn="l" fontAlgn="ctr">
                        <a:tabLst>
                          <a:tab pos="180975" algn="l"/>
                        </a:tabLst>
                      </a:pPr>
                      <a:r>
                        <a:rPr lang="en-AU" sz="900" u="none" strike="noStrike" dirty="0">
                          <a:solidFill>
                            <a:schemeClr val="tx1">
                              <a:lumMod val="50000"/>
                              <a:lumOff val="50000"/>
                            </a:schemeClr>
                          </a:solidFill>
                          <a:effectLst/>
                          <a:latin typeface="VIC" panose="00000500000000000000" pitchFamily="2" charset="0"/>
                        </a:rPr>
                        <a:t>4G coverage by 2 carriers; uncertain in-train reception</a:t>
                      </a:r>
                      <a:endParaRPr lang="en-AU" sz="900" b="0" i="0" u="none" strike="noStrike" dirty="0">
                        <a:solidFill>
                          <a:schemeClr val="tx1">
                            <a:lumMod val="50000"/>
                            <a:lumOff val="50000"/>
                          </a:schemeClr>
                        </a:solidFill>
                        <a:effectLst/>
                        <a:latin typeface="VIC" panose="00000500000000000000" pitchFamily="2" charset="0"/>
                      </a:endParaRPr>
                    </a:p>
                  </a:txBody>
                  <a:tcPr marL="7381" marR="7381" marT="738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2364191"/>
                  </a:ext>
                </a:extLst>
              </a:tr>
            </a:tbl>
          </a:graphicData>
        </a:graphic>
      </p:graphicFrame>
      <p:pic>
        <p:nvPicPr>
          <p:cNvPr id="128" name="Picture 127">
            <a:extLst>
              <a:ext uri="{FF2B5EF4-FFF2-40B4-BE49-F238E27FC236}">
                <a16:creationId xmlns:a16="http://schemas.microsoft.com/office/drawing/2014/main" id="{AF3FF2EC-3B00-43C5-9912-0B6C59015C5F}"/>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15747" y="763400"/>
            <a:ext cx="814251" cy="814251"/>
          </a:xfrm>
          <a:prstGeom prst="rect">
            <a:avLst/>
          </a:prstGeom>
        </p:spPr>
      </p:pic>
      <p:sp>
        <p:nvSpPr>
          <p:cNvPr id="136" name="TextBox 135">
            <a:extLst>
              <a:ext uri="{FF2B5EF4-FFF2-40B4-BE49-F238E27FC236}">
                <a16:creationId xmlns:a16="http://schemas.microsoft.com/office/drawing/2014/main" id="{ABB8D226-5A8C-47E2-9986-486641EBD929}"/>
              </a:ext>
            </a:extLst>
          </p:cNvPr>
          <p:cNvSpPr txBox="1"/>
          <p:nvPr/>
        </p:nvSpPr>
        <p:spPr>
          <a:xfrm>
            <a:off x="341622" y="235195"/>
            <a:ext cx="4249918" cy="1754326"/>
          </a:xfrm>
          <a:prstGeom prst="rect">
            <a:avLst/>
          </a:prstGeom>
          <a:noFill/>
        </p:spPr>
        <p:txBody>
          <a:bodyPr wrap="square" rtlCol="0">
            <a:spAutoFit/>
          </a:bodyPr>
          <a:lstStyle/>
          <a:p>
            <a:pPr>
              <a:spcAft>
                <a:spcPts val="600"/>
              </a:spcAft>
            </a:pPr>
            <a:r>
              <a:rPr lang="en-AU" sz="1200" dirty="0">
                <a:solidFill>
                  <a:schemeClr val="accent6"/>
                </a:solidFill>
                <a:latin typeface="VIC" panose="00000500000000000000" pitchFamily="2" charset="0"/>
                <a:sym typeface="Wingdings" panose="05000000000000000000" pitchFamily="2" charset="2"/>
              </a:rPr>
              <a:t> Analysis of Tourist Locations</a:t>
            </a:r>
          </a:p>
          <a:p>
            <a:pPr lvl="0">
              <a:spcAft>
                <a:spcPts val="600"/>
              </a:spcAft>
            </a:pPr>
            <a:r>
              <a:rPr lang="en-AU" sz="900" dirty="0">
                <a:solidFill>
                  <a:schemeClr val="tx1">
                    <a:lumMod val="50000"/>
                    <a:lumOff val="50000"/>
                  </a:schemeClr>
                </a:solidFill>
                <a:latin typeface="VIC" panose="00000500000000000000" pitchFamily="2" charset="0"/>
              </a:rPr>
              <a:t>The adequacy of digital infrastructure across a range of visitor locations in the Mallee region were assessed in developing the Mallee Digital Plan. These locations include year-round attractions, signature annual festivals, periodic events, and hiking trails that are frequently visited. </a:t>
            </a:r>
          </a:p>
          <a:p>
            <a:pPr lvl="0">
              <a:spcAft>
                <a:spcPts val="600"/>
              </a:spcAft>
            </a:pPr>
            <a:r>
              <a:rPr lang="en-AU" sz="900" dirty="0">
                <a:solidFill>
                  <a:schemeClr val="tx1">
                    <a:lumMod val="50000"/>
                    <a:lumOff val="50000"/>
                  </a:schemeClr>
                </a:solidFill>
                <a:latin typeface="VIC" panose="00000500000000000000" pitchFamily="2" charset="0"/>
              </a:rPr>
              <a:t>This representative selection of locations provides an indicative snapshot of the adequacy of digital infrastructure serving the tourism sector. Additional visitor locations and attractions could be assessed in future work. </a:t>
            </a:r>
          </a:p>
          <a:p>
            <a:pPr lvl="0">
              <a:spcAft>
                <a:spcPts val="600"/>
              </a:spcAft>
            </a:pPr>
            <a:endParaRPr lang="en-AU" sz="900" dirty="0">
              <a:solidFill>
                <a:schemeClr val="tx1">
                  <a:lumMod val="50000"/>
                  <a:lumOff val="50000"/>
                </a:schemeClr>
              </a:solidFill>
              <a:highlight>
                <a:srgbClr val="FFFF00"/>
              </a:highlight>
              <a:latin typeface="VIC" panose="00000500000000000000" pitchFamily="2" charset="0"/>
            </a:endParaRPr>
          </a:p>
        </p:txBody>
      </p:sp>
      <p:grpSp>
        <p:nvGrpSpPr>
          <p:cNvPr id="141" name="Group 140">
            <a:extLst>
              <a:ext uri="{FF2B5EF4-FFF2-40B4-BE49-F238E27FC236}">
                <a16:creationId xmlns:a16="http://schemas.microsoft.com/office/drawing/2014/main" id="{BBEA1491-C93C-48E9-801A-649837A21CEE}"/>
              </a:ext>
            </a:extLst>
          </p:cNvPr>
          <p:cNvGrpSpPr/>
          <p:nvPr/>
        </p:nvGrpSpPr>
        <p:grpSpPr>
          <a:xfrm>
            <a:off x="815949" y="4394909"/>
            <a:ext cx="4547206" cy="925602"/>
            <a:chOff x="894291" y="3558995"/>
            <a:chExt cx="4547206" cy="925602"/>
          </a:xfrm>
        </p:grpSpPr>
        <p:grpSp>
          <p:nvGrpSpPr>
            <p:cNvPr id="144" name="Group 143">
              <a:extLst>
                <a:ext uri="{FF2B5EF4-FFF2-40B4-BE49-F238E27FC236}">
                  <a16:creationId xmlns:a16="http://schemas.microsoft.com/office/drawing/2014/main" id="{02A8B0DB-8F9F-49FB-BF27-DF9254EAB90E}"/>
                </a:ext>
              </a:extLst>
            </p:cNvPr>
            <p:cNvGrpSpPr/>
            <p:nvPr/>
          </p:nvGrpSpPr>
          <p:grpSpPr>
            <a:xfrm>
              <a:off x="894291" y="3558995"/>
              <a:ext cx="4547206" cy="925602"/>
              <a:chOff x="2969072" y="7698801"/>
              <a:chExt cx="6974378" cy="925602"/>
            </a:xfrm>
          </p:grpSpPr>
          <p:sp>
            <p:nvSpPr>
              <p:cNvPr id="146" name="Text Placeholder 3">
                <a:extLst>
                  <a:ext uri="{FF2B5EF4-FFF2-40B4-BE49-F238E27FC236}">
                    <a16:creationId xmlns:a16="http://schemas.microsoft.com/office/drawing/2014/main" id="{6A967A1C-8226-455B-9980-CC24DA1F1179}"/>
                  </a:ext>
                </a:extLst>
              </p:cNvPr>
              <p:cNvSpPr txBox="1">
                <a:spLocks/>
              </p:cNvSpPr>
              <p:nvPr/>
            </p:nvSpPr>
            <p:spPr>
              <a:xfrm>
                <a:off x="3566749" y="7761606"/>
                <a:ext cx="6286616" cy="86279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900" dirty="0"/>
                  <a:t>All locations have issues with </a:t>
                </a:r>
                <a:r>
                  <a:rPr lang="en-AU" sz="900" dirty="0">
                    <a:solidFill>
                      <a:schemeClr val="accent6"/>
                    </a:solidFill>
                  </a:rPr>
                  <a:t>fixed access broadband services</a:t>
                </a:r>
                <a:r>
                  <a:rPr lang="en-AU" sz="900" dirty="0"/>
                  <a:t>. Most tourist spots appear to have adequate </a:t>
                </a:r>
                <a:r>
                  <a:rPr lang="en-AU" sz="900" dirty="0">
                    <a:solidFill>
                      <a:schemeClr val="accent6"/>
                    </a:solidFill>
                  </a:rPr>
                  <a:t>mobile coverage</a:t>
                </a:r>
                <a:r>
                  <a:rPr lang="en-AU" sz="900" dirty="0"/>
                  <a:t>, but national parks and lakes are underserved. In particular, analysis revealed that </a:t>
                </a:r>
                <a:r>
                  <a:rPr lang="en-AU" sz="900" dirty="0" err="1"/>
                  <a:t>Wooroonook</a:t>
                </a:r>
                <a:r>
                  <a:rPr lang="en-AU" sz="900" dirty="0"/>
                  <a:t> Lakes Campground and Gunbower Island have major shortfalls in mobile coverage supply which have safety implications for visitors and tourists to these locations.</a:t>
                </a:r>
              </a:p>
            </p:txBody>
          </p:sp>
          <p:sp>
            <p:nvSpPr>
              <p:cNvPr id="151" name="Rectangle 150">
                <a:extLst>
                  <a:ext uri="{FF2B5EF4-FFF2-40B4-BE49-F238E27FC236}">
                    <a16:creationId xmlns:a16="http://schemas.microsoft.com/office/drawing/2014/main" id="{82FA5EA6-1D44-46F0-8B86-7A1420BE7815}"/>
                  </a:ext>
                </a:extLst>
              </p:cNvPr>
              <p:cNvSpPr/>
              <p:nvPr/>
            </p:nvSpPr>
            <p:spPr>
              <a:xfrm>
                <a:off x="2969072" y="7698801"/>
                <a:ext cx="6974378" cy="92560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45" name="Picture 144">
              <a:extLst>
                <a:ext uri="{FF2B5EF4-FFF2-40B4-BE49-F238E27FC236}">
                  <a16:creationId xmlns:a16="http://schemas.microsoft.com/office/drawing/2014/main" id="{CAE0A110-7282-41A1-82DC-D0213F9C9197}"/>
                </a:ext>
              </a:extLst>
            </p:cNvPr>
            <p:cNvPicPr>
              <a:picLocks noChangeAspect="1"/>
            </p:cNvPicPr>
            <p:nvPr/>
          </p:nvPicPr>
          <p:blipFill>
            <a:blip r:embed="rId3">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36996" y="3612383"/>
              <a:ext cx="457264" cy="457264"/>
            </a:xfrm>
            <a:prstGeom prst="rect">
              <a:avLst/>
            </a:prstGeom>
          </p:spPr>
        </p:pic>
      </p:grpSp>
      <p:grpSp>
        <p:nvGrpSpPr>
          <p:cNvPr id="157" name="Group 156">
            <a:extLst>
              <a:ext uri="{FF2B5EF4-FFF2-40B4-BE49-F238E27FC236}">
                <a16:creationId xmlns:a16="http://schemas.microsoft.com/office/drawing/2014/main" id="{D4311758-4E3E-4052-9892-45E17570D2FB}"/>
              </a:ext>
            </a:extLst>
          </p:cNvPr>
          <p:cNvGrpSpPr/>
          <p:nvPr/>
        </p:nvGrpSpPr>
        <p:grpSpPr>
          <a:xfrm>
            <a:off x="3427409" y="1842958"/>
            <a:ext cx="2137880" cy="734338"/>
            <a:chOff x="422144" y="3841616"/>
            <a:chExt cx="2137880" cy="734338"/>
          </a:xfrm>
        </p:grpSpPr>
        <p:grpSp>
          <p:nvGrpSpPr>
            <p:cNvPr id="152" name="Group 151">
              <a:extLst>
                <a:ext uri="{FF2B5EF4-FFF2-40B4-BE49-F238E27FC236}">
                  <a16:creationId xmlns:a16="http://schemas.microsoft.com/office/drawing/2014/main" id="{F6D11DE1-FAD4-4ED6-9F4E-5BB7EDBE51B5}"/>
                </a:ext>
              </a:extLst>
            </p:cNvPr>
            <p:cNvGrpSpPr/>
            <p:nvPr/>
          </p:nvGrpSpPr>
          <p:grpSpPr>
            <a:xfrm>
              <a:off x="446249" y="3841616"/>
              <a:ext cx="2113775" cy="734338"/>
              <a:chOff x="3305051" y="4048990"/>
              <a:chExt cx="2113775" cy="734338"/>
            </a:xfrm>
          </p:grpSpPr>
          <p:grpSp>
            <p:nvGrpSpPr>
              <p:cNvPr id="153" name="Group 152">
                <a:extLst>
                  <a:ext uri="{FF2B5EF4-FFF2-40B4-BE49-F238E27FC236}">
                    <a16:creationId xmlns:a16="http://schemas.microsoft.com/office/drawing/2014/main" id="{4C49A6D6-BD1B-4D86-B898-EFCACB8FAC5E}"/>
                  </a:ext>
                </a:extLst>
              </p:cNvPr>
              <p:cNvGrpSpPr/>
              <p:nvPr/>
            </p:nvGrpSpPr>
            <p:grpSpPr>
              <a:xfrm>
                <a:off x="3305051" y="4048990"/>
                <a:ext cx="2077137" cy="734338"/>
                <a:chOff x="4021930" y="3793925"/>
                <a:chExt cx="2077137" cy="734338"/>
              </a:xfrm>
            </p:grpSpPr>
            <p:grpSp>
              <p:nvGrpSpPr>
                <p:cNvPr id="155" name="Group 154">
                  <a:extLst>
                    <a:ext uri="{FF2B5EF4-FFF2-40B4-BE49-F238E27FC236}">
                      <a16:creationId xmlns:a16="http://schemas.microsoft.com/office/drawing/2014/main" id="{CEB2D950-68D3-4CA3-8317-41AAC86D0E6A}"/>
                    </a:ext>
                  </a:extLst>
                </p:cNvPr>
                <p:cNvGrpSpPr/>
                <p:nvPr/>
              </p:nvGrpSpPr>
              <p:grpSpPr>
                <a:xfrm>
                  <a:off x="4021930" y="3793925"/>
                  <a:ext cx="2077137" cy="734338"/>
                  <a:chOff x="3887699" y="3797540"/>
                  <a:chExt cx="2077137" cy="734338"/>
                </a:xfrm>
              </p:grpSpPr>
              <p:sp>
                <p:nvSpPr>
                  <p:cNvPr id="161" name="Rectangle 160">
                    <a:extLst>
                      <a:ext uri="{FF2B5EF4-FFF2-40B4-BE49-F238E27FC236}">
                        <a16:creationId xmlns:a16="http://schemas.microsoft.com/office/drawing/2014/main" id="{E1F959CD-4043-4FEC-9387-F3594835DBDD}"/>
                      </a:ext>
                    </a:extLst>
                  </p:cNvPr>
                  <p:cNvSpPr/>
                  <p:nvPr/>
                </p:nvSpPr>
                <p:spPr>
                  <a:xfrm>
                    <a:off x="3887699" y="3797540"/>
                    <a:ext cx="2077137" cy="73433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4" name="Rectangle 163">
                    <a:extLst>
                      <a:ext uri="{FF2B5EF4-FFF2-40B4-BE49-F238E27FC236}">
                        <a16:creationId xmlns:a16="http://schemas.microsoft.com/office/drawing/2014/main" id="{2890B47A-0ACF-4D0F-AC60-D8E9F4C75987}"/>
                      </a:ext>
                    </a:extLst>
                  </p:cNvPr>
                  <p:cNvSpPr/>
                  <p:nvPr/>
                </p:nvSpPr>
                <p:spPr>
                  <a:xfrm>
                    <a:off x="3998771" y="3819784"/>
                    <a:ext cx="1374938" cy="669414"/>
                  </a:xfrm>
                  <a:prstGeom prst="rect">
                    <a:avLst/>
                  </a:prstGeom>
                </p:spPr>
                <p:txBody>
                  <a:bodyPr wrap="square">
                    <a:spAutoFit/>
                  </a:bodyPr>
                  <a:lstStyle/>
                  <a:p>
                    <a:pPr lvl="0">
                      <a:spcAft>
                        <a:spcPts val="300"/>
                      </a:spcAft>
                    </a:pPr>
                    <a:r>
                      <a:rPr lang="en-AU" sz="600" b="1" dirty="0">
                        <a:solidFill>
                          <a:prstClr val="black">
                            <a:lumMod val="50000"/>
                            <a:lumOff val="50000"/>
                          </a:prstClr>
                        </a:solidFill>
                        <a:latin typeface="VIC" panose="00000500000000000000" pitchFamily="2" charset="0"/>
                      </a:rPr>
                      <a:t>Legend</a:t>
                    </a:r>
                  </a:p>
                  <a:p>
                    <a:pPr lvl="0">
                      <a:spcAft>
                        <a:spcPts val="300"/>
                      </a:spcAft>
                    </a:pPr>
                    <a:r>
                      <a:rPr lang="en-AU" sz="600" dirty="0">
                        <a:solidFill>
                          <a:prstClr val="black">
                            <a:lumMod val="50000"/>
                            <a:lumOff val="50000"/>
                          </a:prstClr>
                        </a:solidFill>
                        <a:latin typeface="VIC" panose="00000500000000000000" pitchFamily="2" charset="0"/>
                      </a:rPr>
                      <a:t>Major supply shortfall</a:t>
                    </a:r>
                  </a:p>
                  <a:p>
                    <a:pPr lvl="0">
                      <a:spcAft>
                        <a:spcPts val="300"/>
                      </a:spcAft>
                    </a:pPr>
                    <a:r>
                      <a:rPr lang="en-AU" sz="600" dirty="0">
                        <a:solidFill>
                          <a:prstClr val="black">
                            <a:lumMod val="50000"/>
                            <a:lumOff val="50000"/>
                          </a:prstClr>
                        </a:solidFill>
                        <a:latin typeface="VIC" panose="00000500000000000000" pitchFamily="2" charset="0"/>
                      </a:rPr>
                      <a:t>Intermediate supply shortfall</a:t>
                    </a:r>
                  </a:p>
                  <a:p>
                    <a:pPr>
                      <a:spcAft>
                        <a:spcPts val="600"/>
                      </a:spcAft>
                    </a:pPr>
                    <a:r>
                      <a:rPr lang="en-AU" sz="600" dirty="0">
                        <a:solidFill>
                          <a:prstClr val="black">
                            <a:lumMod val="50000"/>
                            <a:lumOff val="50000"/>
                          </a:prstClr>
                        </a:solidFill>
                        <a:latin typeface="VIC" panose="00000500000000000000" pitchFamily="2" charset="0"/>
                      </a:rPr>
                      <a:t>Current supply meets or exceeds demand</a:t>
                    </a:r>
                    <a:r>
                      <a:rPr lang="en-AU" sz="600" baseline="30000" dirty="0">
                        <a:solidFill>
                          <a:prstClr val="black">
                            <a:lumMod val="50000"/>
                            <a:lumOff val="50000"/>
                          </a:prstClr>
                        </a:solidFill>
                        <a:latin typeface="VIC" panose="00000500000000000000" pitchFamily="2" charset="0"/>
                      </a:rPr>
                      <a:t>+</a:t>
                    </a:r>
                  </a:p>
                </p:txBody>
              </p:sp>
            </p:grpSp>
            <p:sp>
              <p:nvSpPr>
                <p:cNvPr id="158" name="Oval 157">
                  <a:extLst>
                    <a:ext uri="{FF2B5EF4-FFF2-40B4-BE49-F238E27FC236}">
                      <a16:creationId xmlns:a16="http://schemas.microsoft.com/office/drawing/2014/main" id="{33497344-27BD-46F0-A14D-03661B8F7B53}"/>
                    </a:ext>
                  </a:extLst>
                </p:cNvPr>
                <p:cNvSpPr/>
                <p:nvPr/>
              </p:nvSpPr>
              <p:spPr>
                <a:xfrm>
                  <a:off x="4084588" y="4271885"/>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59" name="Oval 158">
                  <a:extLst>
                    <a:ext uri="{FF2B5EF4-FFF2-40B4-BE49-F238E27FC236}">
                      <a16:creationId xmlns:a16="http://schemas.microsoft.com/office/drawing/2014/main" id="{DD08F119-CD9A-4977-8FCF-D6A239CEDC06}"/>
                    </a:ext>
                  </a:extLst>
                </p:cNvPr>
                <p:cNvSpPr/>
                <p:nvPr/>
              </p:nvSpPr>
              <p:spPr>
                <a:xfrm>
                  <a:off x="4084588" y="4003775"/>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60" name="Oval 159">
                  <a:extLst>
                    <a:ext uri="{FF2B5EF4-FFF2-40B4-BE49-F238E27FC236}">
                      <a16:creationId xmlns:a16="http://schemas.microsoft.com/office/drawing/2014/main" id="{A869CC2B-4B0F-4F6E-862B-62DE75514650}"/>
                    </a:ext>
                  </a:extLst>
                </p:cNvPr>
                <p:cNvSpPr/>
                <p:nvPr/>
              </p:nvSpPr>
              <p:spPr>
                <a:xfrm>
                  <a:off x="4084588" y="4138391"/>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grpSp>
          <p:sp>
            <p:nvSpPr>
              <p:cNvPr id="154" name="Rectangle 153">
                <a:extLst>
                  <a:ext uri="{FF2B5EF4-FFF2-40B4-BE49-F238E27FC236}">
                    <a16:creationId xmlns:a16="http://schemas.microsoft.com/office/drawing/2014/main" id="{DDFA62B8-1F3F-4532-87B4-C4E79D1385A3}"/>
                  </a:ext>
                </a:extLst>
              </p:cNvPr>
              <p:cNvSpPr/>
              <p:nvPr/>
            </p:nvSpPr>
            <p:spPr>
              <a:xfrm>
                <a:off x="4573928" y="4185326"/>
                <a:ext cx="844898" cy="461665"/>
              </a:xfrm>
              <a:prstGeom prst="rect">
                <a:avLst/>
              </a:prstGeom>
            </p:spPr>
            <p:txBody>
              <a:bodyPr wrap="square">
                <a:spAutoFit/>
              </a:bodyPr>
              <a:lstStyle/>
              <a:p>
                <a:pPr lvl="0"/>
                <a:r>
                  <a:rPr lang="en-AU" sz="600" dirty="0">
                    <a:solidFill>
                      <a:prstClr val="black">
                        <a:lumMod val="50000"/>
                        <a:lumOff val="50000"/>
                      </a:prstClr>
                    </a:solidFill>
                    <a:latin typeface="VIC" panose="00000500000000000000" pitchFamily="2" charset="0"/>
                  </a:rPr>
                  <a:t>F = Fixed access broadband</a:t>
                </a:r>
              </a:p>
              <a:p>
                <a:pPr lvl="0"/>
                <a:r>
                  <a:rPr lang="en-AU" sz="600" dirty="0">
                    <a:solidFill>
                      <a:prstClr val="black">
                        <a:lumMod val="50000"/>
                        <a:lumOff val="50000"/>
                      </a:prstClr>
                    </a:solidFill>
                    <a:latin typeface="VIC" panose="00000500000000000000" pitchFamily="2" charset="0"/>
                  </a:rPr>
                  <a:t>M = Mobile service coverage</a:t>
                </a:r>
                <a:endParaRPr lang="en-AU" sz="500" dirty="0">
                  <a:solidFill>
                    <a:prstClr val="black">
                      <a:lumMod val="50000"/>
                      <a:lumOff val="50000"/>
                    </a:prstClr>
                  </a:solidFill>
                  <a:latin typeface="VIC" panose="00000500000000000000" pitchFamily="2" charset="0"/>
                </a:endParaRPr>
              </a:p>
            </p:txBody>
          </p:sp>
        </p:grpSp>
        <p:sp>
          <p:nvSpPr>
            <p:cNvPr id="165" name="Rectangle 164">
              <a:extLst>
                <a:ext uri="{FF2B5EF4-FFF2-40B4-BE49-F238E27FC236}">
                  <a16:creationId xmlns:a16="http://schemas.microsoft.com/office/drawing/2014/main" id="{F5705FC2-CA59-402A-BE3C-D0CBA88DCA00}"/>
                </a:ext>
              </a:extLst>
            </p:cNvPr>
            <p:cNvSpPr/>
            <p:nvPr/>
          </p:nvSpPr>
          <p:spPr>
            <a:xfrm>
              <a:off x="422144" y="4028660"/>
              <a:ext cx="280846" cy="153888"/>
            </a:xfrm>
            <a:prstGeom prst="rect">
              <a:avLst/>
            </a:prstGeom>
          </p:spPr>
          <p:txBody>
            <a:bodyPr wrap="none">
              <a:spAutoFit/>
            </a:bodyPr>
            <a:lstStyle/>
            <a:p>
              <a:r>
                <a:rPr lang="en-AU" sz="400" b="1" dirty="0">
                  <a:solidFill>
                    <a:schemeClr val="bg1"/>
                  </a:solidFill>
                  <a:latin typeface="VIC" panose="00000500000000000000" pitchFamily="2" charset="0"/>
                </a:rPr>
                <a:t>F  M</a:t>
              </a:r>
              <a:endParaRPr lang="en-AU" sz="400" b="1" dirty="0">
                <a:solidFill>
                  <a:schemeClr val="bg1"/>
                </a:solidFill>
              </a:endParaRPr>
            </a:p>
          </p:txBody>
        </p:sp>
        <p:cxnSp>
          <p:nvCxnSpPr>
            <p:cNvPr id="168" name="Straight Connector 167">
              <a:extLst>
                <a:ext uri="{FF2B5EF4-FFF2-40B4-BE49-F238E27FC236}">
                  <a16:creationId xmlns:a16="http://schemas.microsoft.com/office/drawing/2014/main" id="{EAE2D429-414F-4EE7-AB66-8508BA162E00}"/>
                </a:ext>
              </a:extLst>
            </p:cNvPr>
            <p:cNvCxnSpPr>
              <a:cxnSpLocks/>
            </p:cNvCxnSpPr>
            <p:nvPr/>
          </p:nvCxnSpPr>
          <p:spPr>
            <a:xfrm>
              <a:off x="556540" y="4053718"/>
              <a:ext cx="0" cy="99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92B01B83-A2E7-443A-9291-B7298180FF2E}"/>
                </a:ext>
              </a:extLst>
            </p:cNvPr>
            <p:cNvSpPr/>
            <p:nvPr/>
          </p:nvSpPr>
          <p:spPr>
            <a:xfrm>
              <a:off x="422144" y="4164930"/>
              <a:ext cx="280846" cy="153888"/>
            </a:xfrm>
            <a:prstGeom prst="rect">
              <a:avLst/>
            </a:prstGeom>
          </p:spPr>
          <p:txBody>
            <a:bodyPr wrap="none">
              <a:spAutoFit/>
            </a:bodyPr>
            <a:lstStyle/>
            <a:p>
              <a:r>
                <a:rPr lang="en-AU" sz="400" b="1" dirty="0">
                  <a:solidFill>
                    <a:schemeClr val="bg1"/>
                  </a:solidFill>
                  <a:latin typeface="VIC" panose="00000500000000000000" pitchFamily="2" charset="0"/>
                </a:rPr>
                <a:t>F  M</a:t>
              </a:r>
              <a:endParaRPr lang="en-AU" sz="400" b="1" dirty="0">
                <a:solidFill>
                  <a:schemeClr val="bg1"/>
                </a:solidFill>
              </a:endParaRPr>
            </a:p>
          </p:txBody>
        </p:sp>
        <p:cxnSp>
          <p:nvCxnSpPr>
            <p:cNvPr id="170" name="Straight Connector 169">
              <a:extLst>
                <a:ext uri="{FF2B5EF4-FFF2-40B4-BE49-F238E27FC236}">
                  <a16:creationId xmlns:a16="http://schemas.microsoft.com/office/drawing/2014/main" id="{C33AE8A8-EBCD-44E1-AF9A-DCD0EA8B6779}"/>
                </a:ext>
              </a:extLst>
            </p:cNvPr>
            <p:cNvCxnSpPr>
              <a:cxnSpLocks/>
            </p:cNvCxnSpPr>
            <p:nvPr/>
          </p:nvCxnSpPr>
          <p:spPr>
            <a:xfrm>
              <a:off x="556540" y="4189988"/>
              <a:ext cx="0" cy="99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9C5803B4-0655-435D-B1CE-90D246D578A4}"/>
                </a:ext>
              </a:extLst>
            </p:cNvPr>
            <p:cNvSpPr/>
            <p:nvPr/>
          </p:nvSpPr>
          <p:spPr>
            <a:xfrm>
              <a:off x="422144" y="4300027"/>
              <a:ext cx="280846" cy="153888"/>
            </a:xfrm>
            <a:prstGeom prst="rect">
              <a:avLst/>
            </a:prstGeom>
          </p:spPr>
          <p:txBody>
            <a:bodyPr wrap="none">
              <a:spAutoFit/>
            </a:bodyPr>
            <a:lstStyle/>
            <a:p>
              <a:r>
                <a:rPr lang="en-AU" sz="400" b="1" dirty="0">
                  <a:solidFill>
                    <a:schemeClr val="bg1"/>
                  </a:solidFill>
                  <a:latin typeface="VIC" panose="00000500000000000000" pitchFamily="2" charset="0"/>
                </a:rPr>
                <a:t>F  M</a:t>
              </a:r>
              <a:endParaRPr lang="en-AU" sz="400" b="1" dirty="0">
                <a:solidFill>
                  <a:schemeClr val="bg1"/>
                </a:solidFill>
              </a:endParaRPr>
            </a:p>
          </p:txBody>
        </p:sp>
        <p:cxnSp>
          <p:nvCxnSpPr>
            <p:cNvPr id="172" name="Straight Connector 171">
              <a:extLst>
                <a:ext uri="{FF2B5EF4-FFF2-40B4-BE49-F238E27FC236}">
                  <a16:creationId xmlns:a16="http://schemas.microsoft.com/office/drawing/2014/main" id="{4E3BA55D-80B3-40A2-9889-1815443787D3}"/>
                </a:ext>
              </a:extLst>
            </p:cNvPr>
            <p:cNvCxnSpPr>
              <a:cxnSpLocks/>
            </p:cNvCxnSpPr>
            <p:nvPr/>
          </p:nvCxnSpPr>
          <p:spPr>
            <a:xfrm>
              <a:off x="556540" y="4325085"/>
              <a:ext cx="0" cy="99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7" name="Picture 186">
            <a:extLst>
              <a:ext uri="{FF2B5EF4-FFF2-40B4-BE49-F238E27FC236}">
                <a16:creationId xmlns:a16="http://schemas.microsoft.com/office/drawing/2014/main" id="{5C905D68-AD96-414C-AA23-08B2C5D39D6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22873" y="5584524"/>
            <a:ext cx="814251" cy="814251"/>
          </a:xfrm>
          <a:prstGeom prst="rect">
            <a:avLst/>
          </a:prstGeom>
        </p:spPr>
      </p:pic>
      <p:sp>
        <p:nvSpPr>
          <p:cNvPr id="188" name="TextBox 187">
            <a:extLst>
              <a:ext uri="{FF2B5EF4-FFF2-40B4-BE49-F238E27FC236}">
                <a16:creationId xmlns:a16="http://schemas.microsoft.com/office/drawing/2014/main" id="{C56586CF-03DC-42C9-80B5-2F99ED7F260C}"/>
              </a:ext>
            </a:extLst>
          </p:cNvPr>
          <p:cNvSpPr txBox="1"/>
          <p:nvPr/>
        </p:nvSpPr>
        <p:spPr>
          <a:xfrm>
            <a:off x="424069" y="5347149"/>
            <a:ext cx="4547207" cy="1323439"/>
          </a:xfrm>
          <a:prstGeom prst="rect">
            <a:avLst/>
          </a:prstGeom>
          <a:noFill/>
        </p:spPr>
        <p:txBody>
          <a:bodyPr wrap="square" rtlCol="0">
            <a:spAutoFit/>
          </a:bodyPr>
          <a:lstStyle/>
          <a:p>
            <a:pPr lvl="0">
              <a:spcAft>
                <a:spcPts val="600"/>
              </a:spcAft>
            </a:pPr>
            <a:r>
              <a:rPr lang="en-AU" sz="1200" dirty="0">
                <a:solidFill>
                  <a:schemeClr val="accent6"/>
                </a:solidFill>
                <a:latin typeface="VIC" panose="00000500000000000000" pitchFamily="2" charset="0"/>
                <a:sym typeface="Wingdings" panose="05000000000000000000" pitchFamily="2" charset="2"/>
              </a:rPr>
              <a:t> Analysis of Transport Corridors</a:t>
            </a:r>
            <a:endParaRPr lang="en-AU" sz="900" dirty="0">
              <a:solidFill>
                <a:schemeClr val="accent6"/>
              </a:solidFill>
              <a:latin typeface="VIC" panose="00000500000000000000" pitchFamily="2" charset="0"/>
            </a:endParaRPr>
          </a:p>
          <a:p>
            <a:r>
              <a:rPr lang="en-AU" sz="900" dirty="0">
                <a:solidFill>
                  <a:schemeClr val="tx1">
                    <a:lumMod val="50000"/>
                    <a:lumOff val="50000"/>
                  </a:schemeClr>
                </a:solidFill>
                <a:latin typeface="VIC" panose="00000500000000000000" pitchFamily="2" charset="0"/>
              </a:rPr>
              <a:t>Road and rail transport corridors need good mobile coverage for continuous mobile connectivity. Patchy 4G mobile coverage along key transport corridors is an impediment to the tourism and hospitality sector, impacting the ability of visitors to search for and access local information on attractions and services. Better connectivity can increase the dollar spend of visitors to the region. Ten transport corridors were analysed to provide an indicative snapshot of the digital connectivity landscape for transport. </a:t>
            </a:r>
            <a:endParaRPr lang="en-AU" sz="900" dirty="0">
              <a:solidFill>
                <a:schemeClr val="tx1">
                  <a:lumMod val="50000"/>
                  <a:lumOff val="50000"/>
                </a:schemeClr>
              </a:solidFill>
              <a:highlight>
                <a:srgbClr val="FFFF00"/>
              </a:highlight>
              <a:latin typeface="VIC" panose="00000500000000000000" pitchFamily="2" charset="0"/>
            </a:endParaRPr>
          </a:p>
        </p:txBody>
      </p:sp>
      <p:grpSp>
        <p:nvGrpSpPr>
          <p:cNvPr id="190" name="Group 189">
            <a:extLst>
              <a:ext uri="{FF2B5EF4-FFF2-40B4-BE49-F238E27FC236}">
                <a16:creationId xmlns:a16="http://schemas.microsoft.com/office/drawing/2014/main" id="{1D092ECA-630B-4E15-94AB-E44CD229F180}"/>
              </a:ext>
            </a:extLst>
          </p:cNvPr>
          <p:cNvGrpSpPr/>
          <p:nvPr/>
        </p:nvGrpSpPr>
        <p:grpSpPr>
          <a:xfrm>
            <a:off x="5589474" y="7456404"/>
            <a:ext cx="1008639" cy="1099463"/>
            <a:chOff x="4021931" y="3793924"/>
            <a:chExt cx="1008639" cy="1099463"/>
          </a:xfrm>
        </p:grpSpPr>
        <p:grpSp>
          <p:nvGrpSpPr>
            <p:cNvPr id="191" name="Group 190">
              <a:extLst>
                <a:ext uri="{FF2B5EF4-FFF2-40B4-BE49-F238E27FC236}">
                  <a16:creationId xmlns:a16="http://schemas.microsoft.com/office/drawing/2014/main" id="{904338EE-AF30-40EC-BD26-02BD79B50CE1}"/>
                </a:ext>
              </a:extLst>
            </p:cNvPr>
            <p:cNvGrpSpPr/>
            <p:nvPr/>
          </p:nvGrpSpPr>
          <p:grpSpPr>
            <a:xfrm>
              <a:off x="4021931" y="3793924"/>
              <a:ext cx="1008639" cy="1099463"/>
              <a:chOff x="3887700" y="3797539"/>
              <a:chExt cx="1008639" cy="1099463"/>
            </a:xfrm>
          </p:grpSpPr>
          <p:sp>
            <p:nvSpPr>
              <p:cNvPr id="195" name="Rectangle 194">
                <a:extLst>
                  <a:ext uri="{FF2B5EF4-FFF2-40B4-BE49-F238E27FC236}">
                    <a16:creationId xmlns:a16="http://schemas.microsoft.com/office/drawing/2014/main" id="{B450FF6F-E9D9-401C-B7EC-17B4FA9143B9}"/>
                  </a:ext>
                </a:extLst>
              </p:cNvPr>
              <p:cNvSpPr/>
              <p:nvPr/>
            </p:nvSpPr>
            <p:spPr>
              <a:xfrm>
                <a:off x="3887700" y="3797539"/>
                <a:ext cx="897568" cy="98483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6" name="Rectangle 195">
                <a:extLst>
                  <a:ext uri="{FF2B5EF4-FFF2-40B4-BE49-F238E27FC236}">
                    <a16:creationId xmlns:a16="http://schemas.microsoft.com/office/drawing/2014/main" id="{0BEA42BD-5036-491D-83C1-B64C6014FCE4}"/>
                  </a:ext>
                </a:extLst>
              </p:cNvPr>
              <p:cNvSpPr/>
              <p:nvPr/>
            </p:nvSpPr>
            <p:spPr>
              <a:xfrm>
                <a:off x="3998771" y="3819784"/>
                <a:ext cx="897568" cy="1077218"/>
              </a:xfrm>
              <a:prstGeom prst="rect">
                <a:avLst/>
              </a:prstGeom>
            </p:spPr>
            <p:txBody>
              <a:bodyPr wrap="square">
                <a:spAutoFit/>
              </a:bodyPr>
              <a:lstStyle/>
              <a:p>
                <a:pPr lvl="0">
                  <a:spcAft>
                    <a:spcPts val="300"/>
                  </a:spcAft>
                </a:pPr>
                <a:r>
                  <a:rPr lang="en-AU" sz="600" b="1" dirty="0">
                    <a:solidFill>
                      <a:prstClr val="black">
                        <a:lumMod val="50000"/>
                        <a:lumOff val="50000"/>
                      </a:prstClr>
                    </a:solidFill>
                    <a:latin typeface="VIC" panose="00000500000000000000" pitchFamily="2" charset="0"/>
                  </a:rPr>
                  <a:t>Legend</a:t>
                </a:r>
              </a:p>
              <a:p>
                <a:pPr lvl="0">
                  <a:spcAft>
                    <a:spcPts val="300"/>
                  </a:spcAft>
                </a:pPr>
                <a:r>
                  <a:rPr lang="en-AU" sz="600" dirty="0">
                    <a:solidFill>
                      <a:prstClr val="black">
                        <a:lumMod val="50000"/>
                        <a:lumOff val="50000"/>
                      </a:prstClr>
                    </a:solidFill>
                    <a:latin typeface="VIC" panose="00000500000000000000" pitchFamily="2" charset="0"/>
                  </a:rPr>
                  <a:t>Major supply shortfall</a:t>
                </a:r>
              </a:p>
              <a:p>
                <a:pPr lvl="0">
                  <a:spcAft>
                    <a:spcPts val="300"/>
                  </a:spcAft>
                </a:pPr>
                <a:r>
                  <a:rPr lang="en-AU" sz="600" dirty="0">
                    <a:solidFill>
                      <a:prstClr val="black">
                        <a:lumMod val="50000"/>
                        <a:lumOff val="50000"/>
                      </a:prstClr>
                    </a:solidFill>
                    <a:latin typeface="VIC" panose="00000500000000000000" pitchFamily="2" charset="0"/>
                  </a:rPr>
                  <a:t>Intermediate supply shortfall</a:t>
                </a:r>
              </a:p>
              <a:p>
                <a:pPr lvl="0">
                  <a:spcAft>
                    <a:spcPts val="300"/>
                  </a:spcAft>
                </a:pPr>
                <a:r>
                  <a:rPr lang="en-AU" sz="600" dirty="0">
                    <a:solidFill>
                      <a:prstClr val="black">
                        <a:lumMod val="50000"/>
                        <a:lumOff val="50000"/>
                      </a:prstClr>
                    </a:solidFill>
                    <a:latin typeface="VIC" panose="00000500000000000000" pitchFamily="2" charset="0"/>
                  </a:rPr>
                  <a:t>Current supply meets or exceeds demand</a:t>
                </a:r>
                <a:r>
                  <a:rPr lang="en-AU" sz="600" baseline="30000" dirty="0">
                    <a:solidFill>
                      <a:prstClr val="black">
                        <a:lumMod val="50000"/>
                        <a:lumOff val="50000"/>
                      </a:prstClr>
                    </a:solidFill>
                    <a:latin typeface="VIC" panose="00000500000000000000" pitchFamily="2" charset="0"/>
                  </a:rPr>
                  <a:t>+</a:t>
                </a:r>
              </a:p>
              <a:p>
                <a:pPr lvl="0"/>
                <a:endParaRPr lang="en-AU" sz="600" b="1" dirty="0">
                  <a:solidFill>
                    <a:prstClr val="black">
                      <a:lumMod val="50000"/>
                      <a:lumOff val="50000"/>
                    </a:prstClr>
                  </a:solidFill>
                  <a:latin typeface="VIC" panose="00000500000000000000" pitchFamily="2" charset="0"/>
                </a:endParaRPr>
              </a:p>
            </p:txBody>
          </p:sp>
        </p:grpSp>
        <p:sp>
          <p:nvSpPr>
            <p:cNvPr id="192" name="Oval 191">
              <a:extLst>
                <a:ext uri="{FF2B5EF4-FFF2-40B4-BE49-F238E27FC236}">
                  <a16:creationId xmlns:a16="http://schemas.microsoft.com/office/drawing/2014/main" id="{934C0ED6-5FD0-41DF-8A55-769888A2CEEF}"/>
                </a:ext>
              </a:extLst>
            </p:cNvPr>
            <p:cNvSpPr/>
            <p:nvPr/>
          </p:nvSpPr>
          <p:spPr>
            <a:xfrm>
              <a:off x="4084588" y="4453495"/>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93" name="Oval 192">
              <a:extLst>
                <a:ext uri="{FF2B5EF4-FFF2-40B4-BE49-F238E27FC236}">
                  <a16:creationId xmlns:a16="http://schemas.microsoft.com/office/drawing/2014/main" id="{432C5D03-A3DB-4E0A-9655-302F31B5ABC2}"/>
                </a:ext>
              </a:extLst>
            </p:cNvPr>
            <p:cNvSpPr/>
            <p:nvPr/>
          </p:nvSpPr>
          <p:spPr>
            <a:xfrm>
              <a:off x="4084588" y="4003775"/>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94" name="Oval 193">
              <a:extLst>
                <a:ext uri="{FF2B5EF4-FFF2-40B4-BE49-F238E27FC236}">
                  <a16:creationId xmlns:a16="http://schemas.microsoft.com/office/drawing/2014/main" id="{D694019E-A516-4A09-9773-E338F4C62A99}"/>
                </a:ext>
              </a:extLst>
            </p:cNvPr>
            <p:cNvSpPr/>
            <p:nvPr/>
          </p:nvSpPr>
          <p:spPr>
            <a:xfrm>
              <a:off x="4084588" y="4228635"/>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grpSp>
      <p:sp>
        <p:nvSpPr>
          <p:cNvPr id="7" name="Rectangle 6">
            <a:extLst>
              <a:ext uri="{FF2B5EF4-FFF2-40B4-BE49-F238E27FC236}">
                <a16:creationId xmlns:a16="http://schemas.microsoft.com/office/drawing/2014/main" id="{90655FC5-8323-4852-A14D-E2E29660F2FE}"/>
              </a:ext>
            </a:extLst>
          </p:cNvPr>
          <p:cNvSpPr/>
          <p:nvPr/>
        </p:nvSpPr>
        <p:spPr>
          <a:xfrm>
            <a:off x="2360541" y="9109418"/>
            <a:ext cx="3837060" cy="276999"/>
          </a:xfrm>
          <a:prstGeom prst="rect">
            <a:avLst/>
          </a:prstGeom>
        </p:spPr>
        <p:txBody>
          <a:bodyPr wrap="square">
            <a:spAutoFit/>
          </a:bodyPr>
          <a:lstStyle/>
          <a:p>
            <a:pPr lvl="0">
              <a:spcAft>
                <a:spcPts val="300"/>
              </a:spcAft>
            </a:pPr>
            <a:r>
              <a:rPr lang="en-AU" sz="600" baseline="30000" dirty="0">
                <a:solidFill>
                  <a:prstClr val="black">
                    <a:lumMod val="50000"/>
                    <a:lumOff val="50000"/>
                  </a:prstClr>
                </a:solidFill>
                <a:latin typeface="VIC" panose="00000500000000000000" pitchFamily="2" charset="0"/>
              </a:rPr>
              <a:t>+</a:t>
            </a:r>
            <a:r>
              <a:rPr lang="en-AU" sz="600" dirty="0">
                <a:solidFill>
                  <a:prstClr val="black">
                    <a:lumMod val="50000"/>
                    <a:lumOff val="50000"/>
                  </a:prstClr>
                </a:solidFill>
                <a:latin typeface="VIC" panose="00000500000000000000" pitchFamily="2" charset="0"/>
              </a:rPr>
              <a:t>Note that there are reservations, based on local mobile access experience, about the good coverage indicated by public coverage maps.</a:t>
            </a:r>
          </a:p>
        </p:txBody>
      </p:sp>
      <p:sp>
        <p:nvSpPr>
          <p:cNvPr id="204" name="Partial Circle 203">
            <a:extLst>
              <a:ext uri="{FF2B5EF4-FFF2-40B4-BE49-F238E27FC236}">
                <a16:creationId xmlns:a16="http://schemas.microsoft.com/office/drawing/2014/main" id="{D04AFF12-8061-48CB-8985-354530376F33}"/>
              </a:ext>
            </a:extLst>
          </p:cNvPr>
          <p:cNvSpPr/>
          <p:nvPr/>
        </p:nvSpPr>
        <p:spPr>
          <a:xfrm rot="10800000">
            <a:off x="1071057" y="1916357"/>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205" name="Partial Circle 204">
            <a:extLst>
              <a:ext uri="{FF2B5EF4-FFF2-40B4-BE49-F238E27FC236}">
                <a16:creationId xmlns:a16="http://schemas.microsoft.com/office/drawing/2014/main" id="{48F23ECD-60AF-4E0F-9FD4-9732D7FC0127}"/>
              </a:ext>
            </a:extLst>
          </p:cNvPr>
          <p:cNvSpPr/>
          <p:nvPr/>
        </p:nvSpPr>
        <p:spPr>
          <a:xfrm>
            <a:off x="1065030" y="1915243"/>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pic>
        <p:nvPicPr>
          <p:cNvPr id="43" name="Picture 42">
            <a:extLst>
              <a:ext uri="{FF2B5EF4-FFF2-40B4-BE49-F238E27FC236}">
                <a16:creationId xmlns:a16="http://schemas.microsoft.com/office/drawing/2014/main" id="{2DF9E660-427C-4BF3-B7AB-F45DBCCD3EE9}"/>
              </a:ext>
            </a:extLst>
          </p:cNvPr>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1261796" y="2022275"/>
            <a:ext cx="2197489" cy="1976440"/>
          </a:xfrm>
          <a:prstGeom prst="rect">
            <a:avLst/>
          </a:prstGeom>
        </p:spPr>
      </p:pic>
      <p:sp>
        <p:nvSpPr>
          <p:cNvPr id="45" name="Oval 44">
            <a:extLst>
              <a:ext uri="{FF2B5EF4-FFF2-40B4-BE49-F238E27FC236}">
                <a16:creationId xmlns:a16="http://schemas.microsoft.com/office/drawing/2014/main" id="{9E8D72E2-00F7-4C86-B0B9-7A986B7E1A9A}"/>
              </a:ext>
            </a:extLst>
          </p:cNvPr>
          <p:cNvSpPr/>
          <p:nvPr/>
        </p:nvSpPr>
        <p:spPr>
          <a:xfrm>
            <a:off x="3040022" y="7350057"/>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46" name="Oval 45">
            <a:extLst>
              <a:ext uri="{FF2B5EF4-FFF2-40B4-BE49-F238E27FC236}">
                <a16:creationId xmlns:a16="http://schemas.microsoft.com/office/drawing/2014/main" id="{3BD714ED-805C-4F51-B351-5E016662DF3A}"/>
              </a:ext>
            </a:extLst>
          </p:cNvPr>
          <p:cNvSpPr/>
          <p:nvPr/>
        </p:nvSpPr>
        <p:spPr>
          <a:xfrm>
            <a:off x="3040022" y="7134988"/>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47" name="Oval 46">
            <a:extLst>
              <a:ext uri="{FF2B5EF4-FFF2-40B4-BE49-F238E27FC236}">
                <a16:creationId xmlns:a16="http://schemas.microsoft.com/office/drawing/2014/main" id="{D4EDA576-4C07-42B2-858F-669333AF07EF}"/>
              </a:ext>
            </a:extLst>
          </p:cNvPr>
          <p:cNvSpPr/>
          <p:nvPr/>
        </p:nvSpPr>
        <p:spPr>
          <a:xfrm>
            <a:off x="3040022" y="6702209"/>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48" name="Oval 47">
            <a:extLst>
              <a:ext uri="{FF2B5EF4-FFF2-40B4-BE49-F238E27FC236}">
                <a16:creationId xmlns:a16="http://schemas.microsoft.com/office/drawing/2014/main" id="{29877021-D4FB-49B5-80D4-A6699183DEF9}"/>
              </a:ext>
            </a:extLst>
          </p:cNvPr>
          <p:cNvSpPr/>
          <p:nvPr/>
        </p:nvSpPr>
        <p:spPr>
          <a:xfrm>
            <a:off x="3040022" y="7565126"/>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49" name="Oval 48">
            <a:extLst>
              <a:ext uri="{FF2B5EF4-FFF2-40B4-BE49-F238E27FC236}">
                <a16:creationId xmlns:a16="http://schemas.microsoft.com/office/drawing/2014/main" id="{9BEBADEA-2D7C-45FE-AA22-0E2C6E7FD247}"/>
              </a:ext>
            </a:extLst>
          </p:cNvPr>
          <p:cNvSpPr/>
          <p:nvPr/>
        </p:nvSpPr>
        <p:spPr>
          <a:xfrm>
            <a:off x="3040022" y="7780195"/>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0" name="Oval 49">
            <a:extLst>
              <a:ext uri="{FF2B5EF4-FFF2-40B4-BE49-F238E27FC236}">
                <a16:creationId xmlns:a16="http://schemas.microsoft.com/office/drawing/2014/main" id="{AB2C4DF6-401E-42C7-BFBB-D2F5D27B6DDD}"/>
              </a:ext>
            </a:extLst>
          </p:cNvPr>
          <p:cNvSpPr/>
          <p:nvPr/>
        </p:nvSpPr>
        <p:spPr>
          <a:xfrm>
            <a:off x="3040022" y="7995264"/>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1" name="Oval 50">
            <a:extLst>
              <a:ext uri="{FF2B5EF4-FFF2-40B4-BE49-F238E27FC236}">
                <a16:creationId xmlns:a16="http://schemas.microsoft.com/office/drawing/2014/main" id="{DCB77806-2C73-47CA-89BC-D098BB47719B}"/>
              </a:ext>
            </a:extLst>
          </p:cNvPr>
          <p:cNvSpPr/>
          <p:nvPr/>
        </p:nvSpPr>
        <p:spPr>
          <a:xfrm>
            <a:off x="3040022" y="8210333"/>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2" name="Oval 51">
            <a:extLst>
              <a:ext uri="{FF2B5EF4-FFF2-40B4-BE49-F238E27FC236}">
                <a16:creationId xmlns:a16="http://schemas.microsoft.com/office/drawing/2014/main" id="{FA88D1B3-49B8-46CA-9627-BE3F7B2982EA}"/>
              </a:ext>
            </a:extLst>
          </p:cNvPr>
          <p:cNvSpPr/>
          <p:nvPr/>
        </p:nvSpPr>
        <p:spPr>
          <a:xfrm>
            <a:off x="3040022" y="8425402"/>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3" name="Oval 52">
            <a:extLst>
              <a:ext uri="{FF2B5EF4-FFF2-40B4-BE49-F238E27FC236}">
                <a16:creationId xmlns:a16="http://schemas.microsoft.com/office/drawing/2014/main" id="{540301FB-606C-4BBA-991F-119BCC96F85A}"/>
              </a:ext>
            </a:extLst>
          </p:cNvPr>
          <p:cNvSpPr/>
          <p:nvPr/>
        </p:nvSpPr>
        <p:spPr>
          <a:xfrm>
            <a:off x="3040022" y="8855539"/>
            <a:ext cx="99060" cy="9906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54" name="Oval 53">
            <a:extLst>
              <a:ext uri="{FF2B5EF4-FFF2-40B4-BE49-F238E27FC236}">
                <a16:creationId xmlns:a16="http://schemas.microsoft.com/office/drawing/2014/main" id="{7BE72055-E967-4EB6-939C-F7702BCD683D}"/>
              </a:ext>
            </a:extLst>
          </p:cNvPr>
          <p:cNvSpPr/>
          <p:nvPr/>
        </p:nvSpPr>
        <p:spPr>
          <a:xfrm>
            <a:off x="3040022" y="8640471"/>
            <a:ext cx="99060" cy="99060"/>
          </a:xfrm>
          <a:prstGeom prst="ellipse">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4" name="Rectangle 3">
            <a:extLst>
              <a:ext uri="{FF2B5EF4-FFF2-40B4-BE49-F238E27FC236}">
                <a16:creationId xmlns:a16="http://schemas.microsoft.com/office/drawing/2014/main" id="{AE5365CF-A563-4BE6-98AF-2072F2E07962}"/>
              </a:ext>
            </a:extLst>
          </p:cNvPr>
          <p:cNvSpPr/>
          <p:nvPr/>
        </p:nvSpPr>
        <p:spPr>
          <a:xfrm>
            <a:off x="232659" y="1866811"/>
            <a:ext cx="900470" cy="507831"/>
          </a:xfrm>
          <a:prstGeom prst="rect">
            <a:avLst/>
          </a:prstGeom>
        </p:spPr>
        <p:txBody>
          <a:bodyPr wrap="square">
            <a:spAutoFit/>
          </a:bodyPr>
          <a:lstStyle/>
          <a:p>
            <a:pPr algn="r"/>
            <a:r>
              <a:rPr lang="en-AU" sz="900" dirty="0">
                <a:solidFill>
                  <a:schemeClr val="tx1">
                    <a:lumMod val="50000"/>
                    <a:lumOff val="50000"/>
                  </a:schemeClr>
                </a:solidFill>
                <a:latin typeface="VIC" panose="00000500000000000000" pitchFamily="2" charset="0"/>
              </a:rPr>
              <a:t>Cullulleraine Music Festival</a:t>
            </a:r>
          </a:p>
        </p:txBody>
      </p:sp>
      <p:sp>
        <p:nvSpPr>
          <p:cNvPr id="6" name="Rectangle 5">
            <a:extLst>
              <a:ext uri="{FF2B5EF4-FFF2-40B4-BE49-F238E27FC236}">
                <a16:creationId xmlns:a16="http://schemas.microsoft.com/office/drawing/2014/main" id="{B75E6EC1-12C2-41F7-9C9B-AB68F3BE2B11}"/>
              </a:ext>
            </a:extLst>
          </p:cNvPr>
          <p:cNvSpPr/>
          <p:nvPr/>
        </p:nvSpPr>
        <p:spPr>
          <a:xfrm>
            <a:off x="1094786" y="3418257"/>
            <a:ext cx="846707"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Lake Tyrrell</a:t>
            </a:r>
          </a:p>
        </p:txBody>
      </p:sp>
      <p:cxnSp>
        <p:nvCxnSpPr>
          <p:cNvPr id="64" name="Straight Connector 63">
            <a:extLst>
              <a:ext uri="{FF2B5EF4-FFF2-40B4-BE49-F238E27FC236}">
                <a16:creationId xmlns:a16="http://schemas.microsoft.com/office/drawing/2014/main" id="{9236C41D-FAAB-4C03-B575-880D02BBBB9E}"/>
              </a:ext>
            </a:extLst>
          </p:cNvPr>
          <p:cNvCxnSpPr>
            <a:cxnSpLocks/>
          </p:cNvCxnSpPr>
          <p:nvPr/>
        </p:nvCxnSpPr>
        <p:spPr>
          <a:xfrm flipH="1">
            <a:off x="1987342" y="3067516"/>
            <a:ext cx="445856" cy="43836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B07BD97-FA04-40DE-A035-55BD04D04A86}"/>
              </a:ext>
            </a:extLst>
          </p:cNvPr>
          <p:cNvSpPr/>
          <p:nvPr/>
        </p:nvSpPr>
        <p:spPr>
          <a:xfrm>
            <a:off x="617165" y="3876854"/>
            <a:ext cx="1433939" cy="369332"/>
          </a:xfrm>
          <a:prstGeom prst="rect">
            <a:avLst/>
          </a:prstGeom>
        </p:spPr>
        <p:txBody>
          <a:bodyPr wrap="square">
            <a:spAutoFit/>
          </a:bodyPr>
          <a:lstStyle/>
          <a:p>
            <a:pPr lvl="0" algn="r"/>
            <a:r>
              <a:rPr lang="en-AU" sz="900" dirty="0" err="1">
                <a:solidFill>
                  <a:prstClr val="black">
                    <a:lumMod val="50000"/>
                    <a:lumOff val="50000"/>
                  </a:prstClr>
                </a:solidFill>
                <a:latin typeface="VIC" panose="00000500000000000000" pitchFamily="2" charset="0"/>
              </a:rPr>
              <a:t>Wooroonook</a:t>
            </a:r>
            <a:r>
              <a:rPr lang="en-AU" sz="900" dirty="0">
                <a:solidFill>
                  <a:prstClr val="black">
                    <a:lumMod val="50000"/>
                    <a:lumOff val="50000"/>
                  </a:prstClr>
                </a:solidFill>
                <a:latin typeface="VIC" panose="00000500000000000000" pitchFamily="2" charset="0"/>
              </a:rPr>
              <a:t> Lakes Campground</a:t>
            </a:r>
          </a:p>
        </p:txBody>
      </p:sp>
      <p:cxnSp>
        <p:nvCxnSpPr>
          <p:cNvPr id="68" name="Straight Connector 67">
            <a:extLst>
              <a:ext uri="{FF2B5EF4-FFF2-40B4-BE49-F238E27FC236}">
                <a16:creationId xmlns:a16="http://schemas.microsoft.com/office/drawing/2014/main" id="{CC571100-622F-42C6-8573-AA97D1C09C80}"/>
              </a:ext>
            </a:extLst>
          </p:cNvPr>
          <p:cNvCxnSpPr>
            <a:cxnSpLocks/>
            <a:endCxn id="122" idx="6"/>
          </p:cNvCxnSpPr>
          <p:nvPr/>
        </p:nvCxnSpPr>
        <p:spPr>
          <a:xfrm flipH="1">
            <a:off x="2102817" y="3776632"/>
            <a:ext cx="530544" cy="20668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B1A3D4A-DD2A-47B1-8825-2D67524DE53B}"/>
              </a:ext>
            </a:extLst>
          </p:cNvPr>
          <p:cNvSpPr/>
          <p:nvPr/>
        </p:nvSpPr>
        <p:spPr>
          <a:xfrm>
            <a:off x="576050" y="3652470"/>
            <a:ext cx="1258678"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Mount Wycheproof</a:t>
            </a:r>
          </a:p>
        </p:txBody>
      </p:sp>
      <p:cxnSp>
        <p:nvCxnSpPr>
          <p:cNvPr id="75" name="Straight Connector 74">
            <a:extLst>
              <a:ext uri="{FF2B5EF4-FFF2-40B4-BE49-F238E27FC236}">
                <a16:creationId xmlns:a16="http://schemas.microsoft.com/office/drawing/2014/main" id="{E94E3796-0FA1-407B-916B-390A535F65F7}"/>
              </a:ext>
            </a:extLst>
          </p:cNvPr>
          <p:cNvCxnSpPr>
            <a:cxnSpLocks/>
            <a:endCxn id="124" idx="2"/>
          </p:cNvCxnSpPr>
          <p:nvPr/>
        </p:nvCxnSpPr>
        <p:spPr>
          <a:xfrm flipH="1">
            <a:off x="1857793" y="3621797"/>
            <a:ext cx="824346" cy="1436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A4811C3-597F-44BC-8328-45CE103A5BA9}"/>
              </a:ext>
            </a:extLst>
          </p:cNvPr>
          <p:cNvSpPr/>
          <p:nvPr/>
        </p:nvSpPr>
        <p:spPr>
          <a:xfrm>
            <a:off x="3626295" y="3549470"/>
            <a:ext cx="1586325" cy="369332"/>
          </a:xfrm>
          <a:prstGeom prst="rect">
            <a:avLst/>
          </a:prstGeom>
        </p:spPr>
        <p:txBody>
          <a:bodyPr wrap="square">
            <a:spAutoFit/>
          </a:bodyPr>
          <a:lstStyle/>
          <a:p>
            <a:pPr lvl="0"/>
            <a:r>
              <a:rPr lang="en-AU" sz="900" dirty="0">
                <a:solidFill>
                  <a:prstClr val="black">
                    <a:lumMod val="50000"/>
                    <a:lumOff val="50000"/>
                  </a:prstClr>
                </a:solidFill>
                <a:latin typeface="VIC" panose="00000500000000000000" pitchFamily="2" charset="0"/>
              </a:rPr>
              <a:t>Gateway to </a:t>
            </a:r>
            <a:r>
              <a:rPr lang="en-AU" sz="900" dirty="0" err="1">
                <a:solidFill>
                  <a:prstClr val="black">
                    <a:lumMod val="50000"/>
                    <a:lumOff val="50000"/>
                  </a:prstClr>
                </a:solidFill>
                <a:latin typeface="VIC" panose="00000500000000000000" pitchFamily="2" charset="0"/>
              </a:rPr>
              <a:t>Gannawarra</a:t>
            </a:r>
            <a:r>
              <a:rPr lang="en-AU" sz="900" dirty="0">
                <a:solidFill>
                  <a:prstClr val="black">
                    <a:lumMod val="50000"/>
                    <a:lumOff val="50000"/>
                  </a:prstClr>
                </a:solidFill>
                <a:latin typeface="VIC" panose="00000500000000000000" pitchFamily="2" charset="0"/>
              </a:rPr>
              <a:t> Visitor Centre</a:t>
            </a:r>
          </a:p>
        </p:txBody>
      </p:sp>
      <p:cxnSp>
        <p:nvCxnSpPr>
          <p:cNvPr id="81" name="Straight Connector 80">
            <a:extLst>
              <a:ext uri="{FF2B5EF4-FFF2-40B4-BE49-F238E27FC236}">
                <a16:creationId xmlns:a16="http://schemas.microsoft.com/office/drawing/2014/main" id="{747A4A56-AFEF-4F42-83C8-72B54D7F7D3A}"/>
              </a:ext>
            </a:extLst>
          </p:cNvPr>
          <p:cNvCxnSpPr>
            <a:cxnSpLocks/>
            <a:stCxn id="129" idx="2"/>
          </p:cNvCxnSpPr>
          <p:nvPr/>
        </p:nvCxnSpPr>
        <p:spPr>
          <a:xfrm flipH="1" flipV="1">
            <a:off x="3302995" y="3432667"/>
            <a:ext cx="250390" cy="22762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DAF3E84-22DC-4E5A-8C92-35B52E1F1DA9}"/>
              </a:ext>
            </a:extLst>
          </p:cNvPr>
          <p:cNvSpPr/>
          <p:nvPr/>
        </p:nvSpPr>
        <p:spPr>
          <a:xfrm>
            <a:off x="3737923" y="2952100"/>
            <a:ext cx="952505"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Kerang Lakes</a:t>
            </a:r>
          </a:p>
        </p:txBody>
      </p:sp>
      <p:cxnSp>
        <p:nvCxnSpPr>
          <p:cNvPr id="86" name="Straight Connector 85">
            <a:extLst>
              <a:ext uri="{FF2B5EF4-FFF2-40B4-BE49-F238E27FC236}">
                <a16:creationId xmlns:a16="http://schemas.microsoft.com/office/drawing/2014/main" id="{1FD3EE34-38A0-4F0C-99B0-C73CCC0364E3}"/>
              </a:ext>
            </a:extLst>
          </p:cNvPr>
          <p:cNvCxnSpPr>
            <a:cxnSpLocks/>
            <a:stCxn id="131" idx="2"/>
          </p:cNvCxnSpPr>
          <p:nvPr/>
        </p:nvCxnSpPr>
        <p:spPr>
          <a:xfrm flipH="1">
            <a:off x="3092446" y="3068696"/>
            <a:ext cx="578524" cy="2419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A5797A8-0854-44F2-96E9-D7DF498BBECF}"/>
              </a:ext>
            </a:extLst>
          </p:cNvPr>
          <p:cNvSpPr/>
          <p:nvPr/>
        </p:nvSpPr>
        <p:spPr>
          <a:xfrm>
            <a:off x="3820672" y="3249526"/>
            <a:ext cx="1135247"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Gunbower Island</a:t>
            </a:r>
          </a:p>
        </p:txBody>
      </p:sp>
      <p:cxnSp>
        <p:nvCxnSpPr>
          <p:cNvPr id="92" name="Straight Connector 91">
            <a:extLst>
              <a:ext uri="{FF2B5EF4-FFF2-40B4-BE49-F238E27FC236}">
                <a16:creationId xmlns:a16="http://schemas.microsoft.com/office/drawing/2014/main" id="{8409CCF9-80D2-43A8-9BCD-0C350238C19A}"/>
              </a:ext>
            </a:extLst>
          </p:cNvPr>
          <p:cNvCxnSpPr>
            <a:cxnSpLocks/>
            <a:stCxn id="133" idx="2"/>
          </p:cNvCxnSpPr>
          <p:nvPr/>
        </p:nvCxnSpPr>
        <p:spPr>
          <a:xfrm flipH="1">
            <a:off x="3251575" y="3364236"/>
            <a:ext cx="528328" cy="1288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7" name="Rectangle 226">
            <a:extLst>
              <a:ext uri="{FF2B5EF4-FFF2-40B4-BE49-F238E27FC236}">
                <a16:creationId xmlns:a16="http://schemas.microsoft.com/office/drawing/2014/main" id="{8CFC5A72-E9E8-46F7-A397-968CC3D25CC4}"/>
              </a:ext>
            </a:extLst>
          </p:cNvPr>
          <p:cNvSpPr/>
          <p:nvPr/>
        </p:nvSpPr>
        <p:spPr>
          <a:xfrm>
            <a:off x="3051992" y="2650808"/>
            <a:ext cx="1673856"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Nyah Vinifera State Forest</a:t>
            </a:r>
          </a:p>
        </p:txBody>
      </p:sp>
      <p:cxnSp>
        <p:nvCxnSpPr>
          <p:cNvPr id="96" name="Straight Connector 95">
            <a:extLst>
              <a:ext uri="{FF2B5EF4-FFF2-40B4-BE49-F238E27FC236}">
                <a16:creationId xmlns:a16="http://schemas.microsoft.com/office/drawing/2014/main" id="{3D5463BE-887D-4CF8-8CA7-9D758444BEE9}"/>
              </a:ext>
            </a:extLst>
          </p:cNvPr>
          <p:cNvCxnSpPr>
            <a:cxnSpLocks/>
            <a:stCxn id="137" idx="2"/>
          </p:cNvCxnSpPr>
          <p:nvPr/>
        </p:nvCxnSpPr>
        <p:spPr>
          <a:xfrm flipH="1">
            <a:off x="2793271" y="2765845"/>
            <a:ext cx="195510" cy="18625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5074583F-A9E6-4FA0-8853-E14FAC38F34D}"/>
              </a:ext>
            </a:extLst>
          </p:cNvPr>
          <p:cNvSpPr/>
          <p:nvPr/>
        </p:nvSpPr>
        <p:spPr>
          <a:xfrm>
            <a:off x="1638726" y="1740011"/>
            <a:ext cx="1044586" cy="369332"/>
          </a:xfrm>
          <a:prstGeom prst="rect">
            <a:avLst/>
          </a:prstGeom>
        </p:spPr>
        <p:txBody>
          <a:bodyPr wrap="square">
            <a:spAutoFit/>
          </a:bodyPr>
          <a:lstStyle/>
          <a:p>
            <a:pPr lvl="0" algn="r"/>
            <a:r>
              <a:rPr lang="en-AU" sz="900" dirty="0">
                <a:solidFill>
                  <a:prstClr val="black">
                    <a:lumMod val="50000"/>
                    <a:lumOff val="50000"/>
                  </a:prstClr>
                </a:solidFill>
                <a:latin typeface="VIC" panose="00000500000000000000" pitchFamily="2" charset="0"/>
              </a:rPr>
              <a:t>Hattah </a:t>
            </a:r>
            <a:r>
              <a:rPr lang="en-AU" sz="900" dirty="0" err="1">
                <a:solidFill>
                  <a:prstClr val="black">
                    <a:lumMod val="50000"/>
                    <a:lumOff val="50000"/>
                  </a:prstClr>
                </a:solidFill>
                <a:latin typeface="VIC" panose="00000500000000000000" pitchFamily="2" charset="0"/>
              </a:rPr>
              <a:t>Kulkyne</a:t>
            </a:r>
            <a:r>
              <a:rPr lang="en-AU" sz="900" dirty="0">
                <a:solidFill>
                  <a:prstClr val="black">
                    <a:lumMod val="50000"/>
                    <a:lumOff val="50000"/>
                  </a:prstClr>
                </a:solidFill>
                <a:latin typeface="VIC" panose="00000500000000000000" pitchFamily="2" charset="0"/>
              </a:rPr>
              <a:t> National Park</a:t>
            </a:r>
          </a:p>
        </p:txBody>
      </p:sp>
      <p:cxnSp>
        <p:nvCxnSpPr>
          <p:cNvPr id="102" name="Straight Connector 101">
            <a:extLst>
              <a:ext uri="{FF2B5EF4-FFF2-40B4-BE49-F238E27FC236}">
                <a16:creationId xmlns:a16="http://schemas.microsoft.com/office/drawing/2014/main" id="{B572625A-D13A-4C42-88F6-2561091F1744}"/>
              </a:ext>
            </a:extLst>
          </p:cNvPr>
          <p:cNvCxnSpPr>
            <a:cxnSpLocks/>
            <a:stCxn id="142" idx="3"/>
          </p:cNvCxnSpPr>
          <p:nvPr/>
        </p:nvCxnSpPr>
        <p:spPr>
          <a:xfrm flipH="1">
            <a:off x="2195325" y="1909580"/>
            <a:ext cx="510264" cy="7286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6" name="Rectangle 235">
            <a:extLst>
              <a:ext uri="{FF2B5EF4-FFF2-40B4-BE49-F238E27FC236}">
                <a16:creationId xmlns:a16="http://schemas.microsoft.com/office/drawing/2014/main" id="{9F7EAB45-5B04-4141-BCDB-9E6572B2FA83}"/>
              </a:ext>
            </a:extLst>
          </p:cNvPr>
          <p:cNvSpPr/>
          <p:nvPr/>
        </p:nvSpPr>
        <p:spPr>
          <a:xfrm>
            <a:off x="1778846" y="4202995"/>
            <a:ext cx="1106393"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Esoteric Festival</a:t>
            </a:r>
          </a:p>
        </p:txBody>
      </p:sp>
      <p:cxnSp>
        <p:nvCxnSpPr>
          <p:cNvPr id="107" name="Straight Connector 106">
            <a:extLst>
              <a:ext uri="{FF2B5EF4-FFF2-40B4-BE49-F238E27FC236}">
                <a16:creationId xmlns:a16="http://schemas.microsoft.com/office/drawing/2014/main" id="{521D15D5-F56D-4876-A172-95970120652F}"/>
              </a:ext>
            </a:extLst>
          </p:cNvPr>
          <p:cNvCxnSpPr>
            <a:cxnSpLocks/>
            <a:endCxn id="143" idx="1"/>
          </p:cNvCxnSpPr>
          <p:nvPr/>
        </p:nvCxnSpPr>
        <p:spPr>
          <a:xfrm>
            <a:off x="2612981" y="3861972"/>
            <a:ext cx="245400" cy="40617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0" name="Rectangle 239">
            <a:extLst>
              <a:ext uri="{FF2B5EF4-FFF2-40B4-BE49-F238E27FC236}">
                <a16:creationId xmlns:a16="http://schemas.microsoft.com/office/drawing/2014/main" id="{DFB6EB81-345E-452E-BD45-64D4326283F7}"/>
              </a:ext>
            </a:extLst>
          </p:cNvPr>
          <p:cNvSpPr/>
          <p:nvPr/>
        </p:nvSpPr>
        <p:spPr>
          <a:xfrm>
            <a:off x="3427409" y="3993163"/>
            <a:ext cx="1303562"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Big Cohuna Festival</a:t>
            </a:r>
          </a:p>
        </p:txBody>
      </p:sp>
      <p:cxnSp>
        <p:nvCxnSpPr>
          <p:cNvPr id="115" name="Straight Connector 114">
            <a:extLst>
              <a:ext uri="{FF2B5EF4-FFF2-40B4-BE49-F238E27FC236}">
                <a16:creationId xmlns:a16="http://schemas.microsoft.com/office/drawing/2014/main" id="{DD0E8170-21CF-4664-931C-5DDF51AB54A8}"/>
              </a:ext>
            </a:extLst>
          </p:cNvPr>
          <p:cNvCxnSpPr>
            <a:cxnSpLocks/>
            <a:stCxn id="149" idx="3"/>
          </p:cNvCxnSpPr>
          <p:nvPr/>
        </p:nvCxnSpPr>
        <p:spPr>
          <a:xfrm flipH="1" flipV="1">
            <a:off x="3326328" y="3485370"/>
            <a:ext cx="104566" cy="5826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0D03B52-3B0A-4DCA-A11C-D9B4A46F44FF}"/>
              </a:ext>
            </a:extLst>
          </p:cNvPr>
          <p:cNvCxnSpPr>
            <a:cxnSpLocks/>
            <a:endCxn id="204" idx="2"/>
          </p:cNvCxnSpPr>
          <p:nvPr/>
        </p:nvCxnSpPr>
        <p:spPr>
          <a:xfrm flipH="1" flipV="1">
            <a:off x="1170117" y="1965887"/>
            <a:ext cx="608730" cy="23283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9" name="Partial Circle 118">
            <a:extLst>
              <a:ext uri="{FF2B5EF4-FFF2-40B4-BE49-F238E27FC236}">
                <a16:creationId xmlns:a16="http://schemas.microsoft.com/office/drawing/2014/main" id="{2B416C8B-D372-42EC-AAD1-7ABEE36C44EF}"/>
              </a:ext>
            </a:extLst>
          </p:cNvPr>
          <p:cNvSpPr/>
          <p:nvPr/>
        </p:nvSpPr>
        <p:spPr>
          <a:xfrm>
            <a:off x="1872450" y="3457902"/>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20" name="Partial Circle 119">
            <a:extLst>
              <a:ext uri="{FF2B5EF4-FFF2-40B4-BE49-F238E27FC236}">
                <a16:creationId xmlns:a16="http://schemas.microsoft.com/office/drawing/2014/main" id="{D088056A-8928-470E-A67B-69ADD6417B8F}"/>
              </a:ext>
            </a:extLst>
          </p:cNvPr>
          <p:cNvSpPr/>
          <p:nvPr/>
        </p:nvSpPr>
        <p:spPr>
          <a:xfrm rot="10800000">
            <a:off x="1880366" y="3460865"/>
            <a:ext cx="99060" cy="99060"/>
          </a:xfrm>
          <a:prstGeom prst="pie">
            <a:avLst>
              <a:gd name="adj1" fmla="val 5426151"/>
              <a:gd name="adj2" fmla="val 1620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22" name="Oval 121">
            <a:extLst>
              <a:ext uri="{FF2B5EF4-FFF2-40B4-BE49-F238E27FC236}">
                <a16:creationId xmlns:a16="http://schemas.microsoft.com/office/drawing/2014/main" id="{CC67857F-5D92-4748-AEB8-65CBFBDD8452}"/>
              </a:ext>
            </a:extLst>
          </p:cNvPr>
          <p:cNvSpPr/>
          <p:nvPr/>
        </p:nvSpPr>
        <p:spPr>
          <a:xfrm>
            <a:off x="2003757" y="3933788"/>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24" name="Partial Circle 123">
            <a:extLst>
              <a:ext uri="{FF2B5EF4-FFF2-40B4-BE49-F238E27FC236}">
                <a16:creationId xmlns:a16="http://schemas.microsoft.com/office/drawing/2014/main" id="{2A75A859-8DC5-4BDF-AA47-7BD59204615F}"/>
              </a:ext>
            </a:extLst>
          </p:cNvPr>
          <p:cNvSpPr/>
          <p:nvPr/>
        </p:nvSpPr>
        <p:spPr>
          <a:xfrm rot="10800000">
            <a:off x="1758733" y="3715934"/>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25" name="Partial Circle 124">
            <a:extLst>
              <a:ext uri="{FF2B5EF4-FFF2-40B4-BE49-F238E27FC236}">
                <a16:creationId xmlns:a16="http://schemas.microsoft.com/office/drawing/2014/main" id="{48F88D9C-2549-40A2-9922-5D2903A11C47}"/>
              </a:ext>
            </a:extLst>
          </p:cNvPr>
          <p:cNvSpPr/>
          <p:nvPr/>
        </p:nvSpPr>
        <p:spPr>
          <a:xfrm>
            <a:off x="1752706" y="3714820"/>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27" name="Partial Circle 126">
            <a:extLst>
              <a:ext uri="{FF2B5EF4-FFF2-40B4-BE49-F238E27FC236}">
                <a16:creationId xmlns:a16="http://schemas.microsoft.com/office/drawing/2014/main" id="{098C9A36-49DC-4091-B752-79BB698FA94B}"/>
              </a:ext>
            </a:extLst>
          </p:cNvPr>
          <p:cNvSpPr/>
          <p:nvPr/>
        </p:nvSpPr>
        <p:spPr>
          <a:xfrm rot="10800000">
            <a:off x="3559412" y="3611873"/>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29" name="Partial Circle 128">
            <a:extLst>
              <a:ext uri="{FF2B5EF4-FFF2-40B4-BE49-F238E27FC236}">
                <a16:creationId xmlns:a16="http://schemas.microsoft.com/office/drawing/2014/main" id="{CC100352-3B8A-46B9-AD7D-41E353A07488}"/>
              </a:ext>
            </a:extLst>
          </p:cNvPr>
          <p:cNvSpPr/>
          <p:nvPr/>
        </p:nvSpPr>
        <p:spPr>
          <a:xfrm>
            <a:off x="3553385" y="3610759"/>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30" name="Partial Circle 129">
            <a:extLst>
              <a:ext uri="{FF2B5EF4-FFF2-40B4-BE49-F238E27FC236}">
                <a16:creationId xmlns:a16="http://schemas.microsoft.com/office/drawing/2014/main" id="{06F8EA3F-B899-42B7-A786-8C293A244CDE}"/>
              </a:ext>
            </a:extLst>
          </p:cNvPr>
          <p:cNvSpPr/>
          <p:nvPr/>
        </p:nvSpPr>
        <p:spPr>
          <a:xfrm rot="10800000">
            <a:off x="3676997" y="3020280"/>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31" name="Partial Circle 130">
            <a:extLst>
              <a:ext uri="{FF2B5EF4-FFF2-40B4-BE49-F238E27FC236}">
                <a16:creationId xmlns:a16="http://schemas.microsoft.com/office/drawing/2014/main" id="{05F22AD3-47E5-48D6-A6D8-5E704E2D6B60}"/>
              </a:ext>
            </a:extLst>
          </p:cNvPr>
          <p:cNvSpPr/>
          <p:nvPr/>
        </p:nvSpPr>
        <p:spPr>
          <a:xfrm>
            <a:off x="3670970" y="3019166"/>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33" name="Oval 132">
            <a:extLst>
              <a:ext uri="{FF2B5EF4-FFF2-40B4-BE49-F238E27FC236}">
                <a16:creationId xmlns:a16="http://schemas.microsoft.com/office/drawing/2014/main" id="{0D34F627-D77A-48CA-BA5C-7BD39DDCB566}"/>
              </a:ext>
            </a:extLst>
          </p:cNvPr>
          <p:cNvSpPr/>
          <p:nvPr/>
        </p:nvSpPr>
        <p:spPr>
          <a:xfrm>
            <a:off x="3779903" y="3314706"/>
            <a:ext cx="99060" cy="99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35" name="Partial Circle 134">
            <a:extLst>
              <a:ext uri="{FF2B5EF4-FFF2-40B4-BE49-F238E27FC236}">
                <a16:creationId xmlns:a16="http://schemas.microsoft.com/office/drawing/2014/main" id="{07388DD5-D9E8-4A9F-90FF-E372D23CC5B1}"/>
              </a:ext>
            </a:extLst>
          </p:cNvPr>
          <p:cNvSpPr/>
          <p:nvPr/>
        </p:nvSpPr>
        <p:spPr>
          <a:xfrm rot="10800000">
            <a:off x="2994808" y="2717429"/>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37" name="Partial Circle 136">
            <a:extLst>
              <a:ext uri="{FF2B5EF4-FFF2-40B4-BE49-F238E27FC236}">
                <a16:creationId xmlns:a16="http://schemas.microsoft.com/office/drawing/2014/main" id="{46DA567C-AFD7-4703-9B08-FF4EDD829AE2}"/>
              </a:ext>
            </a:extLst>
          </p:cNvPr>
          <p:cNvSpPr/>
          <p:nvPr/>
        </p:nvSpPr>
        <p:spPr>
          <a:xfrm>
            <a:off x="2988781" y="2716315"/>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38" name="Partial Circle 137">
            <a:extLst>
              <a:ext uri="{FF2B5EF4-FFF2-40B4-BE49-F238E27FC236}">
                <a16:creationId xmlns:a16="http://schemas.microsoft.com/office/drawing/2014/main" id="{1558EE63-592B-48A6-B8FB-F971F06D81E1}"/>
              </a:ext>
            </a:extLst>
          </p:cNvPr>
          <p:cNvSpPr/>
          <p:nvPr/>
        </p:nvSpPr>
        <p:spPr>
          <a:xfrm>
            <a:off x="2648143" y="1811367"/>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42" name="Partial Circle 141">
            <a:extLst>
              <a:ext uri="{FF2B5EF4-FFF2-40B4-BE49-F238E27FC236}">
                <a16:creationId xmlns:a16="http://schemas.microsoft.com/office/drawing/2014/main" id="{212592B3-6699-4F87-AE2A-645598D920F4}"/>
              </a:ext>
            </a:extLst>
          </p:cNvPr>
          <p:cNvSpPr/>
          <p:nvPr/>
        </p:nvSpPr>
        <p:spPr>
          <a:xfrm rot="10800000">
            <a:off x="2656059" y="1810520"/>
            <a:ext cx="99060" cy="99060"/>
          </a:xfrm>
          <a:prstGeom prst="pie">
            <a:avLst>
              <a:gd name="adj1" fmla="val 5426151"/>
              <a:gd name="adj2" fmla="val 1620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43" name="Partial Circle 142">
            <a:extLst>
              <a:ext uri="{FF2B5EF4-FFF2-40B4-BE49-F238E27FC236}">
                <a16:creationId xmlns:a16="http://schemas.microsoft.com/office/drawing/2014/main" id="{79652769-60A6-4798-8EC0-64C09F766E7E}"/>
              </a:ext>
            </a:extLst>
          </p:cNvPr>
          <p:cNvSpPr/>
          <p:nvPr/>
        </p:nvSpPr>
        <p:spPr>
          <a:xfrm rot="10800000">
            <a:off x="2808851" y="4268151"/>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47" name="Partial Circle 146">
            <a:extLst>
              <a:ext uri="{FF2B5EF4-FFF2-40B4-BE49-F238E27FC236}">
                <a16:creationId xmlns:a16="http://schemas.microsoft.com/office/drawing/2014/main" id="{FA6D8C86-B793-4296-9A89-96F1FAC6F0A2}"/>
              </a:ext>
            </a:extLst>
          </p:cNvPr>
          <p:cNvSpPr/>
          <p:nvPr/>
        </p:nvSpPr>
        <p:spPr>
          <a:xfrm>
            <a:off x="2802824" y="4267037"/>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48" name="Partial Circle 147">
            <a:extLst>
              <a:ext uri="{FF2B5EF4-FFF2-40B4-BE49-F238E27FC236}">
                <a16:creationId xmlns:a16="http://schemas.microsoft.com/office/drawing/2014/main" id="{1F226D8D-B587-4A66-B2B6-F1C01710ECF4}"/>
              </a:ext>
            </a:extLst>
          </p:cNvPr>
          <p:cNvSpPr/>
          <p:nvPr/>
        </p:nvSpPr>
        <p:spPr>
          <a:xfrm rot="10800000">
            <a:off x="3387391" y="4069142"/>
            <a:ext cx="99060" cy="99060"/>
          </a:xfrm>
          <a:prstGeom prst="pie">
            <a:avLst>
              <a:gd name="adj1" fmla="val 5426151"/>
              <a:gd name="adj2" fmla="val 16200000"/>
            </a:avLst>
          </a:prstGeom>
          <a:solidFill>
            <a:srgbClr val="61BA45"/>
          </a:solidFill>
          <a:ln>
            <a:solidFill>
              <a:srgbClr val="61B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149" name="Partial Circle 148">
            <a:extLst>
              <a:ext uri="{FF2B5EF4-FFF2-40B4-BE49-F238E27FC236}">
                <a16:creationId xmlns:a16="http://schemas.microsoft.com/office/drawing/2014/main" id="{6BE16FD6-C8B3-4DC2-855F-3733B3404B05}"/>
              </a:ext>
            </a:extLst>
          </p:cNvPr>
          <p:cNvSpPr/>
          <p:nvPr/>
        </p:nvSpPr>
        <p:spPr>
          <a:xfrm>
            <a:off x="3381364" y="4068028"/>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cxnSp>
        <p:nvCxnSpPr>
          <p:cNvPr id="91" name="Straight Connector 90">
            <a:extLst>
              <a:ext uri="{FF2B5EF4-FFF2-40B4-BE49-F238E27FC236}">
                <a16:creationId xmlns:a16="http://schemas.microsoft.com/office/drawing/2014/main" id="{E72323F6-4F83-4417-8591-0569247B495A}"/>
              </a:ext>
            </a:extLst>
          </p:cNvPr>
          <p:cNvCxnSpPr>
            <a:cxnSpLocks/>
          </p:cNvCxnSpPr>
          <p:nvPr/>
        </p:nvCxnSpPr>
        <p:spPr>
          <a:xfrm flipH="1">
            <a:off x="1061215" y="3094870"/>
            <a:ext cx="989889" cy="21158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E2781DA-9B54-4861-8489-9E3A799F8687}"/>
              </a:ext>
            </a:extLst>
          </p:cNvPr>
          <p:cNvSpPr/>
          <p:nvPr/>
        </p:nvSpPr>
        <p:spPr>
          <a:xfrm>
            <a:off x="172414" y="3230033"/>
            <a:ext cx="867545" cy="230832"/>
          </a:xfrm>
          <a:prstGeom prst="rect">
            <a:avLst/>
          </a:prstGeom>
        </p:spPr>
        <p:txBody>
          <a:bodyPr wrap="none">
            <a:spAutoFit/>
          </a:bodyPr>
          <a:lstStyle/>
          <a:p>
            <a:pPr lvl="0"/>
            <a:r>
              <a:rPr lang="en-AU" sz="900" dirty="0">
                <a:solidFill>
                  <a:prstClr val="black">
                    <a:lumMod val="50000"/>
                    <a:lumOff val="50000"/>
                  </a:prstClr>
                </a:solidFill>
                <a:latin typeface="VIC" panose="00000500000000000000" pitchFamily="2" charset="0"/>
              </a:rPr>
              <a:t>Silo Art Trail</a:t>
            </a:r>
          </a:p>
        </p:txBody>
      </p:sp>
      <p:sp>
        <p:nvSpPr>
          <p:cNvPr id="94" name="Partial Circle 93">
            <a:extLst>
              <a:ext uri="{FF2B5EF4-FFF2-40B4-BE49-F238E27FC236}">
                <a16:creationId xmlns:a16="http://schemas.microsoft.com/office/drawing/2014/main" id="{647AB2B4-0358-4F44-B8AF-E3D15F9A469D}"/>
              </a:ext>
            </a:extLst>
          </p:cNvPr>
          <p:cNvSpPr/>
          <p:nvPr/>
        </p:nvSpPr>
        <p:spPr>
          <a:xfrm>
            <a:off x="974864" y="3272730"/>
            <a:ext cx="99060" cy="99060"/>
          </a:xfrm>
          <a:prstGeom prst="pie">
            <a:avLst>
              <a:gd name="adj1" fmla="val 5426151"/>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
        <p:nvSpPr>
          <p:cNvPr id="95" name="Partial Circle 94">
            <a:extLst>
              <a:ext uri="{FF2B5EF4-FFF2-40B4-BE49-F238E27FC236}">
                <a16:creationId xmlns:a16="http://schemas.microsoft.com/office/drawing/2014/main" id="{0002B333-7C3F-4DF6-BB7A-28DE8462FC71}"/>
              </a:ext>
            </a:extLst>
          </p:cNvPr>
          <p:cNvSpPr/>
          <p:nvPr/>
        </p:nvSpPr>
        <p:spPr>
          <a:xfrm rot="10800000">
            <a:off x="982780" y="3275693"/>
            <a:ext cx="99060" cy="99060"/>
          </a:xfrm>
          <a:prstGeom prst="pie">
            <a:avLst>
              <a:gd name="adj1" fmla="val 5426151"/>
              <a:gd name="adj2" fmla="val 1620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b="1" dirty="0">
              <a:latin typeface="VIC" panose="00000500000000000000" pitchFamily="2" charset="0"/>
            </a:endParaRPr>
          </a:p>
        </p:txBody>
      </p:sp>
    </p:spTree>
    <p:extLst>
      <p:ext uri="{BB962C8B-B14F-4D97-AF65-F5344CB8AC3E}">
        <p14:creationId xmlns:p14="http://schemas.microsoft.com/office/powerpoint/2010/main" val="301963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B3E187-5B7C-4E2A-93B2-3F62755319B6}"/>
              </a:ext>
            </a:extLst>
          </p:cNvPr>
          <p:cNvSpPr/>
          <p:nvPr/>
        </p:nvSpPr>
        <p:spPr>
          <a:xfrm>
            <a:off x="1346886" y="4203155"/>
            <a:ext cx="5039627" cy="830997"/>
          </a:xfrm>
          <a:prstGeom prst="rect">
            <a:avLst/>
          </a:prstGeom>
        </p:spPr>
        <p:txBody>
          <a:bodyPr wrap="square">
            <a:spAutoFit/>
          </a:bodyPr>
          <a:lstStyle/>
          <a:p>
            <a:pPr algn="r">
              <a:spcAft>
                <a:spcPts val="600"/>
              </a:spcAft>
            </a:pPr>
            <a:r>
              <a:rPr lang="en-AU" sz="1200" dirty="0">
                <a:solidFill>
                  <a:schemeClr val="tx1">
                    <a:lumMod val="50000"/>
                    <a:lumOff val="50000"/>
                  </a:schemeClr>
                </a:solidFill>
                <a:latin typeface="VIC" panose="00000500000000000000" pitchFamily="2" charset="0"/>
              </a:rPr>
              <a:t>The </a:t>
            </a:r>
            <a:r>
              <a:rPr lang="en-AU" sz="1200" dirty="0">
                <a:solidFill>
                  <a:schemeClr val="accent6"/>
                </a:solidFill>
                <a:latin typeface="VIC" panose="00000500000000000000" pitchFamily="2" charset="0"/>
              </a:rPr>
              <a:t>Mallee Regional Partnership </a:t>
            </a:r>
            <a:r>
              <a:rPr lang="en-AU" sz="1200" dirty="0">
                <a:solidFill>
                  <a:schemeClr val="tx1">
                    <a:lumMod val="50000"/>
                    <a:lumOff val="50000"/>
                  </a:schemeClr>
                </a:solidFill>
                <a:latin typeface="VIC" panose="00000500000000000000" pitchFamily="2" charset="0"/>
              </a:rPr>
              <a:t>would like to thank the members of Mallee Regional Digital Plan Steering Committee who gave their time, thoughts and passion towards the development of the Mallee Regional Digital Plan. </a:t>
            </a:r>
          </a:p>
        </p:txBody>
      </p:sp>
      <p:sp>
        <p:nvSpPr>
          <p:cNvPr id="6" name="Rectangle 5">
            <a:extLst>
              <a:ext uri="{FF2B5EF4-FFF2-40B4-BE49-F238E27FC236}">
                <a16:creationId xmlns:a16="http://schemas.microsoft.com/office/drawing/2014/main" id="{90833848-83FB-45DF-966E-4F22B4B2F0C1}"/>
              </a:ext>
            </a:extLst>
          </p:cNvPr>
          <p:cNvSpPr/>
          <p:nvPr/>
        </p:nvSpPr>
        <p:spPr>
          <a:xfrm>
            <a:off x="2342368" y="986889"/>
            <a:ext cx="4044146" cy="1831271"/>
          </a:xfrm>
          <a:prstGeom prst="rect">
            <a:avLst/>
          </a:prstGeom>
        </p:spPr>
        <p:txBody>
          <a:bodyPr wrap="square">
            <a:spAutoFit/>
          </a:bodyPr>
          <a:lstStyle/>
          <a:p>
            <a:pPr algn="r">
              <a:spcAft>
                <a:spcPts val="600"/>
              </a:spcAft>
            </a:pPr>
            <a:r>
              <a:rPr lang="en-AU" sz="2400" kern="1200" dirty="0">
                <a:solidFill>
                  <a:schemeClr val="tx1">
                    <a:lumMod val="50000"/>
                    <a:lumOff val="50000"/>
                  </a:schemeClr>
                </a:solidFill>
                <a:latin typeface="VIC" panose="00000500000000000000" pitchFamily="2" charset="0"/>
                <a:ea typeface="+mn-ea"/>
                <a:cs typeface="+mn-cs"/>
              </a:rPr>
              <a:t>Next Steps…</a:t>
            </a:r>
            <a:endParaRPr lang="en-AU" sz="1200" dirty="0">
              <a:solidFill>
                <a:schemeClr val="tx1">
                  <a:lumMod val="50000"/>
                  <a:lumOff val="50000"/>
                </a:schemeClr>
              </a:solidFill>
              <a:latin typeface="VIC" panose="00000500000000000000" pitchFamily="2" charset="0"/>
            </a:endParaRPr>
          </a:p>
          <a:p>
            <a:pPr algn="r">
              <a:spcAft>
                <a:spcPts val="600"/>
              </a:spcAft>
            </a:pPr>
            <a:r>
              <a:rPr lang="en-AU" sz="1200" dirty="0">
                <a:solidFill>
                  <a:prstClr val="black">
                    <a:lumMod val="50000"/>
                    <a:lumOff val="50000"/>
                  </a:prstClr>
                </a:solidFill>
                <a:latin typeface="VIC" panose="00000500000000000000" pitchFamily="2" charset="0"/>
              </a:rPr>
              <a:t>The analysis and recommendations that have come out of the Mallee Digital Plan will form the basis of our Regional Partnerships’ advocacy to the Commonwealth, Victorian and local governments, as well as industry and community groups in developing the future digital landscape of our region.</a:t>
            </a:r>
          </a:p>
        </p:txBody>
      </p:sp>
      <p:sp>
        <p:nvSpPr>
          <p:cNvPr id="7" name="Rectangle 6">
            <a:extLst>
              <a:ext uri="{FF2B5EF4-FFF2-40B4-BE49-F238E27FC236}">
                <a16:creationId xmlns:a16="http://schemas.microsoft.com/office/drawing/2014/main" id="{18921041-7676-4AE1-B2BD-ACB94A5F2F91}"/>
              </a:ext>
            </a:extLst>
          </p:cNvPr>
          <p:cNvSpPr/>
          <p:nvPr/>
        </p:nvSpPr>
        <p:spPr>
          <a:xfrm>
            <a:off x="1916482" y="2818160"/>
            <a:ext cx="4470031" cy="1384995"/>
          </a:xfrm>
          <a:prstGeom prst="rect">
            <a:avLst/>
          </a:prstGeom>
        </p:spPr>
        <p:txBody>
          <a:bodyPr wrap="square">
            <a:spAutoFit/>
          </a:bodyPr>
          <a:lstStyle/>
          <a:p>
            <a:pPr lvl="0" algn="r">
              <a:spcAft>
                <a:spcPts val="600"/>
              </a:spcAft>
            </a:pPr>
            <a:r>
              <a:rPr lang="en-AU" sz="1200" dirty="0">
                <a:solidFill>
                  <a:prstClr val="black">
                    <a:lumMod val="50000"/>
                    <a:lumOff val="50000"/>
                  </a:prstClr>
                </a:solidFill>
                <a:latin typeface="VIC" panose="00000500000000000000" pitchFamily="2" charset="0"/>
              </a:rPr>
              <a:t>This Digital Plan highlights the region’s current gaps in digital infrastructure and where our future demands may lie, bringing to light the areas where our efforts should be focused to bridge the digital divide. By addressing these priority areas, we will ensure our local residents, businesses and community flourish as the digital age continues to advance.</a:t>
            </a:r>
          </a:p>
        </p:txBody>
      </p:sp>
      <p:sp>
        <p:nvSpPr>
          <p:cNvPr id="8" name="Rectangle 7">
            <a:extLst>
              <a:ext uri="{FF2B5EF4-FFF2-40B4-BE49-F238E27FC236}">
                <a16:creationId xmlns:a16="http://schemas.microsoft.com/office/drawing/2014/main" id="{0A15E00B-8C05-445A-8865-DD03527F330B}"/>
              </a:ext>
            </a:extLst>
          </p:cNvPr>
          <p:cNvSpPr/>
          <p:nvPr/>
        </p:nvSpPr>
        <p:spPr>
          <a:xfrm>
            <a:off x="1219939" y="7689928"/>
            <a:ext cx="4418121" cy="1229183"/>
          </a:xfrm>
          <a:prstGeom prst="rect">
            <a:avLst/>
          </a:prstGeom>
        </p:spPr>
        <p:txBody>
          <a:bodyPr wrap="square" anchor="b">
            <a:spAutoFit/>
          </a:bodyPr>
          <a:lstStyle/>
          <a:p>
            <a:pPr marL="0" lvl="0" indent="0" algn="ctr">
              <a:lnSpc>
                <a:spcPct val="150000"/>
              </a:lnSpc>
              <a:spcAft>
                <a:spcPts val="0"/>
              </a:spcAft>
              <a:buFont typeface="+mj-lt"/>
              <a:buNone/>
              <a:tabLst>
                <a:tab pos="914400" algn="l"/>
              </a:tabLst>
            </a:pPr>
            <a:r>
              <a:rPr lang="en-AU" sz="1400" b="0" dirty="0">
                <a:solidFill>
                  <a:schemeClr val="tx1">
                    <a:lumMod val="50000"/>
                    <a:lumOff val="50000"/>
                  </a:schemeClr>
                </a:solidFill>
                <a:effectLst/>
                <a:latin typeface="VIC" panose="00000500000000000000" pitchFamily="2" charset="0"/>
                <a:ea typeface="Times New Roman" panose="02020603050405020304" pitchFamily="18" charset="0"/>
              </a:rPr>
              <a:t>Contact Us</a:t>
            </a:r>
          </a:p>
          <a:p>
            <a:pPr marL="0" lvl="0" indent="0" algn="ctr">
              <a:lnSpc>
                <a:spcPct val="150000"/>
              </a:lnSpc>
              <a:spcAft>
                <a:spcPts val="0"/>
              </a:spcAft>
              <a:buFont typeface="+mj-lt"/>
              <a:buNone/>
              <a:tabLst>
                <a:tab pos="914400" algn="l"/>
              </a:tabLst>
            </a:pP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If you would like to discuss the Mallee Digital Plan </a:t>
            </a:r>
            <a:br>
              <a:rPr lang="en-AU" sz="900" dirty="0">
                <a:solidFill>
                  <a:schemeClr val="tx1">
                    <a:lumMod val="50000"/>
                    <a:lumOff val="50000"/>
                  </a:schemeClr>
                </a:solidFill>
                <a:effectLst/>
                <a:latin typeface="VIC" panose="00000500000000000000" pitchFamily="2" charset="0"/>
                <a:ea typeface="Times New Roman" panose="02020603050405020304" pitchFamily="18" charset="0"/>
              </a:rPr>
            </a:b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please contact the Mallee Regional Partnership on:</a:t>
            </a:r>
          </a:p>
          <a:p>
            <a:pPr lvl="0" algn="ctr">
              <a:lnSpc>
                <a:spcPct val="150000"/>
              </a:lnSpc>
              <a:tabLst>
                <a:tab pos="914400" algn="l"/>
              </a:tabLst>
            </a:pP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Email: </a:t>
            </a:r>
            <a:r>
              <a:rPr lang="en-AU" sz="900" u="sng" dirty="0">
                <a:solidFill>
                  <a:schemeClr val="tx1">
                    <a:lumMod val="50000"/>
                    <a:lumOff val="50000"/>
                  </a:schemeClr>
                </a:solidFill>
                <a:latin typeface="VIC" panose="00000500000000000000" pitchFamily="2" charset="0"/>
                <a:ea typeface="Times New Roman" panose="02020603050405020304" pitchFamily="18" charset="0"/>
              </a:rPr>
              <a:t>mallee.partnership@rdv.vic.gov.au</a:t>
            </a:r>
          </a:p>
          <a:p>
            <a:pPr marL="0" lvl="0" indent="0" algn="ctr">
              <a:lnSpc>
                <a:spcPct val="150000"/>
              </a:lnSpc>
              <a:spcAft>
                <a:spcPts val="0"/>
              </a:spcAft>
              <a:buFont typeface="+mj-lt"/>
              <a:buNone/>
              <a:tabLst>
                <a:tab pos="914400" algn="l"/>
              </a:tabLst>
            </a:pPr>
            <a:r>
              <a:rPr lang="en-AU" sz="900" dirty="0">
                <a:solidFill>
                  <a:schemeClr val="tx1">
                    <a:lumMod val="50000"/>
                    <a:lumOff val="50000"/>
                  </a:schemeClr>
                </a:solidFill>
                <a:effectLst/>
                <a:latin typeface="VIC" panose="00000500000000000000" pitchFamily="2" charset="0"/>
                <a:ea typeface="Times New Roman" panose="02020603050405020304" pitchFamily="18" charset="0"/>
              </a:rPr>
              <a:t>We look forward to hearing from you.</a:t>
            </a:r>
            <a:endParaRPr lang="en-AU" sz="900" dirty="0">
              <a:solidFill>
                <a:schemeClr val="tx1">
                  <a:lumMod val="50000"/>
                  <a:lumOff val="50000"/>
                </a:schemeClr>
              </a:solidFill>
              <a:effectLst/>
              <a:latin typeface="VIC" panose="00000500000000000000" pitchFamily="2" charset="0"/>
              <a:ea typeface="Calibri" panose="020F0502020204030204" pitchFamily="34" charset="0"/>
            </a:endParaRPr>
          </a:p>
        </p:txBody>
      </p:sp>
    </p:spTree>
    <p:extLst>
      <p:ext uri="{BB962C8B-B14F-4D97-AF65-F5344CB8AC3E}">
        <p14:creationId xmlns:p14="http://schemas.microsoft.com/office/powerpoint/2010/main" val="362870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EC7C0D-6A19-43AF-A2A5-E28810759639}"/>
              </a:ext>
            </a:extLst>
          </p:cNvPr>
          <p:cNvSpPr>
            <a:spLocks noGrp="1"/>
          </p:cNvSpPr>
          <p:nvPr>
            <p:ph idx="1"/>
          </p:nvPr>
        </p:nvSpPr>
        <p:spPr>
          <a:xfrm>
            <a:off x="350521" y="381001"/>
            <a:ext cx="6036886" cy="8084964"/>
          </a:xfrm>
        </p:spPr>
        <p:txBody>
          <a:bodyPr>
            <a:normAutofit/>
          </a:bodyPr>
          <a:lstStyle/>
          <a:p>
            <a:pPr marL="0" indent="0">
              <a:buNone/>
            </a:pPr>
            <a:endParaRPr lang="en-AU" dirty="0"/>
          </a:p>
          <a:p>
            <a:pPr marL="0" indent="0">
              <a:buNone/>
            </a:pPr>
            <a:r>
              <a:rPr lang="en-AU" dirty="0"/>
              <a:t>Statement from the Mallee Regional Partnership Chair</a:t>
            </a:r>
          </a:p>
          <a:p>
            <a:pPr marL="0" indent="0">
              <a:buNone/>
            </a:pPr>
            <a:endParaRPr lang="en-AU" sz="1100" dirty="0"/>
          </a:p>
          <a:p>
            <a:pPr marL="0" indent="0">
              <a:buNone/>
            </a:pPr>
            <a:endParaRPr lang="en-AU" sz="1100" dirty="0"/>
          </a:p>
          <a:p>
            <a:pPr marL="0" indent="0">
              <a:buNone/>
            </a:pPr>
            <a:endParaRPr lang="en-AU" dirty="0"/>
          </a:p>
          <a:p>
            <a:pPr marL="0" indent="0">
              <a:buNone/>
            </a:pPr>
            <a:r>
              <a:rPr lang="en-AU" dirty="0"/>
              <a:t> </a:t>
            </a:r>
          </a:p>
        </p:txBody>
      </p:sp>
      <p:sp>
        <p:nvSpPr>
          <p:cNvPr id="8" name="TextBox 7">
            <a:extLst>
              <a:ext uri="{FF2B5EF4-FFF2-40B4-BE49-F238E27FC236}">
                <a16:creationId xmlns:a16="http://schemas.microsoft.com/office/drawing/2014/main" id="{AB166F09-74A0-4155-B3F6-8CE5A771C1DD}"/>
              </a:ext>
            </a:extLst>
          </p:cNvPr>
          <p:cNvSpPr txBox="1"/>
          <p:nvPr/>
        </p:nvSpPr>
        <p:spPr>
          <a:xfrm>
            <a:off x="350521" y="1790700"/>
            <a:ext cx="4756727" cy="7112716"/>
          </a:xfrm>
          <a:prstGeom prst="rect">
            <a:avLst/>
          </a:prstGeom>
          <a:noFill/>
        </p:spPr>
        <p:txBody>
          <a:bodyPr wrap="square" rtlCol="0">
            <a:spAutoFit/>
          </a:bodyPr>
          <a:lstStyle/>
          <a:p>
            <a:pPr defTabSz="685800">
              <a:lnSpc>
                <a:spcPct val="90000"/>
              </a:lnSpc>
              <a:spcBef>
                <a:spcPts val="750"/>
              </a:spcBef>
            </a:pPr>
            <a:r>
              <a:rPr lang="en-AU" sz="1400" dirty="0">
                <a:solidFill>
                  <a:schemeClr val="tx1">
                    <a:lumMod val="50000"/>
                    <a:lumOff val="50000"/>
                  </a:schemeClr>
                </a:solidFill>
                <a:latin typeface="VIC" panose="00000500000000000000" pitchFamily="2" charset="0"/>
              </a:rPr>
              <a:t>The Mallee Regional Partnership has now hosted three annual assemblies and there is one issue that has been raised consistently.  Each year the call for better digital connectivity has been heard loudly and clearly.</a:t>
            </a:r>
          </a:p>
          <a:p>
            <a:pPr defTabSz="685800">
              <a:lnSpc>
                <a:spcPct val="90000"/>
              </a:lnSpc>
              <a:spcBef>
                <a:spcPts val="750"/>
              </a:spcBef>
            </a:pPr>
            <a:r>
              <a:rPr lang="en-AU" sz="1100" dirty="0">
                <a:solidFill>
                  <a:schemeClr val="tx1">
                    <a:lumMod val="50000"/>
                    <a:lumOff val="50000"/>
                  </a:schemeClr>
                </a:solidFill>
                <a:latin typeface="VIC" panose="00000500000000000000" pitchFamily="2" charset="0"/>
              </a:rPr>
              <a:t>Broadband services and mobile connectivity have the potential to increase our economic performance, reduce our costs, help us learn, provide us with services and improve social connectivity.</a:t>
            </a:r>
          </a:p>
          <a:p>
            <a:pPr defTabSz="685800">
              <a:lnSpc>
                <a:spcPct val="90000"/>
              </a:lnSpc>
              <a:spcBef>
                <a:spcPts val="750"/>
              </a:spcBef>
            </a:pPr>
            <a:r>
              <a:rPr lang="en-AU" sz="1100" dirty="0">
                <a:solidFill>
                  <a:schemeClr val="tx1">
                    <a:lumMod val="50000"/>
                    <a:lumOff val="50000"/>
                  </a:schemeClr>
                </a:solidFill>
                <a:latin typeface="VIC" panose="00000500000000000000" pitchFamily="2" charset="0"/>
              </a:rPr>
              <a:t>In a region that is characterised by the large distances between settlements, digital communications has the potential to overcome the ‘tyranny of distance’.</a:t>
            </a:r>
          </a:p>
          <a:p>
            <a:pPr defTabSz="685800">
              <a:lnSpc>
                <a:spcPct val="90000"/>
              </a:lnSpc>
              <a:spcBef>
                <a:spcPts val="750"/>
              </a:spcBef>
            </a:pPr>
            <a:r>
              <a:rPr lang="en-AU" sz="1100" dirty="0">
                <a:solidFill>
                  <a:schemeClr val="tx1">
                    <a:lumMod val="50000"/>
                    <a:lumOff val="50000"/>
                  </a:schemeClr>
                </a:solidFill>
                <a:latin typeface="VIC" panose="00000500000000000000" pitchFamily="2" charset="0"/>
              </a:rPr>
              <a:t>Yet large parts of our region receive services that are inferior to more populous parts of Victoria.</a:t>
            </a:r>
          </a:p>
          <a:p>
            <a:pPr defTabSz="685800">
              <a:lnSpc>
                <a:spcPct val="90000"/>
              </a:lnSpc>
              <a:spcBef>
                <a:spcPts val="750"/>
              </a:spcBef>
            </a:pPr>
            <a:r>
              <a:rPr lang="en-AU" sz="1100" dirty="0">
                <a:solidFill>
                  <a:schemeClr val="tx1">
                    <a:lumMod val="50000"/>
                    <a:lumOff val="50000"/>
                  </a:schemeClr>
                </a:solidFill>
                <a:latin typeface="VIC" panose="00000500000000000000" pitchFamily="2" charset="0"/>
              </a:rPr>
              <a:t>As well as vast distances, the Mallee has a relatively small population.  This means that it is unlikely that the Mallee will have the same standard of connectivity as is experienced in the CBD in Melbourne.  However, we should expect to experience good connectivity where it is needed. </a:t>
            </a:r>
          </a:p>
          <a:p>
            <a:pPr defTabSz="685800">
              <a:lnSpc>
                <a:spcPct val="90000"/>
              </a:lnSpc>
              <a:spcBef>
                <a:spcPts val="750"/>
              </a:spcBef>
            </a:pPr>
            <a:r>
              <a:rPr lang="en-AU" sz="1100" dirty="0">
                <a:solidFill>
                  <a:schemeClr val="tx1">
                    <a:lumMod val="50000"/>
                    <a:lumOff val="50000"/>
                  </a:schemeClr>
                </a:solidFill>
                <a:latin typeface="VIC" panose="00000500000000000000" pitchFamily="2" charset="0"/>
              </a:rPr>
              <a:t>The Mallee Digital Plan provides us with a snapshot of the level of connectivity we have at present and recommends how we should improve upon the current situation.</a:t>
            </a:r>
          </a:p>
          <a:p>
            <a:pPr defTabSz="685800">
              <a:lnSpc>
                <a:spcPct val="90000"/>
              </a:lnSpc>
              <a:spcBef>
                <a:spcPts val="750"/>
              </a:spcBef>
            </a:pPr>
            <a:r>
              <a:rPr lang="en-AU" sz="1100" dirty="0">
                <a:solidFill>
                  <a:schemeClr val="tx1">
                    <a:lumMod val="50000"/>
                    <a:lumOff val="50000"/>
                  </a:schemeClr>
                </a:solidFill>
                <a:latin typeface="VIC" panose="00000500000000000000" pitchFamily="2" charset="0"/>
              </a:rPr>
              <a:t>I look forward to working with communities in the Mallee and with the Victorian and Australian Governments to realise our potential by ensuring we are better connected.</a:t>
            </a:r>
          </a:p>
          <a:p>
            <a:pPr defTabSz="685800">
              <a:lnSpc>
                <a:spcPct val="90000"/>
              </a:lnSpc>
              <a:spcBef>
                <a:spcPts val="750"/>
              </a:spcBef>
            </a:pPr>
            <a:endParaRPr lang="en-AU" sz="1100" dirty="0">
              <a:solidFill>
                <a:schemeClr val="tx1">
                  <a:lumMod val="50000"/>
                  <a:lumOff val="50000"/>
                </a:schemeClr>
              </a:solidFill>
              <a:latin typeface="VIC" panose="00000500000000000000" pitchFamily="2" charset="0"/>
            </a:endParaRPr>
          </a:p>
          <a:p>
            <a:pPr defTabSz="685800">
              <a:lnSpc>
                <a:spcPct val="90000"/>
              </a:lnSpc>
              <a:spcBef>
                <a:spcPts val="750"/>
              </a:spcBef>
            </a:pPr>
            <a:endParaRPr lang="en-AU" sz="1100" dirty="0">
              <a:solidFill>
                <a:schemeClr val="tx1">
                  <a:lumMod val="50000"/>
                  <a:lumOff val="50000"/>
                </a:schemeClr>
              </a:solidFill>
              <a:latin typeface="VIC" panose="00000500000000000000" pitchFamily="2" charset="0"/>
            </a:endParaRPr>
          </a:p>
          <a:p>
            <a:pPr defTabSz="685800">
              <a:lnSpc>
                <a:spcPct val="90000"/>
              </a:lnSpc>
              <a:spcBef>
                <a:spcPts val="750"/>
              </a:spcBef>
            </a:pPr>
            <a:endParaRPr lang="en-AU" sz="1100" dirty="0">
              <a:solidFill>
                <a:schemeClr val="tx1">
                  <a:lumMod val="50000"/>
                  <a:lumOff val="50000"/>
                </a:schemeClr>
              </a:solidFill>
              <a:latin typeface="VIC" panose="00000500000000000000" pitchFamily="2" charset="0"/>
            </a:endParaRPr>
          </a:p>
          <a:p>
            <a:pPr defTabSz="685800">
              <a:lnSpc>
                <a:spcPct val="90000"/>
              </a:lnSpc>
              <a:spcBef>
                <a:spcPts val="750"/>
              </a:spcBef>
            </a:pPr>
            <a:endParaRPr lang="en-AU" sz="1100" dirty="0">
              <a:solidFill>
                <a:schemeClr val="tx1">
                  <a:lumMod val="50000"/>
                  <a:lumOff val="50000"/>
                </a:schemeClr>
              </a:solidFill>
              <a:latin typeface="VIC" panose="00000500000000000000" pitchFamily="2" charset="0"/>
            </a:endParaRPr>
          </a:p>
          <a:p>
            <a:pPr defTabSz="685800">
              <a:lnSpc>
                <a:spcPct val="90000"/>
              </a:lnSpc>
              <a:spcBef>
                <a:spcPts val="750"/>
              </a:spcBef>
            </a:pPr>
            <a:endParaRPr lang="en-AU" sz="1100" dirty="0">
              <a:solidFill>
                <a:schemeClr val="tx1">
                  <a:lumMod val="50000"/>
                  <a:lumOff val="50000"/>
                </a:schemeClr>
              </a:solidFill>
              <a:latin typeface="VIC" panose="00000500000000000000" pitchFamily="2" charset="0"/>
            </a:endParaRPr>
          </a:p>
          <a:p>
            <a:pPr defTabSz="685800">
              <a:lnSpc>
                <a:spcPct val="90000"/>
              </a:lnSpc>
              <a:spcBef>
                <a:spcPts val="750"/>
              </a:spcBef>
            </a:pPr>
            <a:endParaRPr lang="en-AU" sz="1100" dirty="0">
              <a:solidFill>
                <a:schemeClr val="tx1">
                  <a:lumMod val="50000"/>
                  <a:lumOff val="50000"/>
                </a:schemeClr>
              </a:solidFill>
              <a:latin typeface="VIC" panose="00000500000000000000" pitchFamily="2" charset="0"/>
            </a:endParaRPr>
          </a:p>
          <a:p>
            <a:pPr defTabSz="685800">
              <a:lnSpc>
                <a:spcPct val="90000"/>
              </a:lnSpc>
            </a:pPr>
            <a:r>
              <a:rPr lang="en-AU" sz="1100" dirty="0">
                <a:solidFill>
                  <a:schemeClr val="tx1">
                    <a:lumMod val="50000"/>
                    <a:lumOff val="50000"/>
                  </a:schemeClr>
                </a:solidFill>
                <a:latin typeface="VIC" panose="00000500000000000000" pitchFamily="2" charset="0"/>
              </a:rPr>
              <a:t>Winifred Scott</a:t>
            </a:r>
          </a:p>
          <a:p>
            <a:pPr defTabSz="685800">
              <a:lnSpc>
                <a:spcPct val="90000"/>
              </a:lnSpc>
            </a:pPr>
            <a:r>
              <a:rPr lang="en-AU" sz="1100" b="1" dirty="0">
                <a:solidFill>
                  <a:schemeClr val="tx1">
                    <a:lumMod val="50000"/>
                    <a:lumOff val="50000"/>
                  </a:schemeClr>
                </a:solidFill>
                <a:latin typeface="VIC" panose="00000500000000000000" pitchFamily="2" charset="0"/>
              </a:rPr>
              <a:t>Chair</a:t>
            </a:r>
            <a:r>
              <a:rPr lang="en-AU" sz="1100" dirty="0">
                <a:solidFill>
                  <a:schemeClr val="tx1">
                    <a:lumMod val="50000"/>
                    <a:lumOff val="50000"/>
                  </a:schemeClr>
                </a:solidFill>
                <a:latin typeface="VIC" panose="00000500000000000000" pitchFamily="2" charset="0"/>
              </a:rPr>
              <a:t> </a:t>
            </a:r>
          </a:p>
          <a:p>
            <a:pPr defTabSz="685800">
              <a:lnSpc>
                <a:spcPct val="90000"/>
              </a:lnSpc>
            </a:pPr>
            <a:r>
              <a:rPr lang="en-AU" sz="1100" dirty="0">
                <a:solidFill>
                  <a:schemeClr val="tx1">
                    <a:lumMod val="50000"/>
                    <a:lumOff val="50000"/>
                  </a:schemeClr>
                </a:solidFill>
                <a:latin typeface="VIC" panose="00000500000000000000" pitchFamily="2" charset="0"/>
              </a:rPr>
              <a:t>Mallee Regional Partnership</a:t>
            </a:r>
          </a:p>
          <a:p>
            <a:endParaRPr lang="en-AU" dirty="0"/>
          </a:p>
          <a:p>
            <a:endParaRPr lang="en-AU" dirty="0"/>
          </a:p>
        </p:txBody>
      </p:sp>
      <p:pic>
        <p:nvPicPr>
          <p:cNvPr id="10" name="Picture 9" descr="A person wearing a uniform&#10;&#10;Description automatically generated">
            <a:extLst>
              <a:ext uri="{FF2B5EF4-FFF2-40B4-BE49-F238E27FC236}">
                <a16:creationId xmlns:a16="http://schemas.microsoft.com/office/drawing/2014/main" id="{9C9A8D20-01E8-4240-974D-1028152B5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53" y="6347460"/>
            <a:ext cx="1371600" cy="1371600"/>
          </a:xfrm>
          <a:prstGeom prst="rect">
            <a:avLst/>
          </a:prstGeom>
        </p:spPr>
      </p:pic>
    </p:spTree>
    <p:extLst>
      <p:ext uri="{BB962C8B-B14F-4D97-AF65-F5344CB8AC3E}">
        <p14:creationId xmlns:p14="http://schemas.microsoft.com/office/powerpoint/2010/main" val="43513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F1610D69-C053-491A-B1FA-2A4694C944DA}"/>
              </a:ext>
            </a:extLst>
          </p:cNvPr>
          <p:cNvSpPr>
            <a:spLocks noGrp="1"/>
          </p:cNvSpPr>
          <p:nvPr>
            <p:ph type="title"/>
          </p:nvPr>
        </p:nvSpPr>
        <p:spPr>
          <a:xfrm>
            <a:off x="2466159" y="596899"/>
            <a:ext cx="3916382" cy="882687"/>
          </a:xfrm>
        </p:spPr>
        <p:txBody>
          <a:bodyPr/>
          <a:lstStyle/>
          <a:p>
            <a:pPr algn="r"/>
            <a:r>
              <a:rPr lang="en-AU" dirty="0">
                <a:solidFill>
                  <a:schemeClr val="tx1">
                    <a:lumMod val="50000"/>
                    <a:lumOff val="50000"/>
                  </a:schemeClr>
                </a:solidFill>
              </a:rPr>
              <a:t>What is a Digital Plan?</a:t>
            </a:r>
          </a:p>
        </p:txBody>
      </p:sp>
      <p:sp>
        <p:nvSpPr>
          <p:cNvPr id="20" name="Content Placeholder 4">
            <a:extLst>
              <a:ext uri="{FF2B5EF4-FFF2-40B4-BE49-F238E27FC236}">
                <a16:creationId xmlns:a16="http://schemas.microsoft.com/office/drawing/2014/main" id="{8B32ED31-A6AC-4396-B60F-C4717DE5EDE9}"/>
              </a:ext>
            </a:extLst>
          </p:cNvPr>
          <p:cNvSpPr>
            <a:spLocks noGrp="1"/>
          </p:cNvSpPr>
          <p:nvPr>
            <p:ph idx="1"/>
          </p:nvPr>
        </p:nvSpPr>
        <p:spPr>
          <a:xfrm>
            <a:off x="2670451" y="8352627"/>
            <a:ext cx="3712089" cy="647698"/>
          </a:xfrm>
        </p:spPr>
        <p:txBody>
          <a:bodyPr>
            <a:normAutofit/>
          </a:bodyPr>
          <a:lstStyle/>
          <a:p>
            <a:pPr marL="0" indent="0" algn="r">
              <a:buNone/>
            </a:pPr>
            <a:r>
              <a:rPr lang="en-AU" sz="600" dirty="0">
                <a:solidFill>
                  <a:schemeClr val="tx1">
                    <a:lumMod val="50000"/>
                    <a:lumOff val="50000"/>
                  </a:schemeClr>
                </a:solidFill>
              </a:rPr>
              <a:t>^ Rating from the 2018 Royal Melbourne Institute of Technology-Swinburne-Roy Morgan-Telstra Digital Inclusion Index (DII) </a:t>
            </a:r>
            <a:r>
              <a:rPr lang="en-AU" sz="600" dirty="0"/>
              <a:t>measures the availability of digital services, the ability of residents and workers to use digital services (digital skills), and the affordability of digital services and digital expertise at a location.</a:t>
            </a: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a:p>
            <a:pPr marL="0" indent="0">
              <a:buNone/>
            </a:pPr>
            <a:endParaRPr lang="en-AU" sz="600" dirty="0">
              <a:solidFill>
                <a:schemeClr val="tx1">
                  <a:lumMod val="50000"/>
                  <a:lumOff val="50000"/>
                </a:schemeClr>
              </a:solidFill>
            </a:endParaRPr>
          </a:p>
        </p:txBody>
      </p:sp>
      <p:sp>
        <p:nvSpPr>
          <p:cNvPr id="21" name="Text Placeholder 5">
            <a:extLst>
              <a:ext uri="{FF2B5EF4-FFF2-40B4-BE49-F238E27FC236}">
                <a16:creationId xmlns:a16="http://schemas.microsoft.com/office/drawing/2014/main" id="{F90D22EB-3174-440B-A1DD-94F8D58F221E}"/>
              </a:ext>
            </a:extLst>
          </p:cNvPr>
          <p:cNvSpPr>
            <a:spLocks noGrp="1"/>
          </p:cNvSpPr>
          <p:nvPr>
            <p:ph type="body" sz="half" idx="2"/>
          </p:nvPr>
        </p:nvSpPr>
        <p:spPr>
          <a:xfrm>
            <a:off x="2376033" y="1479587"/>
            <a:ext cx="4006507" cy="2200404"/>
          </a:xfrm>
        </p:spPr>
        <p:txBody>
          <a:bodyPr>
            <a:noAutofit/>
          </a:bodyPr>
          <a:lstStyle/>
          <a:p>
            <a:pPr algn="r"/>
            <a:r>
              <a:rPr lang="en-AU" dirty="0">
                <a:solidFill>
                  <a:schemeClr val="tx1">
                    <a:lumMod val="50000"/>
                    <a:lumOff val="50000"/>
                  </a:schemeClr>
                </a:solidFill>
              </a:rPr>
              <a:t>The Digital Plan for each region is an evidence-based, place-based analysis of the supply of and demand for digital services and skills. </a:t>
            </a:r>
          </a:p>
        </p:txBody>
      </p:sp>
      <p:sp>
        <p:nvSpPr>
          <p:cNvPr id="29" name="Rectangle 28">
            <a:extLst>
              <a:ext uri="{FF2B5EF4-FFF2-40B4-BE49-F238E27FC236}">
                <a16:creationId xmlns:a16="http://schemas.microsoft.com/office/drawing/2014/main" id="{2D5F6F8B-F005-4603-B2B8-DE4B13CB5476}"/>
              </a:ext>
            </a:extLst>
          </p:cNvPr>
          <p:cNvSpPr/>
          <p:nvPr/>
        </p:nvSpPr>
        <p:spPr>
          <a:xfrm>
            <a:off x="2670451" y="7306793"/>
            <a:ext cx="3712089" cy="1050031"/>
          </a:xfrm>
          <a:prstGeom prst="rect">
            <a:avLst/>
          </a:prstGeom>
        </p:spPr>
        <p:txBody>
          <a:bodyPr wrap="square">
            <a:spAutoFit/>
          </a:bodyPr>
          <a:lstStyle/>
          <a:p>
            <a:pPr lvl="0" algn="ctr" defTabSz="685800">
              <a:lnSpc>
                <a:spcPct val="90000"/>
              </a:lnSpc>
              <a:spcBef>
                <a:spcPts val="750"/>
              </a:spcBef>
            </a:pPr>
            <a:r>
              <a:rPr lang="en-AU" sz="900" dirty="0">
                <a:solidFill>
                  <a:prstClr val="black">
                    <a:lumMod val="50000"/>
                    <a:lumOff val="50000"/>
                  </a:prstClr>
                </a:solidFill>
                <a:latin typeface="VIC" panose="00000500000000000000" pitchFamily="2" charset="0"/>
              </a:rPr>
              <a:t>A substantial digital gap has been found between regional Victoria and Melbourne:</a:t>
            </a:r>
          </a:p>
          <a:p>
            <a:pPr lvl="0" algn="ctr" defTabSz="685800">
              <a:lnSpc>
                <a:spcPct val="90000"/>
              </a:lnSpc>
              <a:spcBef>
                <a:spcPts val="750"/>
              </a:spcBef>
            </a:pPr>
            <a:r>
              <a:rPr lang="en-AU" sz="1200" dirty="0">
                <a:solidFill>
                  <a:prstClr val="black">
                    <a:lumMod val="50000"/>
                    <a:lumOff val="50000"/>
                  </a:prstClr>
                </a:solidFill>
                <a:latin typeface="VIC" panose="00000500000000000000" pitchFamily="2" charset="0"/>
              </a:rPr>
              <a:t>2018 Rural Victoria digital inclusion score – </a:t>
            </a:r>
            <a:r>
              <a:rPr lang="en-AU" sz="1200" b="1" dirty="0">
                <a:solidFill>
                  <a:prstClr val="black">
                    <a:lumMod val="50000"/>
                    <a:lumOff val="50000"/>
                  </a:prstClr>
                </a:solidFill>
                <a:latin typeface="VIC" panose="00000500000000000000" pitchFamily="2" charset="0"/>
              </a:rPr>
              <a:t>53</a:t>
            </a:r>
            <a:endParaRPr lang="en-AU" sz="1200" dirty="0">
              <a:solidFill>
                <a:prstClr val="black">
                  <a:lumMod val="50000"/>
                  <a:lumOff val="50000"/>
                </a:prstClr>
              </a:solidFill>
              <a:latin typeface="VIC" panose="00000500000000000000" pitchFamily="2" charset="0"/>
            </a:endParaRPr>
          </a:p>
          <a:p>
            <a:pPr lvl="0" algn="ctr" defTabSz="685800">
              <a:lnSpc>
                <a:spcPct val="90000"/>
              </a:lnSpc>
              <a:spcBef>
                <a:spcPts val="750"/>
              </a:spcBef>
            </a:pPr>
            <a:r>
              <a:rPr lang="en-AU" sz="1200" dirty="0">
                <a:solidFill>
                  <a:prstClr val="black">
                    <a:lumMod val="50000"/>
                    <a:lumOff val="50000"/>
                  </a:prstClr>
                </a:solidFill>
                <a:latin typeface="VIC" panose="00000500000000000000" pitchFamily="2" charset="0"/>
              </a:rPr>
              <a:t>2018 Metropolitan Melbourne digital inclusion score – </a:t>
            </a:r>
            <a:r>
              <a:rPr lang="en-AU" sz="1200" b="1" dirty="0">
                <a:solidFill>
                  <a:prstClr val="black">
                    <a:lumMod val="50000"/>
                    <a:lumOff val="50000"/>
                  </a:prstClr>
                </a:solidFill>
                <a:latin typeface="VIC" panose="00000500000000000000" pitchFamily="2" charset="0"/>
              </a:rPr>
              <a:t>64</a:t>
            </a:r>
            <a:r>
              <a:rPr lang="en-AU" sz="1200" dirty="0">
                <a:solidFill>
                  <a:prstClr val="black">
                    <a:lumMod val="50000"/>
                    <a:lumOff val="50000"/>
                  </a:prstClr>
                </a:solidFill>
                <a:latin typeface="VIC" panose="00000500000000000000" pitchFamily="2" charset="0"/>
              </a:rPr>
              <a:t>^</a:t>
            </a:r>
            <a:r>
              <a:rPr lang="en-AU" sz="1200" b="1" dirty="0">
                <a:solidFill>
                  <a:prstClr val="black">
                    <a:lumMod val="50000"/>
                    <a:lumOff val="50000"/>
                  </a:prstClr>
                </a:solidFill>
                <a:latin typeface="VIC" panose="00000500000000000000" pitchFamily="2" charset="0"/>
              </a:rPr>
              <a:t> </a:t>
            </a:r>
          </a:p>
        </p:txBody>
      </p:sp>
      <p:grpSp>
        <p:nvGrpSpPr>
          <p:cNvPr id="32" name="Group 31">
            <a:extLst>
              <a:ext uri="{FF2B5EF4-FFF2-40B4-BE49-F238E27FC236}">
                <a16:creationId xmlns:a16="http://schemas.microsoft.com/office/drawing/2014/main" id="{E130D7C4-0D78-42F3-81E9-675EEA10BD59}"/>
              </a:ext>
            </a:extLst>
          </p:cNvPr>
          <p:cNvGrpSpPr/>
          <p:nvPr/>
        </p:nvGrpSpPr>
        <p:grpSpPr>
          <a:xfrm>
            <a:off x="1157842" y="4526005"/>
            <a:ext cx="5892885" cy="2454223"/>
            <a:chOff x="769152" y="4026497"/>
            <a:chExt cx="5892885" cy="2454223"/>
          </a:xfrm>
        </p:grpSpPr>
        <p:pic>
          <p:nvPicPr>
            <p:cNvPr id="22" name="Picture 21">
              <a:extLst>
                <a:ext uri="{FF2B5EF4-FFF2-40B4-BE49-F238E27FC236}">
                  <a16:creationId xmlns:a16="http://schemas.microsoft.com/office/drawing/2014/main" id="{D3CBD6A3-37AF-456F-AAC5-E6DA8FFD9524}"/>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63520" y="5972522"/>
              <a:ext cx="527528" cy="508198"/>
            </a:xfrm>
            <a:prstGeom prst="rect">
              <a:avLst/>
            </a:prstGeom>
          </p:spPr>
        </p:pic>
        <p:pic>
          <p:nvPicPr>
            <p:cNvPr id="23" name="Picture 22">
              <a:extLst>
                <a:ext uri="{FF2B5EF4-FFF2-40B4-BE49-F238E27FC236}">
                  <a16:creationId xmlns:a16="http://schemas.microsoft.com/office/drawing/2014/main" id="{4DB31DE0-582D-4E48-B1A4-8628B77E45E3}"/>
                </a:ext>
              </a:extLst>
            </p:cNvPr>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682791" y="5256268"/>
              <a:ext cx="574224" cy="582227"/>
            </a:xfrm>
            <a:prstGeom prst="rect">
              <a:avLst/>
            </a:prstGeom>
          </p:spPr>
        </p:pic>
        <p:pic>
          <p:nvPicPr>
            <p:cNvPr id="24" name="Picture 23">
              <a:extLst>
                <a:ext uri="{FF2B5EF4-FFF2-40B4-BE49-F238E27FC236}">
                  <a16:creationId xmlns:a16="http://schemas.microsoft.com/office/drawing/2014/main" id="{AC461FC4-9548-414B-B16A-0405DB5240A8}"/>
                </a:ext>
              </a:extLst>
            </p:cNvPr>
            <p:cNvPicPr>
              <a:picLocks noChangeAspect="1"/>
            </p:cNvPicPr>
            <p:nvPr/>
          </p:nvPicPr>
          <p:blipFill>
            <a:blip r:embed="rId5">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309027" y="4662293"/>
              <a:ext cx="708276" cy="512200"/>
            </a:xfrm>
            <a:prstGeom prst="rect">
              <a:avLst/>
            </a:prstGeom>
          </p:spPr>
        </p:pic>
        <p:sp>
          <p:nvSpPr>
            <p:cNvPr id="25" name="TextBox 24">
              <a:extLst>
                <a:ext uri="{FF2B5EF4-FFF2-40B4-BE49-F238E27FC236}">
                  <a16:creationId xmlns:a16="http://schemas.microsoft.com/office/drawing/2014/main" id="{321BE86B-D038-4231-B46B-562A56D7C935}"/>
                </a:ext>
              </a:extLst>
            </p:cNvPr>
            <p:cNvSpPr txBox="1"/>
            <p:nvPr/>
          </p:nvSpPr>
          <p:spPr>
            <a:xfrm>
              <a:off x="1967233" y="4709756"/>
              <a:ext cx="4037231" cy="377026"/>
            </a:xfrm>
            <a:prstGeom prst="rect">
              <a:avLst/>
            </a:prstGeom>
            <a:noFill/>
          </p:spPr>
          <p:txBody>
            <a:bodyPr wrap="square" rtlCol="0">
              <a:spAutoFit/>
            </a:bodyPr>
            <a:lstStyle/>
            <a:p>
              <a:pPr lvl="0" defTabSz="685800">
                <a:lnSpc>
                  <a:spcPct val="90000"/>
                </a:lnSpc>
                <a:spcBef>
                  <a:spcPts val="750"/>
                </a:spcBef>
              </a:pPr>
              <a:r>
                <a:rPr lang="en-AU" sz="2000" dirty="0">
                  <a:solidFill>
                    <a:schemeClr val="accent6"/>
                  </a:solidFill>
                  <a:latin typeface="VIC" panose="00000500000000000000" pitchFamily="2" charset="0"/>
                </a:rPr>
                <a:t>access</a:t>
              </a:r>
              <a:r>
                <a:rPr lang="en-AU" sz="1200" dirty="0">
                  <a:solidFill>
                    <a:prstClr val="black">
                      <a:lumMod val="50000"/>
                      <a:lumOff val="50000"/>
                    </a:prstClr>
                  </a:solidFill>
                  <a:latin typeface="VIC" panose="00000500000000000000" pitchFamily="2" charset="0"/>
                </a:rPr>
                <a:t> to digital services, </a:t>
              </a:r>
              <a:endParaRPr lang="en-AU" dirty="0"/>
            </a:p>
          </p:txBody>
        </p:sp>
        <p:sp>
          <p:nvSpPr>
            <p:cNvPr id="26" name="TextBox 25">
              <a:extLst>
                <a:ext uri="{FF2B5EF4-FFF2-40B4-BE49-F238E27FC236}">
                  <a16:creationId xmlns:a16="http://schemas.microsoft.com/office/drawing/2014/main" id="{5E874F45-F9C9-449B-96D8-8AB2BFE4C294}"/>
                </a:ext>
              </a:extLst>
            </p:cNvPr>
            <p:cNvSpPr txBox="1"/>
            <p:nvPr/>
          </p:nvSpPr>
          <p:spPr>
            <a:xfrm>
              <a:off x="2280513" y="5315013"/>
              <a:ext cx="4381524" cy="377026"/>
            </a:xfrm>
            <a:prstGeom prst="rect">
              <a:avLst/>
            </a:prstGeom>
            <a:noFill/>
          </p:spPr>
          <p:txBody>
            <a:bodyPr wrap="square" rtlCol="0">
              <a:spAutoFit/>
            </a:bodyPr>
            <a:lstStyle/>
            <a:p>
              <a:pPr lvl="0" defTabSz="685800">
                <a:lnSpc>
                  <a:spcPct val="90000"/>
                </a:lnSpc>
                <a:spcBef>
                  <a:spcPts val="750"/>
                </a:spcBef>
              </a:pPr>
              <a:r>
                <a:rPr lang="en-AU" sz="1200" dirty="0">
                  <a:solidFill>
                    <a:prstClr val="black">
                      <a:lumMod val="50000"/>
                      <a:lumOff val="50000"/>
                    </a:prstClr>
                  </a:solidFill>
                  <a:latin typeface="VIC" panose="00000500000000000000" pitchFamily="2" charset="0"/>
                </a:rPr>
                <a:t>the </a:t>
              </a:r>
              <a:r>
                <a:rPr lang="en-AU" sz="2000" dirty="0">
                  <a:solidFill>
                    <a:schemeClr val="accent6"/>
                  </a:solidFill>
                  <a:latin typeface="VIC" panose="00000500000000000000" pitchFamily="2" charset="0"/>
                </a:rPr>
                <a:t>ability</a:t>
              </a:r>
              <a:r>
                <a:rPr lang="en-AU" sz="1200" dirty="0">
                  <a:solidFill>
                    <a:schemeClr val="accent6"/>
                  </a:solidFill>
                  <a:latin typeface="VIC" panose="00000500000000000000" pitchFamily="2" charset="0"/>
                </a:rPr>
                <a:t> </a:t>
              </a:r>
              <a:r>
                <a:rPr lang="en-AU" sz="1200" dirty="0">
                  <a:solidFill>
                    <a:prstClr val="black">
                      <a:lumMod val="50000"/>
                      <a:lumOff val="50000"/>
                    </a:prstClr>
                  </a:solidFill>
                  <a:latin typeface="VIC" panose="00000500000000000000" pitchFamily="2" charset="0"/>
                </a:rPr>
                <a:t>to effectively use these services, </a:t>
              </a:r>
              <a:endParaRPr lang="en-AU" dirty="0"/>
            </a:p>
          </p:txBody>
        </p:sp>
        <p:sp>
          <p:nvSpPr>
            <p:cNvPr id="27" name="TextBox 26">
              <a:extLst>
                <a:ext uri="{FF2B5EF4-FFF2-40B4-BE49-F238E27FC236}">
                  <a16:creationId xmlns:a16="http://schemas.microsoft.com/office/drawing/2014/main" id="{3ACF873E-459C-4B5F-A85E-E440BF1D2D2C}"/>
                </a:ext>
              </a:extLst>
            </p:cNvPr>
            <p:cNvSpPr txBox="1"/>
            <p:nvPr/>
          </p:nvSpPr>
          <p:spPr>
            <a:xfrm>
              <a:off x="2628750" y="5922267"/>
              <a:ext cx="3365100" cy="540148"/>
            </a:xfrm>
            <a:prstGeom prst="rect">
              <a:avLst/>
            </a:prstGeom>
            <a:noFill/>
          </p:spPr>
          <p:txBody>
            <a:bodyPr wrap="square" rtlCol="0">
              <a:spAutoFit/>
            </a:bodyPr>
            <a:lstStyle/>
            <a:p>
              <a:pPr lvl="0" defTabSz="685800">
                <a:lnSpc>
                  <a:spcPct val="90000"/>
                </a:lnSpc>
                <a:spcBef>
                  <a:spcPts val="750"/>
                </a:spcBef>
              </a:pPr>
              <a:r>
                <a:rPr lang="en-AU" sz="1200" dirty="0">
                  <a:solidFill>
                    <a:prstClr val="black">
                      <a:lumMod val="50000"/>
                      <a:lumOff val="50000"/>
                    </a:prstClr>
                  </a:solidFill>
                  <a:latin typeface="VIC" panose="00000500000000000000" pitchFamily="2" charset="0"/>
                </a:rPr>
                <a:t>and their </a:t>
              </a:r>
              <a:r>
                <a:rPr lang="en-AU" sz="2000" dirty="0">
                  <a:solidFill>
                    <a:schemeClr val="accent6"/>
                  </a:solidFill>
                  <a:latin typeface="VIC" panose="00000500000000000000" pitchFamily="2" charset="0"/>
                </a:rPr>
                <a:t>affordability</a:t>
              </a:r>
              <a:r>
                <a:rPr lang="en-AU" sz="1200" dirty="0">
                  <a:solidFill>
                    <a:prstClr val="black">
                      <a:lumMod val="50000"/>
                      <a:lumOff val="50000"/>
                    </a:prstClr>
                  </a:solidFill>
                  <a:latin typeface="VIC" panose="00000500000000000000" pitchFamily="2" charset="0"/>
                </a:rPr>
                <a:t> relative to their capital city counterparts.</a:t>
              </a:r>
            </a:p>
          </p:txBody>
        </p:sp>
        <p:sp>
          <p:nvSpPr>
            <p:cNvPr id="31" name="Rectangle 30">
              <a:extLst>
                <a:ext uri="{FF2B5EF4-FFF2-40B4-BE49-F238E27FC236}">
                  <a16:creationId xmlns:a16="http://schemas.microsoft.com/office/drawing/2014/main" id="{BCAC3957-1DC0-49C0-8821-3FB1AEA92CC5}"/>
                </a:ext>
              </a:extLst>
            </p:cNvPr>
            <p:cNvSpPr/>
            <p:nvPr/>
          </p:nvSpPr>
          <p:spPr>
            <a:xfrm>
              <a:off x="769152" y="4026497"/>
              <a:ext cx="5224698" cy="595548"/>
            </a:xfrm>
            <a:prstGeom prst="rect">
              <a:avLst/>
            </a:prstGeom>
          </p:spPr>
          <p:txBody>
            <a:bodyPr wrap="square">
              <a:spAutoFit/>
            </a:bodyPr>
            <a:lstStyle/>
            <a:p>
              <a:pPr lvl="0" algn="r" defTabSz="685800">
                <a:lnSpc>
                  <a:spcPct val="90000"/>
                </a:lnSpc>
                <a:spcBef>
                  <a:spcPts val="750"/>
                </a:spcBef>
              </a:pPr>
              <a:r>
                <a:rPr lang="en-AU" sz="1200" dirty="0">
                  <a:solidFill>
                    <a:prstClr val="black">
                      <a:lumMod val="50000"/>
                      <a:lumOff val="50000"/>
                    </a:prstClr>
                  </a:solidFill>
                  <a:latin typeface="VIC" panose="00000500000000000000" pitchFamily="2" charset="0"/>
                </a:rPr>
                <a:t>Victoria’s Regional Digital Plans are the first of their kind, filling the critical information gap needed to effectively reduce the persistent country-city </a:t>
              </a:r>
              <a:r>
                <a:rPr lang="en-AU" sz="1200" b="1" dirty="0">
                  <a:solidFill>
                    <a:prstClr val="black">
                      <a:lumMod val="50000"/>
                      <a:lumOff val="50000"/>
                    </a:prstClr>
                  </a:solidFill>
                  <a:latin typeface="VIC" panose="00000500000000000000" pitchFamily="2" charset="0"/>
                </a:rPr>
                <a:t>digital divide</a:t>
              </a:r>
              <a:r>
                <a:rPr lang="en-AU" sz="1200" dirty="0">
                  <a:solidFill>
                    <a:prstClr val="black">
                      <a:lumMod val="50000"/>
                      <a:lumOff val="50000"/>
                    </a:prstClr>
                  </a:solidFill>
                  <a:latin typeface="VIC" panose="00000500000000000000" pitchFamily="2" charset="0"/>
                </a:rPr>
                <a:t>, defined as regional shortfalls in:</a:t>
              </a:r>
            </a:p>
          </p:txBody>
        </p:sp>
      </p:grpSp>
      <p:sp>
        <p:nvSpPr>
          <p:cNvPr id="3" name="Rectangle 2">
            <a:extLst>
              <a:ext uri="{FF2B5EF4-FFF2-40B4-BE49-F238E27FC236}">
                <a16:creationId xmlns:a16="http://schemas.microsoft.com/office/drawing/2014/main" id="{A4A33F72-E5DE-4417-AFE1-A74663400E87}"/>
              </a:ext>
            </a:extLst>
          </p:cNvPr>
          <p:cNvSpPr/>
          <p:nvPr/>
        </p:nvSpPr>
        <p:spPr>
          <a:xfrm>
            <a:off x="2091592" y="2074191"/>
            <a:ext cx="4290948" cy="761747"/>
          </a:xfrm>
          <a:prstGeom prst="rect">
            <a:avLst/>
          </a:prstGeom>
        </p:spPr>
        <p:txBody>
          <a:bodyPr wrap="square">
            <a:spAutoFit/>
          </a:bodyPr>
          <a:lstStyle/>
          <a:p>
            <a:pPr lvl="0" algn="r" defTabSz="685800">
              <a:lnSpc>
                <a:spcPct val="90000"/>
              </a:lnSpc>
              <a:spcBef>
                <a:spcPts val="750"/>
              </a:spcBef>
            </a:pPr>
            <a:r>
              <a:rPr lang="en-AU" sz="1200" dirty="0">
                <a:solidFill>
                  <a:prstClr val="black">
                    <a:lumMod val="50000"/>
                    <a:lumOff val="50000"/>
                  </a:prstClr>
                </a:solidFill>
                <a:latin typeface="VIC" panose="00000500000000000000" pitchFamily="2" charset="0"/>
              </a:rPr>
              <a:t>The </a:t>
            </a:r>
            <a:r>
              <a:rPr lang="en-AU" sz="1200" dirty="0">
                <a:solidFill>
                  <a:schemeClr val="accent6"/>
                </a:solidFill>
                <a:latin typeface="VIC" panose="00000500000000000000" pitchFamily="2" charset="0"/>
              </a:rPr>
              <a:t>Mallee Digital Plan </a:t>
            </a:r>
            <a:r>
              <a:rPr lang="en-AU" sz="1200" dirty="0">
                <a:solidFill>
                  <a:prstClr val="black">
                    <a:lumMod val="50000"/>
                    <a:lumOff val="50000"/>
                  </a:prstClr>
                </a:solidFill>
                <a:latin typeface="VIC" panose="00000500000000000000" pitchFamily="2" charset="0"/>
              </a:rPr>
              <a:t>identifies gaps in the region’s current digital infrastructure landscape and makes recommendations on how these gaps can be addressed.</a:t>
            </a:r>
          </a:p>
        </p:txBody>
      </p:sp>
      <p:sp>
        <p:nvSpPr>
          <p:cNvPr id="5" name="Rectangle 4">
            <a:extLst>
              <a:ext uri="{FF2B5EF4-FFF2-40B4-BE49-F238E27FC236}">
                <a16:creationId xmlns:a16="http://schemas.microsoft.com/office/drawing/2014/main" id="{D7AEA70E-D5A8-4665-B8F3-A937A2C84630}"/>
              </a:ext>
            </a:extLst>
          </p:cNvPr>
          <p:cNvSpPr/>
          <p:nvPr/>
        </p:nvSpPr>
        <p:spPr>
          <a:xfrm>
            <a:off x="1717828" y="2798980"/>
            <a:ext cx="4664712" cy="927946"/>
          </a:xfrm>
          <a:prstGeom prst="rect">
            <a:avLst/>
          </a:prstGeom>
        </p:spPr>
        <p:txBody>
          <a:bodyPr wrap="square">
            <a:spAutoFit/>
          </a:bodyPr>
          <a:lstStyle/>
          <a:p>
            <a:pPr lvl="0" algn="r" defTabSz="685800">
              <a:lnSpc>
                <a:spcPct val="90000"/>
              </a:lnSpc>
              <a:spcBef>
                <a:spcPts val="750"/>
              </a:spcBef>
            </a:pPr>
            <a:r>
              <a:rPr lang="en-AU" sz="1200" dirty="0">
                <a:solidFill>
                  <a:prstClr val="black">
                    <a:lumMod val="50000"/>
                    <a:lumOff val="50000"/>
                  </a:prstClr>
                </a:solidFill>
                <a:latin typeface="VIC" panose="00000500000000000000" pitchFamily="2" charset="0"/>
              </a:rPr>
              <a:t>This Digital Plan forms the basis of our Regional Partnerships’ advocacy to all levels of government, as well as industry and community groups. It will also be a valuable resource to other stakeholders in the region for their own advocacy and action.  </a:t>
            </a:r>
          </a:p>
        </p:txBody>
      </p:sp>
      <p:sp>
        <p:nvSpPr>
          <p:cNvPr id="16" name="Title 3">
            <a:extLst>
              <a:ext uri="{FF2B5EF4-FFF2-40B4-BE49-F238E27FC236}">
                <a16:creationId xmlns:a16="http://schemas.microsoft.com/office/drawing/2014/main" id="{5E8EFA1A-913C-469A-BDAD-B45CF43F232D}"/>
              </a:ext>
            </a:extLst>
          </p:cNvPr>
          <p:cNvSpPr txBox="1">
            <a:spLocks/>
          </p:cNvSpPr>
          <p:nvPr/>
        </p:nvSpPr>
        <p:spPr>
          <a:xfrm>
            <a:off x="1157842" y="3635017"/>
            <a:ext cx="5224698" cy="8826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algn="r"/>
            <a:r>
              <a:rPr lang="en-AU" dirty="0"/>
              <a:t>Addressing the Digital Divide</a:t>
            </a:r>
          </a:p>
        </p:txBody>
      </p:sp>
    </p:spTree>
    <p:extLst>
      <p:ext uri="{BB962C8B-B14F-4D97-AF65-F5344CB8AC3E}">
        <p14:creationId xmlns:p14="http://schemas.microsoft.com/office/powerpoint/2010/main" val="172103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20B0EB66-0EFC-42C9-8541-BCBF37B78EED}"/>
              </a:ext>
            </a:extLst>
          </p:cNvPr>
          <p:cNvSpPr>
            <a:spLocks noGrp="1"/>
          </p:cNvSpPr>
          <p:nvPr>
            <p:ph type="body" sz="half" idx="2"/>
          </p:nvPr>
        </p:nvSpPr>
        <p:spPr>
          <a:xfrm>
            <a:off x="472380" y="2451099"/>
            <a:ext cx="1644519" cy="2098727"/>
          </a:xfrm>
        </p:spPr>
        <p:txBody>
          <a:bodyPr>
            <a:normAutofit/>
          </a:bodyPr>
          <a:lstStyle/>
          <a:p>
            <a:r>
              <a:rPr lang="en-AU" dirty="0"/>
              <a:t>Six technology areas have been analysed in the Digital Plans to identify supply shortages in the regions:</a:t>
            </a:r>
          </a:p>
        </p:txBody>
      </p:sp>
      <p:sp>
        <p:nvSpPr>
          <p:cNvPr id="23" name="Title 22">
            <a:extLst>
              <a:ext uri="{FF2B5EF4-FFF2-40B4-BE49-F238E27FC236}">
                <a16:creationId xmlns:a16="http://schemas.microsoft.com/office/drawing/2014/main" id="{F72FA9B5-75AC-4701-8A9E-C5643DA2C858}"/>
              </a:ext>
            </a:extLst>
          </p:cNvPr>
          <p:cNvSpPr>
            <a:spLocks noGrp="1"/>
          </p:cNvSpPr>
          <p:nvPr>
            <p:ph type="title"/>
          </p:nvPr>
        </p:nvSpPr>
        <p:spPr>
          <a:xfrm>
            <a:off x="472381" y="1036916"/>
            <a:ext cx="1851719" cy="1523494"/>
          </a:xfrm>
        </p:spPr>
        <p:txBody>
          <a:bodyPr anchor="t">
            <a:normAutofit/>
          </a:bodyPr>
          <a:lstStyle/>
          <a:p>
            <a:r>
              <a:rPr lang="en-AU" dirty="0">
                <a:solidFill>
                  <a:schemeClr val="accent6"/>
                </a:solidFill>
              </a:rPr>
              <a:t>Digital issues affecting all regions</a:t>
            </a:r>
          </a:p>
        </p:txBody>
      </p:sp>
      <p:graphicFrame>
        <p:nvGraphicFramePr>
          <p:cNvPr id="39" name="Content Placeholder 38">
            <a:extLst>
              <a:ext uri="{FF2B5EF4-FFF2-40B4-BE49-F238E27FC236}">
                <a16:creationId xmlns:a16="http://schemas.microsoft.com/office/drawing/2014/main" id="{91650C10-9214-4D66-BD32-9D358B167C0D}"/>
              </a:ext>
            </a:extLst>
          </p:cNvPr>
          <p:cNvGraphicFramePr>
            <a:graphicFrameLocks noGrp="1"/>
          </p:cNvGraphicFramePr>
          <p:nvPr>
            <p:ph idx="1"/>
            <p:extLst>
              <p:ext uri="{D42A27DB-BD31-4B8C-83A1-F6EECF244321}">
                <p14:modId xmlns:p14="http://schemas.microsoft.com/office/powerpoint/2010/main" val="2716817039"/>
              </p:ext>
            </p:extLst>
          </p:nvPr>
        </p:nvGraphicFramePr>
        <p:xfrm>
          <a:off x="2779965" y="1071635"/>
          <a:ext cx="2367099" cy="2791206"/>
        </p:xfrm>
        <a:graphic>
          <a:graphicData uri="http://schemas.openxmlformats.org/drawingml/2006/table">
            <a:tbl>
              <a:tblPr firstRow="1" bandRow="1">
                <a:tableStyleId>{2D5ABB26-0587-4C30-8999-92F81FD0307C}</a:tableStyleId>
              </a:tblPr>
              <a:tblGrid>
                <a:gridCol w="2367099">
                  <a:extLst>
                    <a:ext uri="{9D8B030D-6E8A-4147-A177-3AD203B41FA5}">
                      <a16:colId xmlns:a16="http://schemas.microsoft.com/office/drawing/2014/main" val="1328844006"/>
                    </a:ext>
                  </a:extLst>
                </a:gridCol>
              </a:tblGrid>
              <a:tr h="465201">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Fixed broadband –  ensuring NBN service quality is sufficient to meet resident and business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344137"/>
                  </a:ext>
                </a:extLst>
              </a:tr>
              <a:tr h="465201">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Mobile coverage – addressing the prevalence of blackspots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490688"/>
                  </a:ext>
                </a:extLst>
              </a:tr>
              <a:tr h="465201">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IoT (Internet of Things) – availability of networks to support the uptake of next generation technologies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3105117"/>
                  </a:ext>
                </a:extLst>
              </a:tr>
              <a:tr h="465201">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Public </a:t>
                      </a:r>
                      <a:r>
                        <a:rPr lang="en-AU" sz="900" b="0" kern="1200" dirty="0" err="1">
                          <a:solidFill>
                            <a:schemeClr val="tx1">
                              <a:lumMod val="50000"/>
                              <a:lumOff val="50000"/>
                            </a:schemeClr>
                          </a:solidFill>
                          <a:latin typeface="VIC" panose="00000500000000000000" pitchFamily="2" charset="0"/>
                          <a:ea typeface="+mn-ea"/>
                          <a:cs typeface="+mn-cs"/>
                        </a:rPr>
                        <a:t>WiFi</a:t>
                      </a:r>
                      <a:r>
                        <a:rPr lang="en-AU" sz="900" b="0" kern="1200" dirty="0">
                          <a:solidFill>
                            <a:schemeClr val="tx1">
                              <a:lumMod val="50000"/>
                              <a:lumOff val="50000"/>
                            </a:schemeClr>
                          </a:solidFill>
                          <a:latin typeface="VIC" panose="00000500000000000000" pitchFamily="2" charset="0"/>
                          <a:ea typeface="+mn-ea"/>
                          <a:cs typeface="+mn-cs"/>
                        </a:rPr>
                        <a:t> – availability of free public </a:t>
                      </a:r>
                      <a:r>
                        <a:rPr lang="en-AU" sz="900" b="0" kern="1200" dirty="0" err="1">
                          <a:solidFill>
                            <a:schemeClr val="tx1">
                              <a:lumMod val="50000"/>
                              <a:lumOff val="50000"/>
                            </a:schemeClr>
                          </a:solidFill>
                          <a:latin typeface="VIC" panose="00000500000000000000" pitchFamily="2" charset="0"/>
                          <a:ea typeface="+mn-ea"/>
                          <a:cs typeface="+mn-cs"/>
                        </a:rPr>
                        <a:t>WiFi</a:t>
                      </a:r>
                      <a:r>
                        <a:rPr lang="en-AU" sz="900" b="0" kern="1200" dirty="0">
                          <a:solidFill>
                            <a:schemeClr val="tx1">
                              <a:lumMod val="50000"/>
                              <a:lumOff val="50000"/>
                            </a:schemeClr>
                          </a:solidFill>
                          <a:latin typeface="VIC" panose="00000500000000000000" pitchFamily="2" charset="0"/>
                          <a:ea typeface="+mn-ea"/>
                          <a:cs typeface="+mn-cs"/>
                        </a:rPr>
                        <a:t> for disadvantaged residents </a:t>
                      </a:r>
                      <a:br>
                        <a:rPr lang="en-AU" sz="900" b="0" kern="1200" dirty="0">
                          <a:solidFill>
                            <a:schemeClr val="tx1">
                              <a:lumMod val="50000"/>
                              <a:lumOff val="50000"/>
                            </a:schemeClr>
                          </a:solidFill>
                          <a:latin typeface="VIC" panose="00000500000000000000" pitchFamily="2" charset="0"/>
                          <a:ea typeface="+mn-ea"/>
                          <a:cs typeface="+mn-cs"/>
                        </a:rPr>
                      </a:br>
                      <a:r>
                        <a:rPr lang="en-AU" sz="900" b="0" kern="1200" dirty="0">
                          <a:solidFill>
                            <a:schemeClr val="tx1">
                              <a:lumMod val="50000"/>
                              <a:lumOff val="50000"/>
                            </a:schemeClr>
                          </a:solidFill>
                          <a:latin typeface="VIC" panose="00000500000000000000" pitchFamily="2" charset="0"/>
                          <a:ea typeface="+mn-ea"/>
                          <a:cs typeface="+mn-cs"/>
                        </a:rPr>
                        <a:t>and tourists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532371"/>
                  </a:ext>
                </a:extLst>
              </a:tr>
              <a:tr h="465201">
                <a:tc>
                  <a:txBody>
                    <a:bodyPr/>
                    <a:lstStyle/>
                    <a:p>
                      <a:pPr marL="0" indent="0" algn="l" defTabSz="685800" rtl="0" eaLnBrk="1" latinLnBrk="0" hangingPunct="1">
                        <a:lnSpc>
                          <a:spcPct val="90000"/>
                        </a:lnSpc>
                        <a:spcBef>
                          <a:spcPts val="750"/>
                        </a:spcBef>
                        <a:buFont typeface="Arial" panose="020B0604020202020204" pitchFamily="34" charset="0"/>
                        <a:buNone/>
                      </a:pPr>
                      <a:r>
                        <a:rPr lang="en-AU" sz="900" b="0" kern="1200" dirty="0">
                          <a:solidFill>
                            <a:schemeClr val="tx1">
                              <a:lumMod val="50000"/>
                              <a:lumOff val="50000"/>
                            </a:schemeClr>
                          </a:solidFill>
                          <a:latin typeface="VIC" panose="00000500000000000000" pitchFamily="2" charset="0"/>
                          <a:ea typeface="+mn-ea"/>
                          <a:cs typeface="+mn-cs"/>
                        </a:rPr>
                        <a:t>Access to government assets to improve services locally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4927961"/>
                  </a:ext>
                </a:extLst>
              </a:tr>
              <a:tr h="465201">
                <a:tc>
                  <a: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AU" sz="900" b="0" kern="1200" dirty="0">
                          <a:solidFill>
                            <a:schemeClr val="tx1">
                              <a:lumMod val="50000"/>
                              <a:lumOff val="50000"/>
                            </a:schemeClr>
                          </a:solidFill>
                          <a:latin typeface="VIC" panose="00000500000000000000" pitchFamily="2" charset="0"/>
                          <a:ea typeface="+mn-ea"/>
                          <a:cs typeface="+mn-cs"/>
                        </a:rPr>
                        <a:t>Digital skills – improving digital literacy, supply of IT professionals, and workforce preparedness for the future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154737"/>
                  </a:ext>
                </a:extLst>
              </a:tr>
            </a:tbl>
          </a:graphicData>
        </a:graphic>
      </p:graphicFrame>
      <p:grpSp>
        <p:nvGrpSpPr>
          <p:cNvPr id="53" name="Group 52">
            <a:extLst>
              <a:ext uri="{FF2B5EF4-FFF2-40B4-BE49-F238E27FC236}">
                <a16:creationId xmlns:a16="http://schemas.microsoft.com/office/drawing/2014/main" id="{6A93F35D-1BAF-419F-93BB-3ACF9BBBB184}"/>
              </a:ext>
            </a:extLst>
          </p:cNvPr>
          <p:cNvGrpSpPr>
            <a:grpSpLocks noChangeAspect="1"/>
          </p:cNvGrpSpPr>
          <p:nvPr/>
        </p:nvGrpSpPr>
        <p:grpSpPr>
          <a:xfrm>
            <a:off x="2354064" y="1102286"/>
            <a:ext cx="372388" cy="2677338"/>
            <a:chOff x="2724610" y="1639047"/>
            <a:chExt cx="465487" cy="3346674"/>
          </a:xfrm>
        </p:grpSpPr>
        <p:pic>
          <p:nvPicPr>
            <p:cNvPr id="41" name="Picture 40">
              <a:extLst>
                <a:ext uri="{FF2B5EF4-FFF2-40B4-BE49-F238E27FC236}">
                  <a16:creationId xmlns:a16="http://schemas.microsoft.com/office/drawing/2014/main" id="{378702D2-A6E0-4EAD-A53C-87F698515950}"/>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2834" y="1639047"/>
              <a:ext cx="457263" cy="457264"/>
            </a:xfrm>
            <a:prstGeom prst="rect">
              <a:avLst/>
            </a:prstGeom>
          </p:spPr>
        </p:pic>
        <p:pic>
          <p:nvPicPr>
            <p:cNvPr id="43" name="Picture 42">
              <a:extLst>
                <a:ext uri="{FF2B5EF4-FFF2-40B4-BE49-F238E27FC236}">
                  <a16:creationId xmlns:a16="http://schemas.microsoft.com/office/drawing/2014/main" id="{83AEC1E6-E65E-40DB-80A6-FDE37BB1A92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29541" y="2794810"/>
              <a:ext cx="457263" cy="457264"/>
            </a:xfrm>
            <a:prstGeom prst="rect">
              <a:avLst/>
            </a:prstGeom>
          </p:spPr>
        </p:pic>
        <p:pic>
          <p:nvPicPr>
            <p:cNvPr id="45" name="Picture 44">
              <a:extLst>
                <a:ext uri="{FF2B5EF4-FFF2-40B4-BE49-F238E27FC236}">
                  <a16:creationId xmlns:a16="http://schemas.microsoft.com/office/drawing/2014/main" id="{6E863E6F-0F83-45FA-B668-9E49F35C11B3}"/>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1186" y="2216929"/>
              <a:ext cx="457263" cy="457264"/>
            </a:xfrm>
            <a:prstGeom prst="rect">
              <a:avLst/>
            </a:prstGeom>
          </p:spPr>
        </p:pic>
        <p:pic>
          <p:nvPicPr>
            <p:cNvPr id="47" name="Picture 46">
              <a:extLst>
                <a:ext uri="{FF2B5EF4-FFF2-40B4-BE49-F238E27FC236}">
                  <a16:creationId xmlns:a16="http://schemas.microsoft.com/office/drawing/2014/main" id="{CF2EB36D-B01F-4996-98C6-04E450A853D9}"/>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24610" y="4528457"/>
              <a:ext cx="457263" cy="457264"/>
            </a:xfrm>
            <a:prstGeom prst="rect">
              <a:avLst/>
            </a:prstGeom>
          </p:spPr>
        </p:pic>
        <p:pic>
          <p:nvPicPr>
            <p:cNvPr id="50" name="Picture 49">
              <a:extLst>
                <a:ext uri="{FF2B5EF4-FFF2-40B4-BE49-F238E27FC236}">
                  <a16:creationId xmlns:a16="http://schemas.microsoft.com/office/drawing/2014/main" id="{05495A1B-6071-40DD-8B61-3B3A07CDA051}"/>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26251" y="3372692"/>
              <a:ext cx="457263" cy="457264"/>
            </a:xfrm>
            <a:prstGeom prst="rect">
              <a:avLst/>
            </a:prstGeom>
          </p:spPr>
        </p:pic>
        <p:pic>
          <p:nvPicPr>
            <p:cNvPr id="52" name="Picture 51">
              <a:extLst>
                <a:ext uri="{FF2B5EF4-FFF2-40B4-BE49-F238E27FC236}">
                  <a16:creationId xmlns:a16="http://schemas.microsoft.com/office/drawing/2014/main" id="{92EA24AF-370D-45D2-8657-3A367DDBC0A7}"/>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27896" y="3950573"/>
              <a:ext cx="457263" cy="457264"/>
            </a:xfrm>
            <a:prstGeom prst="rect">
              <a:avLst/>
            </a:prstGeom>
          </p:spPr>
        </p:pic>
      </p:grpSp>
      <p:sp>
        <p:nvSpPr>
          <p:cNvPr id="78" name="Rectangle 77">
            <a:extLst>
              <a:ext uri="{FF2B5EF4-FFF2-40B4-BE49-F238E27FC236}">
                <a16:creationId xmlns:a16="http://schemas.microsoft.com/office/drawing/2014/main" id="{409E8314-107E-4C88-B24B-0A4F3BC5D0E5}"/>
              </a:ext>
            </a:extLst>
          </p:cNvPr>
          <p:cNvSpPr/>
          <p:nvPr/>
        </p:nvSpPr>
        <p:spPr>
          <a:xfrm>
            <a:off x="472379" y="3909757"/>
            <a:ext cx="5420420" cy="1815882"/>
          </a:xfrm>
          <a:prstGeom prst="rect">
            <a:avLst/>
          </a:prstGeom>
        </p:spPr>
        <p:txBody>
          <a:bodyPr wrap="square" anchor="t">
            <a:spAutoFit/>
          </a:bodyPr>
          <a:lstStyle/>
          <a:p>
            <a:pPr>
              <a:spcAft>
                <a:spcPts val="600"/>
              </a:spcAft>
            </a:pPr>
            <a:r>
              <a:rPr lang="en-AU" sz="2400" dirty="0">
                <a:solidFill>
                  <a:schemeClr val="accent6"/>
                </a:solidFill>
                <a:latin typeface="VIC" panose="00000500000000000000" pitchFamily="2" charset="0"/>
                <a:ea typeface="+mj-ea"/>
                <a:cs typeface="+mj-cs"/>
              </a:rPr>
              <a:t>Mallee Priority Project and Actions</a:t>
            </a:r>
          </a:p>
          <a:p>
            <a:pPr>
              <a:spcAft>
                <a:spcPts val="600"/>
              </a:spcAft>
            </a:pPr>
            <a:r>
              <a:rPr lang="en-AU" sz="1200" dirty="0">
                <a:solidFill>
                  <a:schemeClr val="accent6"/>
                </a:solidFill>
                <a:latin typeface="VIC"/>
                <a:ea typeface="+mj-ea"/>
                <a:cs typeface="+mj-cs"/>
              </a:rPr>
              <a:t>Priority Project: </a:t>
            </a:r>
            <a:r>
              <a:rPr lang="en-AU" sz="900" dirty="0">
                <a:solidFill>
                  <a:schemeClr val="tx1">
                    <a:lumMod val="50000"/>
                    <a:lumOff val="50000"/>
                  </a:schemeClr>
                </a:solidFill>
                <a:latin typeface="VIC"/>
                <a:ea typeface="+mj-ea"/>
                <a:cs typeface="+mj-cs"/>
              </a:rPr>
              <a:t>The Mallee Regional Partnership has identified </a:t>
            </a:r>
            <a:r>
              <a:rPr lang="en-AU" sz="900" dirty="0">
                <a:solidFill>
                  <a:schemeClr val="accent6"/>
                </a:solidFill>
                <a:latin typeface="VIC"/>
                <a:ea typeface="+mj-ea"/>
                <a:cs typeface="+mj-cs"/>
              </a:rPr>
              <a:t>IoT network deployment, and Public </a:t>
            </a:r>
            <a:r>
              <a:rPr lang="en-AU" sz="900" dirty="0" err="1">
                <a:solidFill>
                  <a:schemeClr val="accent6"/>
                </a:solidFill>
                <a:latin typeface="VIC"/>
                <a:ea typeface="+mj-ea"/>
                <a:cs typeface="+mj-cs"/>
              </a:rPr>
              <a:t>WiFi</a:t>
            </a:r>
            <a:r>
              <a:rPr lang="en-AU" sz="900" dirty="0">
                <a:solidFill>
                  <a:schemeClr val="accent6"/>
                </a:solidFill>
                <a:latin typeface="VIC"/>
                <a:ea typeface="+mj-ea"/>
                <a:cs typeface="+mj-cs"/>
              </a:rPr>
              <a:t> </a:t>
            </a:r>
            <a:r>
              <a:rPr lang="en-AU" sz="900" dirty="0">
                <a:solidFill>
                  <a:schemeClr val="tx1">
                    <a:lumMod val="50000"/>
                    <a:lumOff val="50000"/>
                  </a:schemeClr>
                </a:solidFill>
                <a:latin typeface="VIC"/>
                <a:ea typeface="+mj-ea"/>
                <a:cs typeface="+mj-cs"/>
              </a:rPr>
              <a:t>as the priority projects for the region. Building capability in utilising IoT technology is critical to underpin competitiveness and productivity in our regional industries in the years to come and Public </a:t>
            </a:r>
            <a:r>
              <a:rPr lang="en-AU" sz="900" dirty="0" err="1">
                <a:solidFill>
                  <a:schemeClr val="tx1">
                    <a:lumMod val="50000"/>
                    <a:lumOff val="50000"/>
                  </a:schemeClr>
                </a:solidFill>
                <a:latin typeface="VIC"/>
                <a:ea typeface="+mj-ea"/>
                <a:cs typeface="+mj-cs"/>
              </a:rPr>
              <a:t>WiFi</a:t>
            </a:r>
            <a:r>
              <a:rPr lang="en-AU" sz="900" dirty="0">
                <a:solidFill>
                  <a:schemeClr val="tx1">
                    <a:lumMod val="50000"/>
                    <a:lumOff val="50000"/>
                  </a:schemeClr>
                </a:solidFill>
                <a:latin typeface="VIC"/>
                <a:ea typeface="+mj-ea"/>
                <a:cs typeface="+mj-cs"/>
              </a:rPr>
              <a:t> can enhance connectivity for visitors, residents and students in key locations.</a:t>
            </a:r>
          </a:p>
          <a:p>
            <a:pPr>
              <a:spcAft>
                <a:spcPts val="600"/>
              </a:spcAft>
            </a:pPr>
            <a:r>
              <a:rPr lang="en-AU" sz="1200" dirty="0">
                <a:solidFill>
                  <a:schemeClr val="accent6"/>
                </a:solidFill>
                <a:latin typeface="VIC"/>
              </a:rPr>
              <a:t>Priority Recommendations: </a:t>
            </a:r>
            <a:r>
              <a:rPr lang="en-AU" sz="900" dirty="0">
                <a:solidFill>
                  <a:prstClr val="black">
                    <a:lumMod val="50000"/>
                    <a:lumOff val="50000"/>
                  </a:prstClr>
                </a:solidFill>
                <a:latin typeface="VIC"/>
              </a:rPr>
              <a:t>The Mallee Digital Plan makes a series of recommendations to different stakeholder groups for their action. These recommendations include:</a:t>
            </a:r>
            <a:endParaRPr lang="en-AU" sz="1100" dirty="0">
              <a:solidFill>
                <a:schemeClr val="accent5"/>
              </a:solidFill>
            </a:endParaRPr>
          </a:p>
        </p:txBody>
      </p:sp>
      <p:graphicFrame>
        <p:nvGraphicFramePr>
          <p:cNvPr id="79" name="Table 78">
            <a:extLst>
              <a:ext uri="{FF2B5EF4-FFF2-40B4-BE49-F238E27FC236}">
                <a16:creationId xmlns:a16="http://schemas.microsoft.com/office/drawing/2014/main" id="{9FE48E3C-2336-4F27-9E40-63E497B36F83}"/>
              </a:ext>
            </a:extLst>
          </p:cNvPr>
          <p:cNvGraphicFramePr>
            <a:graphicFrameLocks noGrp="1"/>
          </p:cNvGraphicFramePr>
          <p:nvPr>
            <p:extLst>
              <p:ext uri="{D42A27DB-BD31-4B8C-83A1-F6EECF244321}">
                <p14:modId xmlns:p14="http://schemas.microsoft.com/office/powerpoint/2010/main" val="2242594101"/>
              </p:ext>
            </p:extLst>
          </p:nvPr>
        </p:nvGraphicFramePr>
        <p:xfrm>
          <a:off x="481905" y="5898184"/>
          <a:ext cx="5912948" cy="3139524"/>
        </p:xfrm>
        <a:graphic>
          <a:graphicData uri="http://schemas.openxmlformats.org/drawingml/2006/table">
            <a:tbl>
              <a:tblPr firstRow="1" bandRow="1">
                <a:tableStyleId>{2D5ABB26-0587-4C30-8999-92F81FD0307C}</a:tableStyleId>
              </a:tblPr>
              <a:tblGrid>
                <a:gridCol w="1172237">
                  <a:extLst>
                    <a:ext uri="{9D8B030D-6E8A-4147-A177-3AD203B41FA5}">
                      <a16:colId xmlns:a16="http://schemas.microsoft.com/office/drawing/2014/main" val="2417435694"/>
                    </a:ext>
                  </a:extLst>
                </a:gridCol>
                <a:gridCol w="1224000">
                  <a:extLst>
                    <a:ext uri="{9D8B030D-6E8A-4147-A177-3AD203B41FA5}">
                      <a16:colId xmlns:a16="http://schemas.microsoft.com/office/drawing/2014/main" val="1102425610"/>
                    </a:ext>
                  </a:extLst>
                </a:gridCol>
                <a:gridCol w="1212221">
                  <a:extLst>
                    <a:ext uri="{9D8B030D-6E8A-4147-A177-3AD203B41FA5}">
                      <a16:colId xmlns:a16="http://schemas.microsoft.com/office/drawing/2014/main" val="1073372709"/>
                    </a:ext>
                  </a:extLst>
                </a:gridCol>
                <a:gridCol w="1132253">
                  <a:extLst>
                    <a:ext uri="{9D8B030D-6E8A-4147-A177-3AD203B41FA5}">
                      <a16:colId xmlns:a16="http://schemas.microsoft.com/office/drawing/2014/main" val="888822730"/>
                    </a:ext>
                  </a:extLst>
                </a:gridCol>
                <a:gridCol w="1172237">
                  <a:extLst>
                    <a:ext uri="{9D8B030D-6E8A-4147-A177-3AD203B41FA5}">
                      <a16:colId xmlns:a16="http://schemas.microsoft.com/office/drawing/2014/main" val="1483106690"/>
                    </a:ext>
                  </a:extLst>
                </a:gridCol>
              </a:tblGrid>
              <a:tr h="352385">
                <a:tc>
                  <a:txBody>
                    <a:bodyPr/>
                    <a:lstStyle/>
                    <a:p>
                      <a:r>
                        <a:rPr lang="en-AU" sz="900" b="1" kern="1200" dirty="0">
                          <a:solidFill>
                            <a:schemeClr val="accent6"/>
                          </a:solidFill>
                          <a:latin typeface="VIC" panose="00000500000000000000" pitchFamily="2" charset="0"/>
                        </a:rPr>
                        <a:t>Local Government</a:t>
                      </a:r>
                      <a:endParaRPr lang="en-AU" sz="900" b="1" kern="1200" dirty="0">
                        <a:solidFill>
                          <a:schemeClr val="accent6"/>
                        </a:solidFill>
                        <a:latin typeface="VIC" panose="00000500000000000000" pitchFamily="2" charset="0"/>
                        <a:ea typeface="+mn-ea"/>
                        <a:cs typeface="+mn-cs"/>
                      </a:endParaRPr>
                    </a:p>
                  </a:txBody>
                  <a:tcPr/>
                </a:tc>
                <a:tc>
                  <a:txBody>
                    <a:bodyPr/>
                    <a:lstStyle/>
                    <a:p>
                      <a:r>
                        <a:rPr lang="en-AU" sz="900" b="1" kern="1200" dirty="0">
                          <a:solidFill>
                            <a:schemeClr val="accent6"/>
                          </a:solidFill>
                          <a:latin typeface="VIC" panose="00000500000000000000" pitchFamily="2" charset="0"/>
                        </a:rPr>
                        <a:t>Victorian Government</a:t>
                      </a:r>
                      <a:endParaRPr lang="en-AU" sz="900" b="1" kern="1200" dirty="0">
                        <a:solidFill>
                          <a:schemeClr val="accent6"/>
                        </a:solidFill>
                        <a:latin typeface="VIC" panose="00000500000000000000" pitchFamily="2" charset="0"/>
                        <a:ea typeface="+mn-ea"/>
                        <a:cs typeface="+mn-cs"/>
                      </a:endParaRPr>
                    </a:p>
                  </a:txBody>
                  <a:tcPr/>
                </a:tc>
                <a:tc>
                  <a:txBody>
                    <a:bodyPr/>
                    <a:lstStyle/>
                    <a:p>
                      <a:r>
                        <a:rPr lang="en-AU" sz="900" b="1" kern="1200" dirty="0">
                          <a:solidFill>
                            <a:schemeClr val="accent6"/>
                          </a:solidFill>
                          <a:latin typeface="VIC" panose="00000500000000000000" pitchFamily="2" charset="0"/>
                        </a:rPr>
                        <a:t>Commonwealth Government</a:t>
                      </a:r>
                      <a:endParaRPr lang="en-AU" sz="900" b="1" kern="1200" dirty="0">
                        <a:solidFill>
                          <a:schemeClr val="accent6"/>
                        </a:solidFill>
                        <a:latin typeface="VIC" panose="00000500000000000000" pitchFamily="2" charset="0"/>
                        <a:ea typeface="+mn-ea"/>
                        <a:cs typeface="+mn-cs"/>
                      </a:endParaRPr>
                    </a:p>
                  </a:txBody>
                  <a:tcPr/>
                </a:tc>
                <a:tc>
                  <a:txBody>
                    <a:bodyPr/>
                    <a:lstStyle/>
                    <a:p>
                      <a:r>
                        <a:rPr lang="en-AU" sz="900" b="1" kern="1200" dirty="0">
                          <a:solidFill>
                            <a:schemeClr val="accent6"/>
                          </a:solidFill>
                          <a:latin typeface="VIC" panose="00000500000000000000" pitchFamily="2" charset="0"/>
                        </a:rPr>
                        <a:t>NBN Co</a:t>
                      </a:r>
                      <a:endParaRPr lang="en-AU" sz="900" b="1" kern="1200" dirty="0">
                        <a:solidFill>
                          <a:schemeClr val="accent6"/>
                        </a:solidFill>
                        <a:latin typeface="VIC" panose="00000500000000000000" pitchFamily="2" charset="0"/>
                        <a:ea typeface="+mn-ea"/>
                        <a:cs typeface="+mn-cs"/>
                      </a:endParaRPr>
                    </a:p>
                  </a:txBody>
                  <a:tcPr/>
                </a:tc>
                <a:tc>
                  <a:txBody>
                    <a:bodyPr/>
                    <a:lstStyle/>
                    <a:p>
                      <a:r>
                        <a:rPr lang="en-AU" sz="900" b="1" kern="1200" dirty="0">
                          <a:solidFill>
                            <a:schemeClr val="accent6"/>
                          </a:solidFill>
                          <a:latin typeface="VIC" panose="00000500000000000000" pitchFamily="2" charset="0"/>
                        </a:rPr>
                        <a:t>Telco Industry</a:t>
                      </a:r>
                      <a:endParaRPr lang="en-AU" sz="900" b="1" kern="1200" dirty="0">
                        <a:solidFill>
                          <a:schemeClr val="accent6"/>
                        </a:solidFill>
                        <a:latin typeface="VIC" panose="00000500000000000000" pitchFamily="2" charset="0"/>
                        <a:ea typeface="+mn-ea"/>
                        <a:cs typeface="+mn-cs"/>
                      </a:endParaRPr>
                    </a:p>
                  </a:txBody>
                  <a:tcPr/>
                </a:tc>
                <a:extLst>
                  <a:ext uri="{0D108BD9-81ED-4DB2-BD59-A6C34878D82A}">
                    <a16:rowId xmlns:a16="http://schemas.microsoft.com/office/drawing/2014/main" val="118160266"/>
                  </a:ext>
                </a:extLst>
              </a:tr>
              <a:tr h="2773764">
                <a:tc>
                  <a:txBody>
                    <a:bodyPr/>
                    <a:lstStyle/>
                    <a:p>
                      <a:r>
                        <a:rPr lang="en-AU" sz="800" b="0" kern="1200" dirty="0">
                          <a:solidFill>
                            <a:schemeClr val="tx1">
                              <a:lumMod val="50000"/>
                              <a:lumOff val="50000"/>
                            </a:schemeClr>
                          </a:solidFill>
                          <a:latin typeface="VIC" panose="00000500000000000000" pitchFamily="2" charset="0"/>
                          <a:ea typeface="+mn-ea"/>
                          <a:cs typeface="+mn-cs"/>
                        </a:rPr>
                        <a:t>uses their local presence, insights and planning powers to identify localised fixed and mobile blackspots, influence NBN high performance technology deployment, promote early 5G rollout and facilitate digital literacy training (possibly in local digital hubs).</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tc>
                  <a:txBody>
                    <a:bodyPr/>
                    <a:lstStyle/>
                    <a:p>
                      <a:r>
                        <a:rPr lang="en-AU" sz="800" b="0" kern="1200" dirty="0" err="1">
                          <a:solidFill>
                            <a:schemeClr val="tx1">
                              <a:lumMod val="50000"/>
                              <a:lumOff val="50000"/>
                            </a:schemeClr>
                          </a:solidFill>
                          <a:latin typeface="VIC" panose="00000500000000000000" pitchFamily="2" charset="0"/>
                          <a:ea typeface="+mn-ea"/>
                          <a:cs typeface="+mn-cs"/>
                        </a:rPr>
                        <a:t>Revews</a:t>
                      </a:r>
                      <a:r>
                        <a:rPr lang="en-AU" sz="800" b="0" kern="1200" dirty="0">
                          <a:solidFill>
                            <a:schemeClr val="tx1">
                              <a:lumMod val="50000"/>
                              <a:lumOff val="50000"/>
                            </a:schemeClr>
                          </a:solidFill>
                          <a:latin typeface="VIC" panose="00000500000000000000" pitchFamily="2" charset="0"/>
                          <a:ea typeface="+mn-ea"/>
                          <a:cs typeface="+mn-cs"/>
                        </a:rPr>
                        <a:t> and extends its regional telecommunications advocacy, co-investment and pilot programs to address unmet needs and capitalize on opportunities from IoT and 5G.</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continues, reviews and extends its mobile blackspot co-funding program, requires NBN Co to maximise deployment of high performance technologies and systematically reduce FTTN copper loop lengths, mandates industry meets stronger NBN service connection and maintenance requirements and invests in digital skills training programs.</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restructures its wholesale pricing to allow lower retail prices and encourage greater utilisation of network capacity, and quickly brings to market effective business grade services with strong service level agreements (SLAs).</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tc>
                  <a:txBody>
                    <a:bodyPr/>
                    <a:lstStyle/>
                    <a:p>
                      <a:r>
                        <a:rPr lang="en-AU" sz="800" b="0" kern="1200" dirty="0">
                          <a:solidFill>
                            <a:schemeClr val="tx1">
                              <a:lumMod val="50000"/>
                              <a:lumOff val="50000"/>
                            </a:schemeClr>
                          </a:solidFill>
                          <a:latin typeface="VIC" panose="00000500000000000000" pitchFamily="2" charset="0"/>
                          <a:ea typeface="+mn-ea"/>
                          <a:cs typeface="+mn-cs"/>
                        </a:rPr>
                        <a:t>actively considers opportunities to provide competing broadband services to businesses in high demand precincts, particularly if NBN Co fails to restructure its wholesale pricing or does not provide effective business grade services.</a:t>
                      </a:r>
                      <a:endParaRPr lang="en-AU" sz="800" b="0" kern="1200" dirty="0">
                        <a:solidFill>
                          <a:schemeClr val="tx1">
                            <a:lumMod val="50000"/>
                            <a:lumOff val="50000"/>
                          </a:schemeClr>
                        </a:solidFill>
                        <a:highlight>
                          <a:srgbClr val="FFFF00"/>
                        </a:highlight>
                        <a:latin typeface="VIC" panose="00000500000000000000" pitchFamily="2" charset="0"/>
                        <a:ea typeface="+mn-ea"/>
                        <a:cs typeface="+mn-cs"/>
                      </a:endParaRPr>
                    </a:p>
                  </a:txBody>
                  <a:tcPr/>
                </a:tc>
                <a:extLst>
                  <a:ext uri="{0D108BD9-81ED-4DB2-BD59-A6C34878D82A}">
                    <a16:rowId xmlns:a16="http://schemas.microsoft.com/office/drawing/2014/main" val="162923599"/>
                  </a:ext>
                </a:extLst>
              </a:tr>
            </a:tbl>
          </a:graphicData>
        </a:graphic>
      </p:graphicFrame>
      <p:pic>
        <p:nvPicPr>
          <p:cNvPr id="81" name="Picture 80">
            <a:extLst>
              <a:ext uri="{FF2B5EF4-FFF2-40B4-BE49-F238E27FC236}">
                <a16:creationId xmlns:a16="http://schemas.microsoft.com/office/drawing/2014/main" id="{9347108C-63F2-439D-B240-B1052DF880AC}"/>
              </a:ext>
            </a:extLst>
          </p:cNvPr>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31678" y="5672864"/>
            <a:ext cx="228632" cy="228632"/>
          </a:xfrm>
          <a:prstGeom prst="rect">
            <a:avLst/>
          </a:prstGeom>
        </p:spPr>
      </p:pic>
      <p:pic>
        <p:nvPicPr>
          <p:cNvPr id="83" name="Picture 82">
            <a:extLst>
              <a:ext uri="{FF2B5EF4-FFF2-40B4-BE49-F238E27FC236}">
                <a16:creationId xmlns:a16="http://schemas.microsoft.com/office/drawing/2014/main" id="{84F2166D-A2C9-4F4F-A8D3-20F06A66ACAB}"/>
              </a:ext>
            </a:extLst>
          </p:cNvPr>
          <p:cNvPicPr>
            <a:picLocks noChangeAspect="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16696" y="5672864"/>
            <a:ext cx="228632" cy="228632"/>
          </a:xfrm>
          <a:prstGeom prst="rect">
            <a:avLst/>
          </a:prstGeom>
        </p:spPr>
      </p:pic>
      <p:pic>
        <p:nvPicPr>
          <p:cNvPr id="85" name="Picture 84">
            <a:extLst>
              <a:ext uri="{FF2B5EF4-FFF2-40B4-BE49-F238E27FC236}">
                <a16:creationId xmlns:a16="http://schemas.microsoft.com/office/drawing/2014/main" id="{9063D2A0-D090-429E-92EE-AAA63F9D503C}"/>
              </a:ext>
            </a:extLst>
          </p:cNvPr>
          <p:cNvPicPr>
            <a:picLocks noChangeAspect="1"/>
          </p:cNvPicPr>
          <p:nvPr/>
        </p:nvPicPr>
        <p:blipFill>
          <a:blip r:embed="rId1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27114" y="5672864"/>
            <a:ext cx="228632" cy="228632"/>
          </a:xfrm>
          <a:prstGeom prst="rect">
            <a:avLst/>
          </a:prstGeom>
        </p:spPr>
      </p:pic>
      <p:pic>
        <p:nvPicPr>
          <p:cNvPr id="87" name="Picture 86">
            <a:extLst>
              <a:ext uri="{FF2B5EF4-FFF2-40B4-BE49-F238E27FC236}">
                <a16:creationId xmlns:a16="http://schemas.microsoft.com/office/drawing/2014/main" id="{BBD5485A-6D1D-4DAA-96EB-A35376157A0A}"/>
              </a:ext>
            </a:extLst>
          </p:cNvPr>
          <p:cNvPicPr>
            <a:picLocks noChangeAspect="1"/>
          </p:cNvPicPr>
          <p:nvPr/>
        </p:nvPicPr>
        <p:blipFill>
          <a:blip r:embed="rId1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58158" y="5672864"/>
            <a:ext cx="228632" cy="228632"/>
          </a:xfrm>
          <a:prstGeom prst="rect">
            <a:avLst/>
          </a:prstGeom>
        </p:spPr>
      </p:pic>
      <p:pic>
        <p:nvPicPr>
          <p:cNvPr id="89" name="Picture 88">
            <a:extLst>
              <a:ext uri="{FF2B5EF4-FFF2-40B4-BE49-F238E27FC236}">
                <a16:creationId xmlns:a16="http://schemas.microsoft.com/office/drawing/2014/main" id="{5D8FF000-D760-4420-9714-89759B7CA42D}"/>
              </a:ext>
            </a:extLst>
          </p:cNvPr>
          <p:cNvPicPr>
            <a:picLocks noChangeAspect="1"/>
          </p:cNvPicPr>
          <p:nvPr/>
        </p:nvPicPr>
        <p:blipFill>
          <a:blip r:embed="rId1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2060" y="5672864"/>
            <a:ext cx="228632" cy="228632"/>
          </a:xfrm>
          <a:prstGeom prst="rect">
            <a:avLst/>
          </a:prstGeom>
        </p:spPr>
      </p:pic>
    </p:spTree>
    <p:extLst>
      <p:ext uri="{BB962C8B-B14F-4D97-AF65-F5344CB8AC3E}">
        <p14:creationId xmlns:p14="http://schemas.microsoft.com/office/powerpoint/2010/main" val="404495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0234E28-54BE-40A8-8476-4BFA646EBF2F}"/>
              </a:ext>
            </a:extLst>
          </p:cNvPr>
          <p:cNvGrpSpPr/>
          <p:nvPr/>
        </p:nvGrpSpPr>
        <p:grpSpPr>
          <a:xfrm>
            <a:off x="1563520" y="4093327"/>
            <a:ext cx="5010485" cy="3824701"/>
            <a:chOff x="1903285" y="4484371"/>
            <a:chExt cx="5010485" cy="3824701"/>
          </a:xfrm>
        </p:grpSpPr>
        <p:pic>
          <p:nvPicPr>
            <p:cNvPr id="5" name="Picture 4">
              <a:extLst>
                <a:ext uri="{FF2B5EF4-FFF2-40B4-BE49-F238E27FC236}">
                  <a16:creationId xmlns:a16="http://schemas.microsoft.com/office/drawing/2014/main" id="{1ABD9E33-3092-4289-A429-66B6F79973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3285" y="4484371"/>
              <a:ext cx="3775350" cy="3395581"/>
            </a:xfrm>
            <a:prstGeom prst="rect">
              <a:avLst/>
            </a:prstGeom>
          </p:spPr>
        </p:pic>
        <p:grpSp>
          <p:nvGrpSpPr>
            <p:cNvPr id="27" name="Group 26">
              <a:extLst>
                <a:ext uri="{FF2B5EF4-FFF2-40B4-BE49-F238E27FC236}">
                  <a16:creationId xmlns:a16="http://schemas.microsoft.com/office/drawing/2014/main" id="{2D41E16E-F194-4230-B246-22ED1E46512E}"/>
                </a:ext>
              </a:extLst>
            </p:cNvPr>
            <p:cNvGrpSpPr/>
            <p:nvPr/>
          </p:nvGrpSpPr>
          <p:grpSpPr>
            <a:xfrm>
              <a:off x="4755270" y="7097940"/>
              <a:ext cx="2158500" cy="1211132"/>
              <a:chOff x="4635858" y="4435610"/>
              <a:chExt cx="2158500" cy="1211132"/>
            </a:xfrm>
          </p:grpSpPr>
          <p:pic>
            <p:nvPicPr>
              <p:cNvPr id="14" name="Picture 13">
                <a:extLst>
                  <a:ext uri="{FF2B5EF4-FFF2-40B4-BE49-F238E27FC236}">
                    <a16:creationId xmlns:a16="http://schemas.microsoft.com/office/drawing/2014/main" id="{F0E587C0-5ADA-4BFA-812C-95D3204F856F}"/>
                  </a:ext>
                </a:extLst>
              </p:cNvPr>
              <p:cNvPicPr>
                <a:picLocks noChangeAspect="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408049" y="4658997"/>
                <a:ext cx="1386309" cy="987745"/>
              </a:xfrm>
              <a:prstGeom prst="rect">
                <a:avLst/>
              </a:prstGeom>
            </p:spPr>
          </p:pic>
          <p:cxnSp>
            <p:nvCxnSpPr>
              <p:cNvPr id="19" name="Straight Connector 18">
                <a:extLst>
                  <a:ext uri="{FF2B5EF4-FFF2-40B4-BE49-F238E27FC236}">
                    <a16:creationId xmlns:a16="http://schemas.microsoft.com/office/drawing/2014/main" id="{A9353D23-DB3D-4B09-B5ED-C7C418B05688}"/>
                  </a:ext>
                </a:extLst>
              </p:cNvPr>
              <p:cNvCxnSpPr>
                <a:cxnSpLocks/>
              </p:cNvCxnSpPr>
              <p:nvPr/>
            </p:nvCxnSpPr>
            <p:spPr>
              <a:xfrm flipH="1" flipV="1">
                <a:off x="4635858" y="4435610"/>
                <a:ext cx="784717" cy="26118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3" name="Content Placeholder 2">
            <a:extLst>
              <a:ext uri="{FF2B5EF4-FFF2-40B4-BE49-F238E27FC236}">
                <a16:creationId xmlns:a16="http://schemas.microsoft.com/office/drawing/2014/main" id="{6B06BF64-26C6-4B1B-941B-DEC7C6913A26}"/>
              </a:ext>
            </a:extLst>
          </p:cNvPr>
          <p:cNvSpPr>
            <a:spLocks noGrp="1"/>
          </p:cNvSpPr>
          <p:nvPr>
            <p:ph idx="1"/>
          </p:nvPr>
        </p:nvSpPr>
        <p:spPr>
          <a:xfrm>
            <a:off x="1511594" y="1049767"/>
            <a:ext cx="4875814" cy="804125"/>
          </a:xfrm>
        </p:spPr>
        <p:txBody>
          <a:bodyPr>
            <a:noAutofit/>
          </a:bodyPr>
          <a:lstStyle/>
          <a:p>
            <a:pPr marL="0" indent="0" algn="r">
              <a:buNone/>
            </a:pPr>
            <a:r>
              <a:rPr lang="en-AU" dirty="0"/>
              <a:t>Mallee Regional </a:t>
            </a:r>
            <a:br>
              <a:rPr lang="en-AU" dirty="0"/>
            </a:br>
            <a:r>
              <a:rPr lang="en-AU" dirty="0"/>
              <a:t>Partnership – At A Glance</a:t>
            </a:r>
          </a:p>
        </p:txBody>
      </p:sp>
      <p:sp>
        <p:nvSpPr>
          <p:cNvPr id="4" name="Text Placeholder 3">
            <a:extLst>
              <a:ext uri="{FF2B5EF4-FFF2-40B4-BE49-F238E27FC236}">
                <a16:creationId xmlns:a16="http://schemas.microsoft.com/office/drawing/2014/main" id="{A387D85E-6723-4716-A814-6BA1AA71BD81}"/>
              </a:ext>
            </a:extLst>
          </p:cNvPr>
          <p:cNvSpPr>
            <a:spLocks noGrp="1"/>
          </p:cNvSpPr>
          <p:nvPr>
            <p:ph type="body" sz="half" idx="2"/>
          </p:nvPr>
        </p:nvSpPr>
        <p:spPr>
          <a:xfrm>
            <a:off x="1903285" y="1853892"/>
            <a:ext cx="4484121" cy="1346510"/>
          </a:xfrm>
        </p:spPr>
        <p:txBody>
          <a:bodyPr>
            <a:normAutofit/>
          </a:bodyPr>
          <a:lstStyle/>
          <a:p>
            <a:pPr algn="r"/>
            <a:r>
              <a:rPr lang="en-AU" dirty="0"/>
              <a:t>The Mallee Regional Partnership is one of nine Partnerships across the state, established by the Victorian Government, recognising that local communities are in the best position to understand the challenges and opportunities faced by their region.</a:t>
            </a:r>
          </a:p>
        </p:txBody>
      </p:sp>
      <p:grpSp>
        <p:nvGrpSpPr>
          <p:cNvPr id="30" name="Group 29">
            <a:extLst>
              <a:ext uri="{FF2B5EF4-FFF2-40B4-BE49-F238E27FC236}">
                <a16:creationId xmlns:a16="http://schemas.microsoft.com/office/drawing/2014/main" id="{239757A4-1D8C-43EF-A252-32A1E1CF7B77}"/>
              </a:ext>
            </a:extLst>
          </p:cNvPr>
          <p:cNvGrpSpPr/>
          <p:nvPr/>
        </p:nvGrpSpPr>
        <p:grpSpPr>
          <a:xfrm>
            <a:off x="4086194" y="7701278"/>
            <a:ext cx="1794656" cy="1519329"/>
            <a:chOff x="131628" y="7271491"/>
            <a:chExt cx="1794656" cy="1519329"/>
          </a:xfrm>
        </p:grpSpPr>
        <p:sp>
          <p:nvSpPr>
            <p:cNvPr id="11" name="Text Placeholder 3">
              <a:extLst>
                <a:ext uri="{FF2B5EF4-FFF2-40B4-BE49-F238E27FC236}">
                  <a16:creationId xmlns:a16="http://schemas.microsoft.com/office/drawing/2014/main" id="{2B50DA85-C0F0-474A-84D1-F277CB051BFC}"/>
                </a:ext>
              </a:extLst>
            </p:cNvPr>
            <p:cNvSpPr txBox="1">
              <a:spLocks/>
            </p:cNvSpPr>
            <p:nvPr/>
          </p:nvSpPr>
          <p:spPr>
            <a:xfrm>
              <a:off x="131628" y="7728754"/>
              <a:ext cx="1794656" cy="106206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Approx. 40,000 km²</a:t>
              </a:r>
            </a:p>
          </p:txBody>
        </p:sp>
        <p:pic>
          <p:nvPicPr>
            <p:cNvPr id="29" name="Picture 28">
              <a:extLst>
                <a:ext uri="{FF2B5EF4-FFF2-40B4-BE49-F238E27FC236}">
                  <a16:creationId xmlns:a16="http://schemas.microsoft.com/office/drawing/2014/main" id="{9ACED753-4F47-4262-AEE8-08094DBEF6C1}"/>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53" name="Group 52">
            <a:extLst>
              <a:ext uri="{FF2B5EF4-FFF2-40B4-BE49-F238E27FC236}">
                <a16:creationId xmlns:a16="http://schemas.microsoft.com/office/drawing/2014/main" id="{67F346F7-2071-4858-ACEB-52B67B056956}"/>
              </a:ext>
            </a:extLst>
          </p:cNvPr>
          <p:cNvGrpSpPr/>
          <p:nvPr/>
        </p:nvGrpSpPr>
        <p:grpSpPr>
          <a:xfrm>
            <a:off x="3027898" y="2892057"/>
            <a:ext cx="1794656" cy="1409468"/>
            <a:chOff x="131628" y="7271491"/>
            <a:chExt cx="1794656" cy="1409468"/>
          </a:xfrm>
        </p:grpSpPr>
        <p:sp>
          <p:nvSpPr>
            <p:cNvPr id="54" name="Text Placeholder 3">
              <a:extLst>
                <a:ext uri="{FF2B5EF4-FFF2-40B4-BE49-F238E27FC236}">
                  <a16:creationId xmlns:a16="http://schemas.microsoft.com/office/drawing/2014/main" id="{7FFD2B76-8419-4BDC-B425-DD4A0E5A53C2}"/>
                </a:ext>
              </a:extLst>
            </p:cNvPr>
            <p:cNvSpPr txBox="1">
              <a:spLocks/>
            </p:cNvSpPr>
            <p:nvPr/>
          </p:nvSpPr>
          <p:spPr>
            <a:xfrm>
              <a:off x="131628" y="7728755"/>
              <a:ext cx="1794656" cy="9522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92,000 residents</a:t>
              </a:r>
            </a:p>
            <a:p>
              <a:pPr algn="ctr">
                <a:lnSpc>
                  <a:spcPct val="100000"/>
                </a:lnSpc>
                <a:spcBef>
                  <a:spcPts val="0"/>
                </a:spcBef>
              </a:pPr>
              <a:r>
                <a:rPr lang="en-AU" dirty="0"/>
                <a:t>as of 2016</a:t>
              </a:r>
            </a:p>
            <a:p>
              <a:pPr algn="ctr"/>
              <a:endParaRPr lang="en-AU" sz="2000" dirty="0"/>
            </a:p>
          </p:txBody>
        </p:sp>
        <p:pic>
          <p:nvPicPr>
            <p:cNvPr id="55" name="Picture 54">
              <a:extLst>
                <a:ext uri="{FF2B5EF4-FFF2-40B4-BE49-F238E27FC236}">
                  <a16:creationId xmlns:a16="http://schemas.microsoft.com/office/drawing/2014/main" id="{11BEE03D-A2FC-4C45-B6C7-B0DB2F84750B}"/>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58" name="Group 57">
            <a:extLst>
              <a:ext uri="{FF2B5EF4-FFF2-40B4-BE49-F238E27FC236}">
                <a16:creationId xmlns:a16="http://schemas.microsoft.com/office/drawing/2014/main" id="{5AAB4B02-F9FD-4C5E-B5FE-D5480B94A2D1}"/>
              </a:ext>
            </a:extLst>
          </p:cNvPr>
          <p:cNvGrpSpPr/>
          <p:nvPr/>
        </p:nvGrpSpPr>
        <p:grpSpPr>
          <a:xfrm>
            <a:off x="575152" y="6495259"/>
            <a:ext cx="1794656" cy="2211057"/>
            <a:chOff x="131628" y="7271491"/>
            <a:chExt cx="1794656" cy="2211057"/>
          </a:xfrm>
        </p:grpSpPr>
        <p:sp>
          <p:nvSpPr>
            <p:cNvPr id="59" name="Text Placeholder 3">
              <a:extLst>
                <a:ext uri="{FF2B5EF4-FFF2-40B4-BE49-F238E27FC236}">
                  <a16:creationId xmlns:a16="http://schemas.microsoft.com/office/drawing/2014/main" id="{14C5BDE9-37F1-4E29-BCA2-D20B2010654C}"/>
                </a:ext>
              </a:extLst>
            </p:cNvPr>
            <p:cNvSpPr txBox="1">
              <a:spLocks/>
            </p:cNvSpPr>
            <p:nvPr/>
          </p:nvSpPr>
          <p:spPr>
            <a:xfrm>
              <a:off x="131628" y="7728753"/>
              <a:ext cx="1794656" cy="175379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200" dirty="0"/>
                <a:t>4 LGAs </a:t>
              </a:r>
            </a:p>
            <a:p>
              <a:pPr>
                <a:spcAft>
                  <a:spcPts val="600"/>
                </a:spcAft>
              </a:pPr>
              <a:r>
                <a:rPr lang="en-AU" sz="900" dirty="0"/>
                <a:t>Local government areas (population):</a:t>
              </a:r>
            </a:p>
            <a:p>
              <a:pPr marL="171450" indent="-171450">
                <a:lnSpc>
                  <a:spcPct val="100000"/>
                </a:lnSpc>
                <a:spcBef>
                  <a:spcPts val="0"/>
                </a:spcBef>
                <a:spcAft>
                  <a:spcPts val="600"/>
                </a:spcAft>
                <a:buFont typeface="Arial" panose="020B0604020202020204" pitchFamily="34" charset="0"/>
                <a:buChar char="•"/>
              </a:pPr>
              <a:r>
                <a:rPr lang="en-AU" sz="900" dirty="0" err="1"/>
                <a:t>Buloke</a:t>
              </a:r>
              <a:r>
                <a:rPr lang="en-AU" sz="900" dirty="0"/>
                <a:t> (6,000)</a:t>
              </a:r>
            </a:p>
            <a:p>
              <a:pPr marL="171450" indent="-171450">
                <a:lnSpc>
                  <a:spcPct val="100000"/>
                </a:lnSpc>
                <a:spcBef>
                  <a:spcPts val="0"/>
                </a:spcBef>
                <a:spcAft>
                  <a:spcPts val="600"/>
                </a:spcAft>
                <a:buFont typeface="Arial" panose="020B0604020202020204" pitchFamily="34" charset="0"/>
                <a:buChar char="•"/>
              </a:pPr>
              <a:r>
                <a:rPr lang="en-AU" sz="900" dirty="0" err="1"/>
                <a:t>Gannawarra</a:t>
              </a:r>
              <a:r>
                <a:rPr lang="en-AU" sz="900" dirty="0"/>
                <a:t> (11,000)</a:t>
              </a:r>
            </a:p>
            <a:p>
              <a:pPr marL="171450" indent="-171450">
                <a:lnSpc>
                  <a:spcPct val="100000"/>
                </a:lnSpc>
                <a:spcBef>
                  <a:spcPts val="0"/>
                </a:spcBef>
                <a:spcAft>
                  <a:spcPts val="600"/>
                </a:spcAft>
                <a:buFont typeface="Arial" panose="020B0604020202020204" pitchFamily="34" charset="0"/>
                <a:buChar char="•"/>
              </a:pPr>
              <a:r>
                <a:rPr lang="en-AU" sz="900" dirty="0"/>
                <a:t>Mildura (55,000)</a:t>
              </a:r>
            </a:p>
            <a:p>
              <a:pPr marL="171450" indent="-171450">
                <a:lnSpc>
                  <a:spcPct val="100000"/>
                </a:lnSpc>
                <a:spcBef>
                  <a:spcPts val="0"/>
                </a:spcBef>
                <a:spcAft>
                  <a:spcPts val="600"/>
                </a:spcAft>
                <a:buFont typeface="Arial" panose="020B0604020202020204" pitchFamily="34" charset="0"/>
                <a:buChar char="•"/>
              </a:pPr>
              <a:r>
                <a:rPr lang="en-AU" sz="900" dirty="0"/>
                <a:t>Swan Hill (20,000)</a:t>
              </a:r>
            </a:p>
          </p:txBody>
        </p:sp>
        <p:pic>
          <p:nvPicPr>
            <p:cNvPr id="60" name="Picture 59">
              <a:extLst>
                <a:ext uri="{FF2B5EF4-FFF2-40B4-BE49-F238E27FC236}">
                  <a16:creationId xmlns:a16="http://schemas.microsoft.com/office/drawing/2014/main" id="{189B6FE8-33F8-46CE-BF73-876FC0587136}"/>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64" name="Group 63">
            <a:extLst>
              <a:ext uri="{FF2B5EF4-FFF2-40B4-BE49-F238E27FC236}">
                <a16:creationId xmlns:a16="http://schemas.microsoft.com/office/drawing/2014/main" id="{D7CAF7D3-C02D-43C8-9D63-CB766B067691}"/>
              </a:ext>
            </a:extLst>
          </p:cNvPr>
          <p:cNvGrpSpPr/>
          <p:nvPr/>
        </p:nvGrpSpPr>
        <p:grpSpPr>
          <a:xfrm>
            <a:off x="2255055" y="7064305"/>
            <a:ext cx="1794656" cy="2453373"/>
            <a:chOff x="131628" y="7271491"/>
            <a:chExt cx="1794656" cy="2453373"/>
          </a:xfrm>
        </p:grpSpPr>
        <p:sp>
          <p:nvSpPr>
            <p:cNvPr id="65" name="Text Placeholder 3">
              <a:extLst>
                <a:ext uri="{FF2B5EF4-FFF2-40B4-BE49-F238E27FC236}">
                  <a16:creationId xmlns:a16="http://schemas.microsoft.com/office/drawing/2014/main" id="{B51634A9-0667-4C24-9BBA-217933717623}"/>
                </a:ext>
              </a:extLst>
            </p:cNvPr>
            <p:cNvSpPr txBox="1">
              <a:spLocks/>
            </p:cNvSpPr>
            <p:nvPr/>
          </p:nvSpPr>
          <p:spPr>
            <a:xfrm>
              <a:off x="131628" y="7728753"/>
              <a:ext cx="1794656" cy="199611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Primary Production</a:t>
              </a:r>
            </a:p>
            <a:p>
              <a:pPr algn="ctr"/>
              <a:r>
                <a:rPr lang="en-AU" sz="900" dirty="0"/>
                <a:t>Fruits/nuts horticulture</a:t>
              </a:r>
            </a:p>
            <a:p>
              <a:pPr algn="ctr"/>
              <a:r>
                <a:rPr lang="en-AU" sz="900" dirty="0"/>
                <a:t>Dairy grazing</a:t>
              </a:r>
            </a:p>
            <a:p>
              <a:pPr algn="ctr"/>
              <a:r>
                <a:rPr lang="en-AU" sz="900" dirty="0"/>
                <a:t>Grains cropping</a:t>
              </a:r>
            </a:p>
          </p:txBody>
        </p:sp>
        <p:pic>
          <p:nvPicPr>
            <p:cNvPr id="66" name="Picture 65">
              <a:extLst>
                <a:ext uri="{FF2B5EF4-FFF2-40B4-BE49-F238E27FC236}">
                  <a16:creationId xmlns:a16="http://schemas.microsoft.com/office/drawing/2014/main" id="{E382A224-E867-4412-9DC0-470080CA2B41}"/>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67" name="Group 66">
            <a:extLst>
              <a:ext uri="{FF2B5EF4-FFF2-40B4-BE49-F238E27FC236}">
                <a16:creationId xmlns:a16="http://schemas.microsoft.com/office/drawing/2014/main" id="{CB40B698-B44F-41E0-84E8-7AD5D1489BA4}"/>
              </a:ext>
            </a:extLst>
          </p:cNvPr>
          <p:cNvGrpSpPr/>
          <p:nvPr/>
        </p:nvGrpSpPr>
        <p:grpSpPr>
          <a:xfrm>
            <a:off x="1381440" y="2968837"/>
            <a:ext cx="1794656" cy="1220904"/>
            <a:chOff x="131628" y="7271491"/>
            <a:chExt cx="1794656" cy="1220904"/>
          </a:xfrm>
        </p:grpSpPr>
        <p:sp>
          <p:nvSpPr>
            <p:cNvPr id="68" name="Text Placeholder 3">
              <a:extLst>
                <a:ext uri="{FF2B5EF4-FFF2-40B4-BE49-F238E27FC236}">
                  <a16:creationId xmlns:a16="http://schemas.microsoft.com/office/drawing/2014/main" id="{A4757B32-DDE7-4314-99E9-8D3EDD24CD05}"/>
                </a:ext>
              </a:extLst>
            </p:cNvPr>
            <p:cNvSpPr txBox="1">
              <a:spLocks/>
            </p:cNvSpPr>
            <p:nvPr/>
          </p:nvSpPr>
          <p:spPr>
            <a:xfrm>
              <a:off x="131628" y="7728755"/>
              <a:ext cx="1794656" cy="76364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$4.6 billion</a:t>
              </a:r>
            </a:p>
            <a:p>
              <a:pPr algn="ctr">
                <a:lnSpc>
                  <a:spcPct val="100000"/>
                </a:lnSpc>
                <a:spcBef>
                  <a:spcPts val="0"/>
                </a:spcBef>
              </a:pPr>
              <a:r>
                <a:rPr lang="en-AU" dirty="0"/>
                <a:t>Gross Regional Product (GRP)</a:t>
              </a:r>
              <a:endParaRPr lang="en-AU" sz="1100" dirty="0"/>
            </a:p>
          </p:txBody>
        </p:sp>
        <p:pic>
          <p:nvPicPr>
            <p:cNvPr id="69" name="Picture 68">
              <a:extLst>
                <a:ext uri="{FF2B5EF4-FFF2-40B4-BE49-F238E27FC236}">
                  <a16:creationId xmlns:a16="http://schemas.microsoft.com/office/drawing/2014/main" id="{0AA807DF-6F9E-4D8E-8357-F1DEE19FB750}"/>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0324" y="7271491"/>
              <a:ext cx="457264" cy="457264"/>
            </a:xfrm>
            <a:prstGeom prst="rect">
              <a:avLst/>
            </a:prstGeom>
          </p:spPr>
        </p:pic>
      </p:grpSp>
      <p:grpSp>
        <p:nvGrpSpPr>
          <p:cNvPr id="73" name="Group 72">
            <a:extLst>
              <a:ext uri="{FF2B5EF4-FFF2-40B4-BE49-F238E27FC236}">
                <a16:creationId xmlns:a16="http://schemas.microsoft.com/office/drawing/2014/main" id="{D79E4A6C-668B-46AB-B0A0-5CAD44BAEBE5}"/>
              </a:ext>
            </a:extLst>
          </p:cNvPr>
          <p:cNvGrpSpPr/>
          <p:nvPr/>
        </p:nvGrpSpPr>
        <p:grpSpPr>
          <a:xfrm>
            <a:off x="4686862" y="3128060"/>
            <a:ext cx="1794656" cy="3159940"/>
            <a:chOff x="424515" y="7271489"/>
            <a:chExt cx="1794656" cy="3159940"/>
          </a:xfrm>
        </p:grpSpPr>
        <p:sp>
          <p:nvSpPr>
            <p:cNvPr id="74" name="Text Placeholder 3">
              <a:extLst>
                <a:ext uri="{FF2B5EF4-FFF2-40B4-BE49-F238E27FC236}">
                  <a16:creationId xmlns:a16="http://schemas.microsoft.com/office/drawing/2014/main" id="{B22C9325-3DB4-44B1-9ED9-F9EB75ACC98E}"/>
                </a:ext>
              </a:extLst>
            </p:cNvPr>
            <p:cNvSpPr txBox="1">
              <a:spLocks/>
            </p:cNvSpPr>
            <p:nvPr/>
          </p:nvSpPr>
          <p:spPr>
            <a:xfrm>
              <a:off x="424515" y="7740221"/>
              <a:ext cx="1794656" cy="269120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AU" sz="2000" dirty="0"/>
                <a:t>Key Industries</a:t>
              </a:r>
            </a:p>
            <a:p>
              <a:pPr algn="ctr"/>
              <a:r>
                <a:rPr lang="en-AU" sz="900" dirty="0"/>
                <a:t>Agriculture, forestry, fishing (15%)</a:t>
              </a:r>
            </a:p>
            <a:p>
              <a:pPr algn="ctr"/>
              <a:r>
                <a:rPr lang="en-AU" sz="900" dirty="0"/>
                <a:t>Health care &amp; social assistance (13%)</a:t>
              </a:r>
            </a:p>
            <a:p>
              <a:pPr algn="ctr"/>
              <a:r>
                <a:rPr lang="en-AU" sz="900" dirty="0"/>
                <a:t>Retail trade (11%)</a:t>
              </a:r>
            </a:p>
            <a:p>
              <a:pPr algn="ctr"/>
              <a:r>
                <a:rPr lang="en-AU" sz="900" dirty="0"/>
                <a:t>Education &amp; training (8%)</a:t>
              </a:r>
            </a:p>
            <a:p>
              <a:pPr algn="ctr"/>
              <a:r>
                <a:rPr lang="en-AU" sz="900" dirty="0"/>
                <a:t>Construction (7%)</a:t>
              </a:r>
            </a:p>
            <a:p>
              <a:pPr algn="ctr"/>
              <a:r>
                <a:rPr lang="en-AU" sz="900" dirty="0"/>
                <a:t>Manufacturing (6%)</a:t>
              </a:r>
            </a:p>
            <a:p>
              <a:pPr algn="ctr"/>
              <a:r>
                <a:rPr lang="en-AU" sz="900" dirty="0"/>
                <a:t>Accommodation &amp; food services (5%)</a:t>
              </a:r>
            </a:p>
          </p:txBody>
        </p:sp>
        <p:pic>
          <p:nvPicPr>
            <p:cNvPr id="75" name="Picture 74">
              <a:extLst>
                <a:ext uri="{FF2B5EF4-FFF2-40B4-BE49-F238E27FC236}">
                  <a16:creationId xmlns:a16="http://schemas.microsoft.com/office/drawing/2014/main" id="{E3A0D661-56EB-46FA-B020-6E9481E9A3AE}"/>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5436" y="7271489"/>
              <a:ext cx="457264" cy="457264"/>
            </a:xfrm>
            <a:prstGeom prst="rect">
              <a:avLst/>
            </a:prstGeom>
          </p:spPr>
        </p:pic>
      </p:grpSp>
    </p:spTree>
    <p:extLst>
      <p:ext uri="{BB962C8B-B14F-4D97-AF65-F5344CB8AC3E}">
        <p14:creationId xmlns:p14="http://schemas.microsoft.com/office/powerpoint/2010/main" val="156983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BB2746-F46A-4151-9361-72771A62A2FE}"/>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88161" y="2756729"/>
            <a:ext cx="457264" cy="457264"/>
          </a:xfrm>
          <a:prstGeom prst="rect">
            <a:avLst/>
          </a:prstGeom>
        </p:spPr>
      </p:pic>
      <p:pic>
        <p:nvPicPr>
          <p:cNvPr id="10" name="Picture 9">
            <a:extLst>
              <a:ext uri="{FF2B5EF4-FFF2-40B4-BE49-F238E27FC236}">
                <a16:creationId xmlns:a16="http://schemas.microsoft.com/office/drawing/2014/main" id="{9353CB16-F517-457D-A6CF-71B849BD73FE}"/>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0339" y="2749474"/>
            <a:ext cx="457264" cy="457264"/>
          </a:xfrm>
          <a:prstGeom prst="rect">
            <a:avLst/>
          </a:prstGeom>
        </p:spPr>
      </p:pic>
      <p:pic>
        <p:nvPicPr>
          <p:cNvPr id="11" name="Picture 10">
            <a:extLst>
              <a:ext uri="{FF2B5EF4-FFF2-40B4-BE49-F238E27FC236}">
                <a16:creationId xmlns:a16="http://schemas.microsoft.com/office/drawing/2014/main" id="{2DFC37AB-D6C4-4BE7-8585-F606478DC1D7}"/>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29250" y="2749474"/>
            <a:ext cx="457264" cy="457264"/>
          </a:xfrm>
          <a:prstGeom prst="rect">
            <a:avLst/>
          </a:prstGeom>
        </p:spPr>
      </p:pic>
      <p:pic>
        <p:nvPicPr>
          <p:cNvPr id="12" name="Picture 11">
            <a:extLst>
              <a:ext uri="{FF2B5EF4-FFF2-40B4-BE49-F238E27FC236}">
                <a16:creationId xmlns:a16="http://schemas.microsoft.com/office/drawing/2014/main" id="{B1FD507E-B04B-494F-AFC4-B389886B2A93}"/>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47072" y="2758285"/>
            <a:ext cx="457264" cy="457264"/>
          </a:xfrm>
          <a:prstGeom prst="rect">
            <a:avLst/>
          </a:prstGeom>
        </p:spPr>
      </p:pic>
      <p:graphicFrame>
        <p:nvGraphicFramePr>
          <p:cNvPr id="13" name="Table 12">
            <a:extLst>
              <a:ext uri="{FF2B5EF4-FFF2-40B4-BE49-F238E27FC236}">
                <a16:creationId xmlns:a16="http://schemas.microsoft.com/office/drawing/2014/main" id="{44A3E6C7-F7CA-4C20-862D-2D857F6D73DF}"/>
              </a:ext>
            </a:extLst>
          </p:cNvPr>
          <p:cNvGraphicFramePr>
            <a:graphicFrameLocks noGrp="1"/>
          </p:cNvGraphicFramePr>
          <p:nvPr>
            <p:extLst>
              <p:ext uri="{D42A27DB-BD31-4B8C-83A1-F6EECF244321}">
                <p14:modId xmlns:p14="http://schemas.microsoft.com/office/powerpoint/2010/main" val="4058355827"/>
              </p:ext>
            </p:extLst>
          </p:nvPr>
        </p:nvGraphicFramePr>
        <p:xfrm>
          <a:off x="481135" y="3214969"/>
          <a:ext cx="5877633" cy="1188720"/>
        </p:xfrm>
        <a:graphic>
          <a:graphicData uri="http://schemas.openxmlformats.org/drawingml/2006/table">
            <a:tbl>
              <a:tblPr firstRow="1" bandRow="1">
                <a:tableStyleId>{5C22544A-7EE6-4342-B048-85BDC9FD1C3A}</a:tableStyleId>
              </a:tblPr>
              <a:tblGrid>
                <a:gridCol w="1455211">
                  <a:extLst>
                    <a:ext uri="{9D8B030D-6E8A-4147-A177-3AD203B41FA5}">
                      <a16:colId xmlns:a16="http://schemas.microsoft.com/office/drawing/2014/main" val="397334122"/>
                    </a:ext>
                  </a:extLst>
                </a:gridCol>
                <a:gridCol w="1455211">
                  <a:extLst>
                    <a:ext uri="{9D8B030D-6E8A-4147-A177-3AD203B41FA5}">
                      <a16:colId xmlns:a16="http://schemas.microsoft.com/office/drawing/2014/main" val="1725169486"/>
                    </a:ext>
                  </a:extLst>
                </a:gridCol>
                <a:gridCol w="1455211">
                  <a:extLst>
                    <a:ext uri="{9D8B030D-6E8A-4147-A177-3AD203B41FA5}">
                      <a16:colId xmlns:a16="http://schemas.microsoft.com/office/drawing/2014/main" val="373640201"/>
                    </a:ext>
                  </a:extLst>
                </a:gridCol>
                <a:gridCol w="1512000">
                  <a:extLst>
                    <a:ext uri="{9D8B030D-6E8A-4147-A177-3AD203B41FA5}">
                      <a16:colId xmlns:a16="http://schemas.microsoft.com/office/drawing/2014/main" val="331409626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Significant Places </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looks at the demand and supply of digital infrastructure and services in the most populated cities, towns and localities of the region.</a:t>
                      </a:r>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Primary Production </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looks at the most economically significant primary production industries in the region.</a:t>
                      </a:r>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Tourist Locations</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looks at the supply of and demand for digital services in the most important tourist attractions / locations in the region.</a:t>
                      </a:r>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Transport Blackspots </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looks at the availability of mobile services along the region’s key transport routes.  </a:t>
                      </a:r>
                    </a:p>
                    <a:p>
                      <a:endParaRPr lang="en-AU"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8796157"/>
                  </a:ext>
                </a:extLst>
              </a:tr>
            </a:tbl>
          </a:graphicData>
        </a:graphic>
      </p:graphicFrame>
      <p:sp>
        <p:nvSpPr>
          <p:cNvPr id="14" name="Title 22">
            <a:extLst>
              <a:ext uri="{FF2B5EF4-FFF2-40B4-BE49-F238E27FC236}">
                <a16:creationId xmlns:a16="http://schemas.microsoft.com/office/drawing/2014/main" id="{68D6D0DA-32F4-4913-A0C5-B526DD28D14C}"/>
              </a:ext>
            </a:extLst>
          </p:cNvPr>
          <p:cNvSpPr txBox="1">
            <a:spLocks/>
          </p:cNvSpPr>
          <p:nvPr/>
        </p:nvSpPr>
        <p:spPr>
          <a:xfrm>
            <a:off x="475479" y="2358476"/>
            <a:ext cx="5477646" cy="39532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r>
              <a:rPr lang="en-AU" sz="2000" dirty="0">
                <a:sym typeface="Wingdings" panose="05000000000000000000" pitchFamily="2" charset="2"/>
              </a:rPr>
              <a:t> </a:t>
            </a:r>
            <a:r>
              <a:rPr lang="en-AU" sz="2000" dirty="0"/>
              <a:t>Place/Sector Analysis</a:t>
            </a:r>
          </a:p>
        </p:txBody>
      </p:sp>
      <p:pic>
        <p:nvPicPr>
          <p:cNvPr id="15" name="Picture 14">
            <a:extLst>
              <a:ext uri="{FF2B5EF4-FFF2-40B4-BE49-F238E27FC236}">
                <a16:creationId xmlns:a16="http://schemas.microsoft.com/office/drawing/2014/main" id="{638C48A9-F2B6-4E1A-8A4C-D28C264B3603}"/>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0339" y="4966375"/>
            <a:ext cx="457264" cy="457264"/>
          </a:xfrm>
          <a:prstGeom prst="rect">
            <a:avLst/>
          </a:prstGeom>
        </p:spPr>
      </p:pic>
      <p:pic>
        <p:nvPicPr>
          <p:cNvPr id="16" name="Picture 15">
            <a:extLst>
              <a:ext uri="{FF2B5EF4-FFF2-40B4-BE49-F238E27FC236}">
                <a16:creationId xmlns:a16="http://schemas.microsoft.com/office/drawing/2014/main" id="{2DD6C5DE-F345-4F14-A72B-5771C9175BBC}"/>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86514" y="6591493"/>
            <a:ext cx="457264" cy="457264"/>
          </a:xfrm>
          <a:prstGeom prst="rect">
            <a:avLst/>
          </a:prstGeom>
        </p:spPr>
      </p:pic>
      <p:pic>
        <p:nvPicPr>
          <p:cNvPr id="18" name="Picture 17">
            <a:extLst>
              <a:ext uri="{FF2B5EF4-FFF2-40B4-BE49-F238E27FC236}">
                <a16:creationId xmlns:a16="http://schemas.microsoft.com/office/drawing/2014/main" id="{B05376D8-432C-4A90-BD35-4117692F6FD3}"/>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0339" y="6591493"/>
            <a:ext cx="457264" cy="457264"/>
          </a:xfrm>
          <a:prstGeom prst="rect">
            <a:avLst/>
          </a:prstGeom>
        </p:spPr>
      </p:pic>
      <p:pic>
        <p:nvPicPr>
          <p:cNvPr id="23" name="Picture 22">
            <a:extLst>
              <a:ext uri="{FF2B5EF4-FFF2-40B4-BE49-F238E27FC236}">
                <a16:creationId xmlns:a16="http://schemas.microsoft.com/office/drawing/2014/main" id="{B5DE61A5-8B4F-41A7-9CA8-D6561B895DB1}"/>
              </a:ext>
            </a:extLst>
          </p:cNvPr>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86514" y="4966375"/>
            <a:ext cx="457264" cy="457264"/>
          </a:xfrm>
          <a:prstGeom prst="rect">
            <a:avLst/>
          </a:prstGeom>
        </p:spPr>
      </p:pic>
      <p:graphicFrame>
        <p:nvGraphicFramePr>
          <p:cNvPr id="24" name="Table 23">
            <a:extLst>
              <a:ext uri="{FF2B5EF4-FFF2-40B4-BE49-F238E27FC236}">
                <a16:creationId xmlns:a16="http://schemas.microsoft.com/office/drawing/2014/main" id="{0FCA011B-9021-41B3-BA91-B6E52F1A7E39}"/>
              </a:ext>
            </a:extLst>
          </p:cNvPr>
          <p:cNvGraphicFramePr>
            <a:graphicFrameLocks noGrp="1"/>
          </p:cNvGraphicFramePr>
          <p:nvPr>
            <p:extLst>
              <p:ext uri="{D42A27DB-BD31-4B8C-83A1-F6EECF244321}">
                <p14:modId xmlns:p14="http://schemas.microsoft.com/office/powerpoint/2010/main" val="3620136762"/>
              </p:ext>
            </p:extLst>
          </p:nvPr>
        </p:nvGraphicFramePr>
        <p:xfrm>
          <a:off x="475480" y="5395710"/>
          <a:ext cx="3931420" cy="1188720"/>
        </p:xfrm>
        <a:graphic>
          <a:graphicData uri="http://schemas.openxmlformats.org/drawingml/2006/table">
            <a:tbl>
              <a:tblPr firstRow="1" bandRow="1">
                <a:tableStyleId>{5C22544A-7EE6-4342-B048-85BDC9FD1C3A}</a:tableStyleId>
              </a:tblPr>
              <a:tblGrid>
                <a:gridCol w="1965710">
                  <a:extLst>
                    <a:ext uri="{9D8B030D-6E8A-4147-A177-3AD203B41FA5}">
                      <a16:colId xmlns:a16="http://schemas.microsoft.com/office/drawing/2014/main" val="397334122"/>
                    </a:ext>
                  </a:extLst>
                </a:gridCol>
                <a:gridCol w="1965710">
                  <a:extLst>
                    <a:ext uri="{9D8B030D-6E8A-4147-A177-3AD203B41FA5}">
                      <a16:colId xmlns:a16="http://schemas.microsoft.com/office/drawing/2014/main" val="172516948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Fixed access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includes National Broadband Network (NBN) fixed-line broadband services including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Fibre</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-to-the-Premises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FttP</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Fibre</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-to-the-Node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FttN</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Fibre</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-to-the-Curb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FttC</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and Fixed Wireless.</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Mobile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availability of digital mobile networks capable of supporting voice telephony and data applications such as through 3G and 4G networks.</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8796157"/>
                  </a:ext>
                </a:extLst>
              </a:tr>
            </a:tbl>
          </a:graphicData>
        </a:graphic>
      </p:graphicFrame>
      <p:sp>
        <p:nvSpPr>
          <p:cNvPr id="25" name="Title 22">
            <a:extLst>
              <a:ext uri="{FF2B5EF4-FFF2-40B4-BE49-F238E27FC236}">
                <a16:creationId xmlns:a16="http://schemas.microsoft.com/office/drawing/2014/main" id="{81E63F4D-C611-4F1A-B29D-931391F812FF}"/>
              </a:ext>
            </a:extLst>
          </p:cNvPr>
          <p:cNvSpPr txBox="1">
            <a:spLocks/>
          </p:cNvSpPr>
          <p:nvPr/>
        </p:nvSpPr>
        <p:spPr>
          <a:xfrm>
            <a:off x="475479" y="4543680"/>
            <a:ext cx="5477646" cy="45726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r>
              <a:rPr lang="en-AU" sz="2000" dirty="0">
                <a:sym typeface="Wingdings" panose="05000000000000000000" pitchFamily="2" charset="2"/>
              </a:rPr>
              <a:t> </a:t>
            </a:r>
            <a:r>
              <a:rPr lang="en-AU" sz="2000" dirty="0"/>
              <a:t>Digital Infrastructure Analysis</a:t>
            </a:r>
          </a:p>
        </p:txBody>
      </p:sp>
      <p:sp>
        <p:nvSpPr>
          <p:cNvPr id="26" name="Title 22">
            <a:extLst>
              <a:ext uri="{FF2B5EF4-FFF2-40B4-BE49-F238E27FC236}">
                <a16:creationId xmlns:a16="http://schemas.microsoft.com/office/drawing/2014/main" id="{68FB6A23-3CB3-4A43-A13C-E43F7E1F660E}"/>
              </a:ext>
            </a:extLst>
          </p:cNvPr>
          <p:cNvSpPr txBox="1">
            <a:spLocks/>
          </p:cNvSpPr>
          <p:nvPr/>
        </p:nvSpPr>
        <p:spPr>
          <a:xfrm>
            <a:off x="475480" y="1034005"/>
            <a:ext cx="5477646" cy="50269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r>
              <a:rPr lang="en-AU" dirty="0">
                <a:solidFill>
                  <a:schemeClr val="accent6"/>
                </a:solidFill>
              </a:rPr>
              <a:t>Assessment of Digital Needs</a:t>
            </a:r>
          </a:p>
        </p:txBody>
      </p:sp>
      <p:graphicFrame>
        <p:nvGraphicFramePr>
          <p:cNvPr id="5" name="Table 4">
            <a:extLst>
              <a:ext uri="{FF2B5EF4-FFF2-40B4-BE49-F238E27FC236}">
                <a16:creationId xmlns:a16="http://schemas.microsoft.com/office/drawing/2014/main" id="{F7452740-7FFC-46E5-BE47-4B80BFBCFF65}"/>
              </a:ext>
            </a:extLst>
          </p:cNvPr>
          <p:cNvGraphicFramePr>
            <a:graphicFrameLocks noGrp="1"/>
          </p:cNvGraphicFramePr>
          <p:nvPr>
            <p:extLst>
              <p:ext uri="{D42A27DB-BD31-4B8C-83A1-F6EECF244321}">
                <p14:modId xmlns:p14="http://schemas.microsoft.com/office/powerpoint/2010/main" val="1455527405"/>
              </p:ext>
            </p:extLst>
          </p:nvPr>
        </p:nvGraphicFramePr>
        <p:xfrm>
          <a:off x="475479" y="7048757"/>
          <a:ext cx="3931420" cy="1188720"/>
        </p:xfrm>
        <a:graphic>
          <a:graphicData uri="http://schemas.openxmlformats.org/drawingml/2006/table">
            <a:tbl>
              <a:tblPr firstRow="1" bandRow="1">
                <a:tableStyleId>{5C22544A-7EE6-4342-B048-85BDC9FD1C3A}</a:tableStyleId>
              </a:tblPr>
              <a:tblGrid>
                <a:gridCol w="1965710">
                  <a:extLst>
                    <a:ext uri="{9D8B030D-6E8A-4147-A177-3AD203B41FA5}">
                      <a16:colId xmlns:a16="http://schemas.microsoft.com/office/drawing/2014/main" val="2737869028"/>
                    </a:ext>
                  </a:extLst>
                </a:gridCol>
                <a:gridCol w="1965710">
                  <a:extLst>
                    <a:ext uri="{9D8B030D-6E8A-4147-A177-3AD203B41FA5}">
                      <a16:colId xmlns:a16="http://schemas.microsoft.com/office/drawing/2014/main" val="330595975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WiFi</a:t>
                      </a: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the availability of public </a:t>
                      </a:r>
                      <a:r>
                        <a:rPr kumimoji="0" lang="en-US" sz="900" b="0" i="0" u="none" strike="noStrike" kern="1200" cap="none" spc="0" normalizeH="0" baseline="0" noProof="0" dirty="0" err="1">
                          <a:ln>
                            <a:noFill/>
                          </a:ln>
                          <a:solidFill>
                            <a:prstClr val="black">
                              <a:lumMod val="50000"/>
                              <a:lumOff val="50000"/>
                            </a:prstClr>
                          </a:solidFill>
                          <a:effectLst/>
                          <a:uLnTx/>
                          <a:uFillTx/>
                          <a:latin typeface="VIC" panose="00000500000000000000" pitchFamily="2" charset="0"/>
                          <a:ea typeface="+mn-ea"/>
                          <a:cs typeface="+mn-cs"/>
                        </a:rPr>
                        <a:t>WiFi</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services such as through public libraries, cafes and fast food outlets and government initiatives.</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LP-WAN IoT</a:t>
                      </a: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 </a:t>
                      </a:r>
                      <a:b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br>
                      <a:r>
                        <a:rPr kumimoji="0" lang="en-US"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rPr>
                        <a:t>the availability of Low Powered Wide Area Networks (LP-WAN) that can support Internet of Things (IoT) applications like remote sensors and devices that are increasingly relevant to industry applications. </a:t>
                      </a:r>
                      <a:endParaRPr kumimoji="0" lang="en-AU" sz="900" b="0" i="0" u="none" strike="noStrike" kern="1200" cap="none" spc="0" normalizeH="0" baseline="0" noProof="0" dirty="0">
                        <a:ln>
                          <a:noFill/>
                        </a:ln>
                        <a:solidFill>
                          <a:prstClr val="black">
                            <a:lumMod val="50000"/>
                            <a:lumOff val="50000"/>
                          </a:prstClr>
                        </a:solidFill>
                        <a:effectLst/>
                        <a:uLnTx/>
                        <a:uFillTx/>
                        <a:latin typeface="VIC" panose="00000500000000000000"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8953018"/>
                  </a:ext>
                </a:extLst>
              </a:tr>
            </a:tbl>
          </a:graphicData>
        </a:graphic>
      </p:graphicFrame>
      <p:sp>
        <p:nvSpPr>
          <p:cNvPr id="7" name="Rectangle 6">
            <a:extLst>
              <a:ext uri="{FF2B5EF4-FFF2-40B4-BE49-F238E27FC236}">
                <a16:creationId xmlns:a16="http://schemas.microsoft.com/office/drawing/2014/main" id="{29E25195-ABB4-42BB-B68B-D39E7B29A01A}"/>
              </a:ext>
            </a:extLst>
          </p:cNvPr>
          <p:cNvSpPr/>
          <p:nvPr/>
        </p:nvSpPr>
        <p:spPr>
          <a:xfrm>
            <a:off x="475479" y="1475496"/>
            <a:ext cx="5901893" cy="830997"/>
          </a:xfrm>
          <a:prstGeom prst="rect">
            <a:avLst/>
          </a:prstGeom>
        </p:spPr>
        <p:txBody>
          <a:bodyPr wrap="square">
            <a:spAutoFit/>
          </a:bodyPr>
          <a:lstStyle/>
          <a:p>
            <a:pPr lvl="0"/>
            <a:r>
              <a:rPr lang="en-AU" sz="1200" dirty="0">
                <a:solidFill>
                  <a:prstClr val="black">
                    <a:lumMod val="50000"/>
                    <a:lumOff val="50000"/>
                  </a:prstClr>
                </a:solidFill>
                <a:latin typeface="VIC" panose="00000500000000000000" pitchFamily="2" charset="0"/>
              </a:rPr>
              <a:t>Analysis of digital supply and demand is conducted on a place- &amp; sector- basis across the region to provide the evidence base necessary for effective digital planning. Places and sectors in the region have been analysed as follows:</a:t>
            </a:r>
          </a:p>
        </p:txBody>
      </p:sp>
    </p:spTree>
    <p:extLst>
      <p:ext uri="{BB962C8B-B14F-4D97-AF65-F5344CB8AC3E}">
        <p14:creationId xmlns:p14="http://schemas.microsoft.com/office/powerpoint/2010/main" val="69174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0A4DE-0C7D-44BF-87EA-99A9BE39589A}"/>
              </a:ext>
            </a:extLst>
          </p:cNvPr>
          <p:cNvSpPr>
            <a:spLocks noGrp="1"/>
          </p:cNvSpPr>
          <p:nvPr>
            <p:ph idx="1"/>
          </p:nvPr>
        </p:nvSpPr>
        <p:spPr>
          <a:xfrm>
            <a:off x="2657315" y="780138"/>
            <a:ext cx="4200685" cy="1150571"/>
          </a:xfrm>
        </p:spPr>
        <p:txBody>
          <a:bodyPr/>
          <a:lstStyle/>
          <a:p>
            <a:pPr marL="0" indent="0">
              <a:buNone/>
            </a:pPr>
            <a:r>
              <a:rPr lang="en-AU" sz="1200" i="1" dirty="0"/>
              <a:t>The Mallee Regional Partnership aims to achieve universal digital infrastructure that provides reliable, high capacity digital services that meet the needs of businesses throughout the region. </a:t>
            </a:r>
            <a:endParaRPr lang="en-AU" sz="2000" dirty="0"/>
          </a:p>
          <a:p>
            <a:endParaRPr lang="en-AU" dirty="0"/>
          </a:p>
        </p:txBody>
      </p:sp>
      <p:sp>
        <p:nvSpPr>
          <p:cNvPr id="4" name="Title 22">
            <a:extLst>
              <a:ext uri="{FF2B5EF4-FFF2-40B4-BE49-F238E27FC236}">
                <a16:creationId xmlns:a16="http://schemas.microsoft.com/office/drawing/2014/main" id="{B458826F-38CD-4149-A1E1-EDFBA25002B2}"/>
              </a:ext>
            </a:extLst>
          </p:cNvPr>
          <p:cNvSpPr txBox="1">
            <a:spLocks/>
          </p:cNvSpPr>
          <p:nvPr/>
        </p:nvSpPr>
        <p:spPr>
          <a:xfrm>
            <a:off x="2467274" y="166882"/>
            <a:ext cx="4200685" cy="88205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algn="r"/>
            <a:r>
              <a:rPr lang="en-AU" sz="2000" dirty="0"/>
              <a:t>Mallee Regional Partnership </a:t>
            </a:r>
          </a:p>
          <a:p>
            <a:pPr algn="r"/>
            <a:r>
              <a:rPr lang="en-AU" sz="2000" dirty="0"/>
              <a:t>– Digital Vision</a:t>
            </a:r>
          </a:p>
        </p:txBody>
      </p:sp>
      <p:sp>
        <p:nvSpPr>
          <p:cNvPr id="5" name="TextBox 4">
            <a:extLst>
              <a:ext uri="{FF2B5EF4-FFF2-40B4-BE49-F238E27FC236}">
                <a16:creationId xmlns:a16="http://schemas.microsoft.com/office/drawing/2014/main" id="{3633AB5D-4CD5-4B2E-B2BE-A501A74A7785}"/>
              </a:ext>
            </a:extLst>
          </p:cNvPr>
          <p:cNvSpPr txBox="1"/>
          <p:nvPr/>
        </p:nvSpPr>
        <p:spPr>
          <a:xfrm>
            <a:off x="2538883" y="1544698"/>
            <a:ext cx="4200685" cy="1384995"/>
          </a:xfrm>
          <a:prstGeom prst="rect">
            <a:avLst/>
          </a:prstGeom>
          <a:noFill/>
        </p:spPr>
        <p:txBody>
          <a:bodyPr wrap="square" rtlCol="0">
            <a:spAutoFit/>
          </a:bodyPr>
          <a:lstStyle/>
          <a:p>
            <a:r>
              <a:rPr lang="en-AU" sz="1050" dirty="0">
                <a:solidFill>
                  <a:schemeClr val="tx1">
                    <a:lumMod val="50000"/>
                    <a:lumOff val="50000"/>
                  </a:schemeClr>
                </a:solidFill>
                <a:latin typeface="VIC" panose="00000500000000000000" pitchFamily="2" charset="0"/>
              </a:rPr>
              <a:t>This vision will be achieved through sustained investment in digital infrastructure, connectivity and service provision that meets business and industry needs enabling local economies to diversify, be globally competitive and have access to the resources, opportunities and social outcomes afforded to all other Victorians. </a:t>
            </a:r>
          </a:p>
          <a:p>
            <a:endParaRPr lang="en-AU" dirty="0"/>
          </a:p>
        </p:txBody>
      </p:sp>
      <p:sp>
        <p:nvSpPr>
          <p:cNvPr id="7" name="TextBox 6">
            <a:extLst>
              <a:ext uri="{FF2B5EF4-FFF2-40B4-BE49-F238E27FC236}">
                <a16:creationId xmlns:a16="http://schemas.microsoft.com/office/drawing/2014/main" id="{4D6710EF-8E98-49BA-8D88-A1ED5193864F}"/>
              </a:ext>
            </a:extLst>
          </p:cNvPr>
          <p:cNvSpPr txBox="1"/>
          <p:nvPr/>
        </p:nvSpPr>
        <p:spPr>
          <a:xfrm>
            <a:off x="2362003" y="5160224"/>
            <a:ext cx="4173840" cy="3801041"/>
          </a:xfrm>
          <a:prstGeom prst="rect">
            <a:avLst/>
          </a:prstGeom>
          <a:noFill/>
        </p:spPr>
        <p:txBody>
          <a:bodyPr wrap="square" rtlCol="0">
            <a:spAutoFit/>
          </a:bodyPr>
          <a:lstStyle/>
          <a:p>
            <a:pPr algn="r">
              <a:spcAft>
                <a:spcPts val="600"/>
              </a:spcAft>
            </a:pPr>
            <a:r>
              <a:rPr lang="en-AU" sz="1200" dirty="0">
                <a:solidFill>
                  <a:schemeClr val="accent6"/>
                </a:solidFill>
                <a:latin typeface="VIC" panose="00000500000000000000" pitchFamily="2" charset="0"/>
              </a:rPr>
              <a:t>Inadequate mobile coverage </a:t>
            </a:r>
          </a:p>
          <a:p>
            <a:pPr algn="r">
              <a:spcAft>
                <a:spcPts val="600"/>
              </a:spcAft>
            </a:pPr>
            <a:r>
              <a:rPr lang="en-AU" sz="900" dirty="0">
                <a:solidFill>
                  <a:schemeClr val="tx1">
                    <a:lumMod val="50000"/>
                    <a:lumOff val="50000"/>
                  </a:schemeClr>
                </a:solidFill>
                <a:latin typeface="VIC" panose="00000500000000000000" pitchFamily="2" charset="0"/>
              </a:rPr>
              <a:t>	</a:t>
            </a:r>
            <a:r>
              <a:rPr lang="en-AU" sz="800" dirty="0">
                <a:solidFill>
                  <a:schemeClr val="tx1">
                    <a:lumMod val="50000"/>
                    <a:lumOff val="50000"/>
                  </a:schemeClr>
                </a:solidFill>
                <a:latin typeface="VIC" panose="00000500000000000000" pitchFamily="2" charset="0"/>
              </a:rPr>
              <a:t>There is a persistent and significant divide in the quality of mobile services available to regional users compared to metropolitan users with important implications for public safety, economic development and general liveability. Regional users have emphasised this issue recently</a:t>
            </a:r>
            <a:r>
              <a:rPr lang="en-AU" sz="800" b="1" dirty="0">
                <a:solidFill>
                  <a:schemeClr val="tx1">
                    <a:lumMod val="50000"/>
                    <a:lumOff val="50000"/>
                  </a:schemeClr>
                </a:solidFill>
                <a:latin typeface="VIC" panose="00000500000000000000" pitchFamily="2" charset="0"/>
              </a:rPr>
              <a:t>, registering 195 blackspots*</a:t>
            </a:r>
            <a:r>
              <a:rPr lang="en-AU" sz="800" dirty="0">
                <a:solidFill>
                  <a:schemeClr val="tx1">
                    <a:lumMod val="50000"/>
                    <a:lumOff val="50000"/>
                  </a:schemeClr>
                </a:solidFill>
                <a:latin typeface="VIC" panose="00000500000000000000" pitchFamily="2" charset="0"/>
              </a:rPr>
              <a:t>  experienced across the region as part of the Commonwealth’s black spot funding program.  </a:t>
            </a:r>
          </a:p>
          <a:p>
            <a:pPr algn="r">
              <a:spcAft>
                <a:spcPts val="600"/>
              </a:spcAft>
            </a:pPr>
            <a:r>
              <a:rPr lang="en-AU" sz="800" dirty="0">
                <a:solidFill>
                  <a:schemeClr val="tx1">
                    <a:lumMod val="50000"/>
                    <a:lumOff val="50000"/>
                  </a:schemeClr>
                </a:solidFill>
                <a:latin typeface="VIC" panose="00000500000000000000" pitchFamily="2" charset="0"/>
              </a:rPr>
              <a:t>The Mallee Digital Plan has necessarily relied on public mobile coverage maps provided by the carriers to undertake its analysis of mobile coverage. The analysis reveals the maps to be too high-level and low resolution to enable identification of localised areas where coverage is unreliable, weak and incapable of supporting the data services which users have come to expect to access ‘on-demand’. This means that while an area may appear well-served by these maps, the ‘lived experience’ of regional users at particular locations is often very different. </a:t>
            </a:r>
          </a:p>
          <a:p>
            <a:pPr algn="r">
              <a:spcAft>
                <a:spcPts val="600"/>
              </a:spcAft>
            </a:pPr>
            <a:r>
              <a:rPr lang="en-AU" sz="800" dirty="0">
                <a:solidFill>
                  <a:schemeClr val="tx1">
                    <a:lumMod val="50000"/>
                    <a:lumOff val="50000"/>
                  </a:schemeClr>
                </a:solidFill>
                <a:latin typeface="VIC" panose="00000500000000000000" pitchFamily="2" charset="0"/>
              </a:rPr>
              <a:t>Challenges in delivering a high standard of NBN infrastructure (that is, infrastructure better than FTTN) across the Mallee region increases the importance of good mobile connectivity including both voice and data functionality. As 5G mobile networks are deployed more broadly there is also an opportunity to better meet the needs of businesses and industries with this higher capacity mobile technology. </a:t>
            </a:r>
          </a:p>
          <a:p>
            <a:pPr algn="r">
              <a:spcAft>
                <a:spcPts val="600"/>
              </a:spcAft>
            </a:pPr>
            <a:r>
              <a:rPr lang="en-AU" sz="800" dirty="0">
                <a:solidFill>
                  <a:schemeClr val="tx1">
                    <a:lumMod val="50000"/>
                    <a:lumOff val="50000"/>
                  </a:schemeClr>
                </a:solidFill>
                <a:latin typeface="VIC" panose="00000500000000000000" pitchFamily="2" charset="0"/>
              </a:rPr>
              <a:t>The Mallee Regional Partnership calls for continued Commonwealth and State funding to address mobile coverage issues and better data from carriers to enable more informed funding decisions. Commonwealth funding programs that target funding based on population density and premises covered disadvantage the ability of regions like Mallee to achieve the mobile coverage needed and expected by the community and businesses.  </a:t>
            </a:r>
          </a:p>
        </p:txBody>
      </p:sp>
      <p:sp>
        <p:nvSpPr>
          <p:cNvPr id="10" name="Title 22">
            <a:extLst>
              <a:ext uri="{FF2B5EF4-FFF2-40B4-BE49-F238E27FC236}">
                <a16:creationId xmlns:a16="http://schemas.microsoft.com/office/drawing/2014/main" id="{8E049717-4CAB-4B86-AAF0-07EC2BA86457}"/>
              </a:ext>
            </a:extLst>
          </p:cNvPr>
          <p:cNvSpPr txBox="1">
            <a:spLocks/>
          </p:cNvSpPr>
          <p:nvPr/>
        </p:nvSpPr>
        <p:spPr>
          <a:xfrm>
            <a:off x="1874547" y="3023140"/>
            <a:ext cx="4661296" cy="88205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algn="r"/>
            <a:r>
              <a:rPr lang="en-AU" dirty="0"/>
              <a:t>Mallee Regional </a:t>
            </a:r>
            <a:br>
              <a:rPr lang="en-AU" dirty="0"/>
            </a:br>
            <a:r>
              <a:rPr lang="en-AU" dirty="0"/>
              <a:t>Partnership – Key Issues</a:t>
            </a:r>
          </a:p>
        </p:txBody>
      </p:sp>
      <p:sp>
        <p:nvSpPr>
          <p:cNvPr id="11" name="Rectangle 10">
            <a:extLst>
              <a:ext uri="{FF2B5EF4-FFF2-40B4-BE49-F238E27FC236}">
                <a16:creationId xmlns:a16="http://schemas.microsoft.com/office/drawing/2014/main" id="{958F67C3-E41B-4AF5-8532-1706F139AD73}"/>
              </a:ext>
            </a:extLst>
          </p:cNvPr>
          <p:cNvSpPr/>
          <p:nvPr/>
        </p:nvSpPr>
        <p:spPr>
          <a:xfrm>
            <a:off x="2334823" y="3781238"/>
            <a:ext cx="4333136" cy="461665"/>
          </a:xfrm>
          <a:prstGeom prst="rect">
            <a:avLst/>
          </a:prstGeom>
        </p:spPr>
        <p:txBody>
          <a:bodyPr wrap="square">
            <a:spAutoFit/>
          </a:bodyPr>
          <a:lstStyle/>
          <a:p>
            <a:pPr lvl="0" algn="r"/>
            <a:r>
              <a:rPr lang="en-AU" sz="1200" dirty="0">
                <a:solidFill>
                  <a:prstClr val="black">
                    <a:lumMod val="50000"/>
                    <a:lumOff val="50000"/>
                  </a:prstClr>
                </a:solidFill>
                <a:latin typeface="VIC" panose="00000500000000000000" pitchFamily="2" charset="0"/>
              </a:rPr>
              <a:t>The Mallee Regional Partnership has identified the following key issues affecting the region:</a:t>
            </a:r>
          </a:p>
        </p:txBody>
      </p:sp>
      <p:sp>
        <p:nvSpPr>
          <p:cNvPr id="12" name="Rectangle 11">
            <a:extLst>
              <a:ext uri="{FF2B5EF4-FFF2-40B4-BE49-F238E27FC236}">
                <a16:creationId xmlns:a16="http://schemas.microsoft.com/office/drawing/2014/main" id="{EABBA472-40E9-496C-BF66-A5AA355BE2D5}"/>
              </a:ext>
            </a:extLst>
          </p:cNvPr>
          <p:cNvSpPr/>
          <p:nvPr/>
        </p:nvSpPr>
        <p:spPr>
          <a:xfrm>
            <a:off x="912349" y="4533283"/>
            <a:ext cx="5827219" cy="118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4587117-5717-4054-863D-D9E0A596B3B0}"/>
              </a:ext>
            </a:extLst>
          </p:cNvPr>
          <p:cNvSpPr/>
          <p:nvPr/>
        </p:nvSpPr>
        <p:spPr>
          <a:xfrm flipV="1">
            <a:off x="912350" y="4570669"/>
            <a:ext cx="5827218" cy="45719"/>
          </a:xfrm>
          <a:prstGeom prst="rect">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920FB2D0-F30E-4283-95E3-83677DBD4FD5}"/>
              </a:ext>
            </a:extLst>
          </p:cNvPr>
          <p:cNvSpPr/>
          <p:nvPr/>
        </p:nvSpPr>
        <p:spPr>
          <a:xfrm>
            <a:off x="3925391" y="4319533"/>
            <a:ext cx="576000" cy="57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15232B4C-C630-40B4-BE8B-20BFA581775D}"/>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6282" y="4412704"/>
            <a:ext cx="360000" cy="360000"/>
          </a:xfrm>
          <a:prstGeom prst="rect">
            <a:avLst/>
          </a:prstGeom>
        </p:spPr>
      </p:pic>
      <p:sp>
        <p:nvSpPr>
          <p:cNvPr id="13" name="Content Placeholder 4">
            <a:extLst>
              <a:ext uri="{FF2B5EF4-FFF2-40B4-BE49-F238E27FC236}">
                <a16:creationId xmlns:a16="http://schemas.microsoft.com/office/drawing/2014/main" id="{FAA8E59E-020F-4BA6-A332-AB4BF9BEBE4A}"/>
              </a:ext>
            </a:extLst>
          </p:cNvPr>
          <p:cNvSpPr txBox="1">
            <a:spLocks/>
          </p:cNvSpPr>
          <p:nvPr/>
        </p:nvSpPr>
        <p:spPr>
          <a:xfrm>
            <a:off x="-189334" y="9466392"/>
            <a:ext cx="5869407" cy="2102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r">
              <a:buNone/>
            </a:pPr>
            <a:r>
              <a:rPr lang="en-AU" sz="600" dirty="0"/>
              <a:t>ˇbased on the Commonwealth </a:t>
            </a:r>
            <a:r>
              <a:rPr lang="en-AU" sz="600" i="1" dirty="0"/>
              <a:t>National Mobile Black Spot Database</a:t>
            </a:r>
            <a:r>
              <a:rPr lang="en-AU" sz="600" dirty="0"/>
              <a:t>, last updated October 2018</a:t>
            </a:r>
          </a:p>
        </p:txBody>
      </p:sp>
    </p:spTree>
    <p:extLst>
      <p:ext uri="{BB962C8B-B14F-4D97-AF65-F5344CB8AC3E}">
        <p14:creationId xmlns:p14="http://schemas.microsoft.com/office/powerpoint/2010/main" val="188553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2885BAD-5279-4DE7-863C-2F0E403F269B}"/>
              </a:ext>
            </a:extLst>
          </p:cNvPr>
          <p:cNvSpPr/>
          <p:nvPr/>
        </p:nvSpPr>
        <p:spPr>
          <a:xfrm>
            <a:off x="3534943" y="2190307"/>
            <a:ext cx="504000" cy="504000"/>
          </a:xfrm>
          <a:prstGeom prst="ellipse">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4EFA3217-C9C8-4E86-99A4-FAEC23BF8338}"/>
              </a:ext>
            </a:extLst>
          </p:cNvPr>
          <p:cNvSpPr/>
          <p:nvPr/>
        </p:nvSpPr>
        <p:spPr>
          <a:xfrm>
            <a:off x="1014287" y="1754640"/>
            <a:ext cx="5726436"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807A5F3E-FF0D-4148-B5A4-CCFF89A68036}"/>
              </a:ext>
            </a:extLst>
          </p:cNvPr>
          <p:cNvSpPr/>
          <p:nvPr/>
        </p:nvSpPr>
        <p:spPr>
          <a:xfrm>
            <a:off x="2762169" y="1552980"/>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B0538623-2DE7-4449-894C-82ACD1399CA9}"/>
              </a:ext>
            </a:extLst>
          </p:cNvPr>
          <p:cNvSpPr/>
          <p:nvPr/>
        </p:nvSpPr>
        <p:spPr>
          <a:xfrm>
            <a:off x="2798169" y="1585267"/>
            <a:ext cx="504000" cy="504000"/>
          </a:xfrm>
          <a:prstGeom prst="ellipse">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60C961D8-9A80-4613-94EB-9405A1088EF5}"/>
              </a:ext>
            </a:extLst>
          </p:cNvPr>
          <p:cNvSpPr/>
          <p:nvPr/>
        </p:nvSpPr>
        <p:spPr>
          <a:xfrm>
            <a:off x="2324100" y="1784351"/>
            <a:ext cx="4383264" cy="66674"/>
          </a:xfrm>
          <a:prstGeom prst="rect">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4EFFF3AE-646A-4851-8ED7-391F2956C5BC}"/>
              </a:ext>
            </a:extLst>
          </p:cNvPr>
          <p:cNvSpPr/>
          <p:nvPr/>
        </p:nvSpPr>
        <p:spPr>
          <a:xfrm>
            <a:off x="1362075" y="3729190"/>
            <a:ext cx="5434013" cy="15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78B9C97D-8EA4-4B35-8E8A-8B7B31201BE4}"/>
              </a:ext>
            </a:extLst>
          </p:cNvPr>
          <p:cNvSpPr/>
          <p:nvPr/>
        </p:nvSpPr>
        <p:spPr>
          <a:xfrm>
            <a:off x="2140338" y="3523817"/>
            <a:ext cx="576000" cy="57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4D76B2FB-841C-400D-A40E-CA696E4F84BB}"/>
              </a:ext>
            </a:extLst>
          </p:cNvPr>
          <p:cNvSpPr/>
          <p:nvPr/>
        </p:nvSpPr>
        <p:spPr>
          <a:xfrm>
            <a:off x="2176338" y="3559817"/>
            <a:ext cx="504000" cy="504000"/>
          </a:xfrm>
          <a:prstGeom prst="ellipse">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9AADE958-0B9E-4A82-84C5-C45230C7ACFC}"/>
              </a:ext>
            </a:extLst>
          </p:cNvPr>
          <p:cNvSpPr/>
          <p:nvPr/>
        </p:nvSpPr>
        <p:spPr>
          <a:xfrm>
            <a:off x="1440180" y="3767416"/>
            <a:ext cx="5267184" cy="73355"/>
          </a:xfrm>
          <a:prstGeom prst="rect">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2290A495-B862-4E4C-BA22-6A8AE17D450B}"/>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870169" y="1652111"/>
            <a:ext cx="360000" cy="360000"/>
          </a:xfrm>
          <a:prstGeom prst="rect">
            <a:avLst/>
          </a:prstGeom>
        </p:spPr>
      </p:pic>
      <p:sp>
        <p:nvSpPr>
          <p:cNvPr id="23" name="TextBox 22">
            <a:extLst>
              <a:ext uri="{FF2B5EF4-FFF2-40B4-BE49-F238E27FC236}">
                <a16:creationId xmlns:a16="http://schemas.microsoft.com/office/drawing/2014/main" id="{E47C83CC-0D9C-4BAA-A86B-11F1DC92B060}"/>
              </a:ext>
            </a:extLst>
          </p:cNvPr>
          <p:cNvSpPr txBox="1"/>
          <p:nvPr/>
        </p:nvSpPr>
        <p:spPr>
          <a:xfrm>
            <a:off x="2025981" y="3961683"/>
            <a:ext cx="4411850" cy="1415772"/>
          </a:xfrm>
          <a:prstGeom prst="rect">
            <a:avLst/>
          </a:prstGeom>
          <a:noFill/>
        </p:spPr>
        <p:txBody>
          <a:bodyPr wrap="square" rtlCol="0">
            <a:spAutoFit/>
          </a:bodyPr>
          <a:lstStyle/>
          <a:p>
            <a:pPr algn="r">
              <a:spcAft>
                <a:spcPts val="600"/>
              </a:spcAft>
            </a:pPr>
            <a:r>
              <a:rPr lang="en-AU" sz="1200" dirty="0">
                <a:solidFill>
                  <a:schemeClr val="accent6"/>
                </a:solidFill>
                <a:latin typeface="VIC" panose="00000500000000000000" pitchFamily="2" charset="0"/>
              </a:rPr>
              <a:t>Lack of NBN business-grade services </a:t>
            </a:r>
          </a:p>
          <a:p>
            <a:pPr algn="r">
              <a:spcAft>
                <a:spcPts val="600"/>
              </a:spcAft>
            </a:pPr>
            <a:r>
              <a:rPr lang="en-AU" sz="800" dirty="0">
                <a:solidFill>
                  <a:schemeClr val="tx1">
                    <a:lumMod val="50000"/>
                    <a:lumOff val="50000"/>
                  </a:schemeClr>
                </a:solidFill>
                <a:latin typeface="VIC" panose="00000500000000000000" pitchFamily="2" charset="0"/>
              </a:rPr>
              <a:t>The availability of adequate, affordable business-grade services for regional businesses across all NBN technology types remains a concern. This is despite the introduction of NBN’s Enterprise Ethernet business service, which due to technical limitations will not be accessible to many businesses who have not received the higher capacity technologies in the rollout.   </a:t>
            </a:r>
          </a:p>
          <a:p>
            <a:pPr algn="r">
              <a:spcAft>
                <a:spcPts val="600"/>
              </a:spcAft>
            </a:pPr>
            <a:r>
              <a:rPr lang="en-AU" sz="800" dirty="0">
                <a:solidFill>
                  <a:schemeClr val="tx1">
                    <a:lumMod val="50000"/>
                    <a:lumOff val="50000"/>
                  </a:schemeClr>
                </a:solidFill>
                <a:latin typeface="VIC" panose="00000500000000000000" pitchFamily="2" charset="0"/>
              </a:rPr>
              <a:t>The Regional Partnership calls on the Commonwealth, NBN Co and the Victorian Government to prioritise actions that can address underserved regional business precincts with high-capacity business-grade broadband services. </a:t>
            </a:r>
          </a:p>
        </p:txBody>
      </p:sp>
      <p:pic>
        <p:nvPicPr>
          <p:cNvPr id="14" name="Picture 13">
            <a:extLst>
              <a:ext uri="{FF2B5EF4-FFF2-40B4-BE49-F238E27FC236}">
                <a16:creationId xmlns:a16="http://schemas.microsoft.com/office/drawing/2014/main" id="{13F59A77-035F-4975-9E48-9936BE192E6B}"/>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48338" y="3631817"/>
            <a:ext cx="360000" cy="360000"/>
          </a:xfrm>
          <a:prstGeom prst="rect">
            <a:avLst/>
          </a:prstGeom>
        </p:spPr>
      </p:pic>
      <p:sp>
        <p:nvSpPr>
          <p:cNvPr id="15" name="TextBox 14">
            <a:extLst>
              <a:ext uri="{FF2B5EF4-FFF2-40B4-BE49-F238E27FC236}">
                <a16:creationId xmlns:a16="http://schemas.microsoft.com/office/drawing/2014/main" id="{E2672C63-FCCF-40F6-A7EA-E147BD782679}"/>
              </a:ext>
            </a:extLst>
          </p:cNvPr>
          <p:cNvSpPr txBox="1"/>
          <p:nvPr/>
        </p:nvSpPr>
        <p:spPr>
          <a:xfrm>
            <a:off x="1875345" y="2068050"/>
            <a:ext cx="4439920" cy="1538883"/>
          </a:xfrm>
          <a:prstGeom prst="rect">
            <a:avLst/>
          </a:prstGeom>
          <a:noFill/>
        </p:spPr>
        <p:txBody>
          <a:bodyPr wrap="square" rtlCol="0" anchor="t">
            <a:spAutoFit/>
          </a:bodyPr>
          <a:lstStyle/>
          <a:p>
            <a:pPr algn="r">
              <a:spcAft>
                <a:spcPts val="600"/>
              </a:spcAft>
            </a:pPr>
            <a:r>
              <a:rPr lang="en-AU" sz="1200" dirty="0">
                <a:solidFill>
                  <a:schemeClr val="accent6"/>
                </a:solidFill>
                <a:latin typeface="VIC"/>
              </a:rPr>
              <a:t>Low adoption of Internet of Things applications </a:t>
            </a:r>
            <a:endParaRPr lang="en-AU" sz="1200" dirty="0">
              <a:solidFill>
                <a:schemeClr val="accent6"/>
              </a:solidFill>
              <a:latin typeface="VIC" panose="00000500000000000000" pitchFamily="2" charset="0"/>
            </a:endParaRPr>
          </a:p>
          <a:p>
            <a:pPr algn="r">
              <a:spcAft>
                <a:spcPts val="600"/>
              </a:spcAft>
            </a:pPr>
            <a:r>
              <a:rPr lang="en-AU" sz="800" dirty="0">
                <a:solidFill>
                  <a:schemeClr val="tx1">
                    <a:lumMod val="50000"/>
                    <a:lumOff val="50000"/>
                  </a:schemeClr>
                </a:solidFill>
                <a:latin typeface="VIC" panose="00000500000000000000" pitchFamily="2" charset="0"/>
              </a:rPr>
              <a:t>The coverage of low bandwidth Internet-of-Things (IoT) networks for agriculture, logistics, delivery of “smart city” public services and other sectors is reasonable at the moment, but availability and knowledge of IoT applications and their value-proposition is limited. It is important for regional businesses to engage with these next-generation sensor-based business practices. Early adoption across the region can underpin productivity growth and competitiveness of our industries. If the current demand trend continues we risk being left behind. </a:t>
            </a:r>
          </a:p>
          <a:p>
            <a:pPr algn="r">
              <a:spcAft>
                <a:spcPts val="600"/>
              </a:spcAft>
            </a:pPr>
            <a:r>
              <a:rPr lang="en-AU" sz="800" dirty="0">
                <a:solidFill>
                  <a:schemeClr val="tx1">
                    <a:lumMod val="50000"/>
                    <a:lumOff val="50000"/>
                  </a:schemeClr>
                </a:solidFill>
                <a:latin typeface="VIC"/>
              </a:rPr>
              <a:t>The Regional Partnership has identified IoT network deployment and agri-business IoT as a key priority project for the region.</a:t>
            </a:r>
            <a:endParaRPr lang="en-AU" sz="800" dirty="0">
              <a:solidFill>
                <a:schemeClr val="tx1">
                  <a:lumMod val="50000"/>
                  <a:lumOff val="50000"/>
                </a:schemeClr>
              </a:solidFill>
              <a:latin typeface="VIC" panose="00000500000000000000" pitchFamily="2" charset="0"/>
            </a:endParaRPr>
          </a:p>
        </p:txBody>
      </p:sp>
      <p:sp>
        <p:nvSpPr>
          <p:cNvPr id="22" name="Rectangle 21">
            <a:extLst>
              <a:ext uri="{FF2B5EF4-FFF2-40B4-BE49-F238E27FC236}">
                <a16:creationId xmlns:a16="http://schemas.microsoft.com/office/drawing/2014/main" id="{9E2388D7-45CB-4CB1-A340-DB7A811220E4}"/>
              </a:ext>
            </a:extLst>
          </p:cNvPr>
          <p:cNvSpPr/>
          <p:nvPr/>
        </p:nvSpPr>
        <p:spPr>
          <a:xfrm>
            <a:off x="1233488" y="5703739"/>
            <a:ext cx="5562600" cy="190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709A63D5-57C1-4E7D-98E0-780D0F6997C7}"/>
              </a:ext>
            </a:extLst>
          </p:cNvPr>
          <p:cNvSpPr/>
          <p:nvPr/>
        </p:nvSpPr>
        <p:spPr>
          <a:xfrm>
            <a:off x="2166032" y="5498367"/>
            <a:ext cx="576000" cy="57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28EF44C6-D6FF-439F-9B72-A38394A413CE}"/>
              </a:ext>
            </a:extLst>
          </p:cNvPr>
          <p:cNvSpPr/>
          <p:nvPr/>
        </p:nvSpPr>
        <p:spPr>
          <a:xfrm>
            <a:off x="2202032" y="5534367"/>
            <a:ext cx="504000" cy="504000"/>
          </a:xfrm>
          <a:prstGeom prst="ellipse">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245B66BD-D649-4DF4-AE01-CD4C5A359BF0}"/>
              </a:ext>
            </a:extLst>
          </p:cNvPr>
          <p:cNvSpPr/>
          <p:nvPr/>
        </p:nvSpPr>
        <p:spPr>
          <a:xfrm>
            <a:off x="1233488" y="5741967"/>
            <a:ext cx="5473876" cy="122266"/>
          </a:xfrm>
          <a:prstGeom prst="rect">
            <a:avLst/>
          </a:prstGeom>
          <a:solidFill>
            <a:srgbClr val="FBF4F6"/>
          </a:solidFill>
          <a:ln>
            <a:solidFill>
              <a:srgbClr val="FB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2671CC44-44EA-4377-8D45-BBA3F366D686}"/>
              </a:ext>
            </a:extLst>
          </p:cNvPr>
          <p:cNvSpPr txBox="1"/>
          <p:nvPr/>
        </p:nvSpPr>
        <p:spPr>
          <a:xfrm>
            <a:off x="2457451" y="6095456"/>
            <a:ext cx="3980380" cy="2862322"/>
          </a:xfrm>
          <a:prstGeom prst="rect">
            <a:avLst/>
          </a:prstGeom>
          <a:noFill/>
        </p:spPr>
        <p:txBody>
          <a:bodyPr wrap="square" rtlCol="0">
            <a:spAutoFit/>
          </a:bodyPr>
          <a:lstStyle/>
          <a:p>
            <a:pPr algn="r">
              <a:spcAft>
                <a:spcPts val="600"/>
              </a:spcAft>
            </a:pPr>
            <a:r>
              <a:rPr lang="en-AU" sz="1200" dirty="0">
                <a:solidFill>
                  <a:schemeClr val="accent6"/>
                </a:solidFill>
                <a:latin typeface="VIC" panose="00000500000000000000" pitchFamily="2" charset="0"/>
              </a:rPr>
              <a:t>Lack of WiFi networks to support residents and tourists</a:t>
            </a:r>
          </a:p>
          <a:p>
            <a:pPr algn="r">
              <a:spcAft>
                <a:spcPts val="600"/>
              </a:spcAft>
            </a:pPr>
            <a:r>
              <a:rPr lang="en-AU" sz="800" dirty="0">
                <a:solidFill>
                  <a:schemeClr val="tx1">
                    <a:lumMod val="50000"/>
                    <a:lumOff val="50000"/>
                  </a:schemeClr>
                </a:solidFill>
                <a:latin typeface="VIC" panose="00000500000000000000" pitchFamily="2" charset="0"/>
              </a:rPr>
              <a:t>WiFi for residents and visitors to reliably access the internet in low income areas is lacking, with five of the places analysed identified as facing either a major or intermediate supply shortfall: Merbein, Cohuna, Donald, Charlton and Sea Lake. </a:t>
            </a:r>
          </a:p>
          <a:p>
            <a:pPr algn="r">
              <a:spcAft>
                <a:spcPts val="600"/>
              </a:spcAft>
            </a:pPr>
            <a:r>
              <a:rPr lang="en-AU" sz="800" dirty="0">
                <a:solidFill>
                  <a:schemeClr val="tx1">
                    <a:lumMod val="50000"/>
                    <a:lumOff val="50000"/>
                  </a:schemeClr>
                </a:solidFill>
                <a:latin typeface="VIC" panose="00000500000000000000" pitchFamily="2" charset="0"/>
              </a:rPr>
              <a:t>High quality public WiFi networks offer a valuable alternative form of connectivity in regional and metropolitan areas alike. Visitors and tourists can utilise these networks to stay connected in areas where they may not otherwise have coverage and to find information about services and attractions, ultimately increasing their time and economic engagement with a region. </a:t>
            </a:r>
          </a:p>
          <a:p>
            <a:pPr algn="r">
              <a:spcAft>
                <a:spcPts val="600"/>
              </a:spcAft>
            </a:pPr>
            <a:r>
              <a:rPr lang="en-AU" sz="800" dirty="0">
                <a:solidFill>
                  <a:schemeClr val="tx1">
                    <a:lumMod val="50000"/>
                    <a:lumOff val="50000"/>
                  </a:schemeClr>
                </a:solidFill>
                <a:latin typeface="VIC" panose="00000500000000000000" pitchFamily="2" charset="0"/>
              </a:rPr>
              <a:t>Residents in the area can use the networks either as an alternative, potentially higher quality network than what is accessible at their premises, or for residents who may not be able to afford the data allowances they use. Public WiFi also supports students and local businesses with greater data capacity and alternative connectivity options. </a:t>
            </a:r>
          </a:p>
          <a:p>
            <a:pPr algn="r">
              <a:spcAft>
                <a:spcPts val="600"/>
              </a:spcAft>
            </a:pPr>
            <a:r>
              <a:rPr lang="en-AU" sz="800" dirty="0">
                <a:solidFill>
                  <a:schemeClr val="tx1">
                    <a:lumMod val="50000"/>
                    <a:lumOff val="50000"/>
                  </a:schemeClr>
                </a:solidFill>
                <a:latin typeface="VIC" panose="00000500000000000000" pitchFamily="2" charset="0"/>
              </a:rPr>
              <a:t>The Regional Partnership has also identified public WiFi as a priority project for the region. </a:t>
            </a:r>
          </a:p>
        </p:txBody>
      </p:sp>
      <p:pic>
        <p:nvPicPr>
          <p:cNvPr id="3" name="Graphic 2" descr="Wi Fi">
            <a:extLst>
              <a:ext uri="{FF2B5EF4-FFF2-40B4-BE49-F238E27FC236}">
                <a16:creationId xmlns:a16="http://schemas.microsoft.com/office/drawing/2014/main" id="{CEF8AFBF-C5F5-4F17-9DEF-31C0045D4F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2363" y="5555456"/>
            <a:ext cx="457200" cy="457200"/>
          </a:xfrm>
          <a:prstGeom prst="rect">
            <a:avLst/>
          </a:prstGeom>
        </p:spPr>
      </p:pic>
    </p:spTree>
    <p:extLst>
      <p:ext uri="{BB962C8B-B14F-4D97-AF65-F5344CB8AC3E}">
        <p14:creationId xmlns:p14="http://schemas.microsoft.com/office/powerpoint/2010/main" val="178288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6">
            <a:extLst>
              <a:ext uri="{FF2B5EF4-FFF2-40B4-BE49-F238E27FC236}">
                <a16:creationId xmlns:a16="http://schemas.microsoft.com/office/drawing/2014/main" id="{4969EE7E-7EBF-4465-85D9-166FF0448681}"/>
              </a:ext>
            </a:extLst>
          </p:cNvPr>
          <p:cNvSpPr txBox="1">
            <a:spLocks/>
          </p:cNvSpPr>
          <p:nvPr/>
        </p:nvSpPr>
        <p:spPr>
          <a:xfrm>
            <a:off x="472380" y="660400"/>
            <a:ext cx="2956620" cy="88900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2400" kern="1200">
                <a:solidFill>
                  <a:schemeClr val="tx1">
                    <a:lumMod val="50000"/>
                    <a:lumOff val="50000"/>
                  </a:schemeClr>
                </a:solidFill>
                <a:latin typeface="VIC" panose="00000500000000000000"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dirty="0">
                <a:ln>
                  <a:noFill/>
                </a:ln>
                <a:solidFill>
                  <a:schemeClr val="accent6"/>
                </a:solidFill>
                <a:effectLst/>
                <a:uLnTx/>
                <a:uFillTx/>
                <a:latin typeface="VIC" panose="00000500000000000000" pitchFamily="2" charset="0"/>
                <a:ea typeface="+mj-ea"/>
                <a:cs typeface="+mj-cs"/>
              </a:rPr>
              <a:t>Findings of the Digital Plan</a:t>
            </a:r>
          </a:p>
        </p:txBody>
      </p:sp>
      <p:pic>
        <p:nvPicPr>
          <p:cNvPr id="9" name="Picture 8">
            <a:extLst>
              <a:ext uri="{FF2B5EF4-FFF2-40B4-BE49-F238E27FC236}">
                <a16:creationId xmlns:a16="http://schemas.microsoft.com/office/drawing/2014/main" id="{4AFC1E66-8EF9-449F-8590-FE5CEFF02156}"/>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429000" y="1285170"/>
            <a:ext cx="814251" cy="814251"/>
          </a:xfrm>
          <a:prstGeom prst="rect">
            <a:avLst/>
          </a:prstGeom>
        </p:spPr>
      </p:pic>
      <p:sp>
        <p:nvSpPr>
          <p:cNvPr id="10" name="Rectangle 9">
            <a:extLst>
              <a:ext uri="{FF2B5EF4-FFF2-40B4-BE49-F238E27FC236}">
                <a16:creationId xmlns:a16="http://schemas.microsoft.com/office/drawing/2014/main" id="{411E9356-0A71-46DD-B9F0-3E105C56ED15}"/>
              </a:ext>
            </a:extLst>
          </p:cNvPr>
          <p:cNvSpPr/>
          <p:nvPr/>
        </p:nvSpPr>
        <p:spPr>
          <a:xfrm>
            <a:off x="487420" y="1373525"/>
            <a:ext cx="2956619" cy="461665"/>
          </a:xfrm>
          <a:prstGeom prst="rect">
            <a:avLst/>
          </a:prstGeom>
        </p:spPr>
        <p:txBody>
          <a:bodyPr wrap="square">
            <a:spAutoFit/>
          </a:bodyPr>
          <a:lstStyle/>
          <a:p>
            <a:r>
              <a:rPr lang="en-AU" sz="1200" dirty="0">
                <a:solidFill>
                  <a:schemeClr val="accent6"/>
                </a:solidFill>
                <a:latin typeface="VIC" panose="00000500000000000000" pitchFamily="2" charset="0"/>
                <a:sym typeface="Wingdings" panose="05000000000000000000" pitchFamily="2" charset="2"/>
              </a:rPr>
              <a:t> </a:t>
            </a:r>
            <a:r>
              <a:rPr lang="en-AU" sz="1200" dirty="0">
                <a:solidFill>
                  <a:schemeClr val="accent6"/>
                </a:solidFill>
                <a:latin typeface="VIC" panose="00000500000000000000" pitchFamily="2" charset="0"/>
              </a:rPr>
              <a:t>Significant Places with a shortage of digital infrastructure</a:t>
            </a:r>
          </a:p>
        </p:txBody>
      </p:sp>
      <p:sp>
        <p:nvSpPr>
          <p:cNvPr id="11" name="Text Placeholder 18">
            <a:extLst>
              <a:ext uri="{FF2B5EF4-FFF2-40B4-BE49-F238E27FC236}">
                <a16:creationId xmlns:a16="http://schemas.microsoft.com/office/drawing/2014/main" id="{7E63DE3A-960F-4BBB-832D-3C2C406268E4}"/>
              </a:ext>
            </a:extLst>
          </p:cNvPr>
          <p:cNvSpPr txBox="1">
            <a:spLocks/>
          </p:cNvSpPr>
          <p:nvPr/>
        </p:nvSpPr>
        <p:spPr>
          <a:xfrm>
            <a:off x="487419" y="4145957"/>
            <a:ext cx="3991154" cy="26993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nSpc>
                <a:spcPct val="100000"/>
              </a:lnSpc>
              <a:spcBef>
                <a:spcPts val="600"/>
              </a:spcBef>
            </a:pPr>
            <a:r>
              <a:rPr lang="en-AU" sz="900" b="1" dirty="0"/>
              <a:t>Number of places with unmet digital needs: </a:t>
            </a:r>
          </a:p>
        </p:txBody>
      </p:sp>
      <p:sp>
        <p:nvSpPr>
          <p:cNvPr id="12" name="Text Placeholder 18">
            <a:extLst>
              <a:ext uri="{FF2B5EF4-FFF2-40B4-BE49-F238E27FC236}">
                <a16:creationId xmlns:a16="http://schemas.microsoft.com/office/drawing/2014/main" id="{D50684E6-F9D5-447E-A1CD-6B1F3B14873C}"/>
              </a:ext>
            </a:extLst>
          </p:cNvPr>
          <p:cNvSpPr txBox="1">
            <a:spLocks/>
          </p:cNvSpPr>
          <p:nvPr/>
        </p:nvSpPr>
        <p:spPr>
          <a:xfrm>
            <a:off x="472380" y="1852266"/>
            <a:ext cx="3040440" cy="119558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900" dirty="0">
                <a:latin typeface="VIC"/>
                <a:ea typeface="Calibri" panose="020F0502020204030204" pitchFamily="34" charset="0"/>
              </a:rPr>
              <a:t>There are nine cities and towns above 1,000 people in the Mallee Regional Partnership. All of these locations have been analysed in this Digital Plan. Another five localities with less than 1,000 people were also included in the analysis to provide a broader perspective across different town sizes†. </a:t>
            </a:r>
            <a:endParaRPr lang="en-AU" sz="900" dirty="0">
              <a:ea typeface="Calibri" panose="020F0502020204030204" pitchFamily="34" charset="0"/>
            </a:endParaRPr>
          </a:p>
          <a:p>
            <a:endParaRPr lang="en-AU" sz="900" dirty="0">
              <a:solidFill>
                <a:srgbClr val="FF0000"/>
              </a:solidFill>
            </a:endParaRPr>
          </a:p>
        </p:txBody>
      </p:sp>
      <p:sp>
        <p:nvSpPr>
          <p:cNvPr id="13" name="Rectangle 12">
            <a:extLst>
              <a:ext uri="{FF2B5EF4-FFF2-40B4-BE49-F238E27FC236}">
                <a16:creationId xmlns:a16="http://schemas.microsoft.com/office/drawing/2014/main" id="{2219532F-FAA7-4911-AC5F-F11263E0CA29}"/>
              </a:ext>
            </a:extLst>
          </p:cNvPr>
          <p:cNvSpPr/>
          <p:nvPr/>
        </p:nvSpPr>
        <p:spPr>
          <a:xfrm>
            <a:off x="472380" y="2611623"/>
            <a:ext cx="4402082" cy="1319144"/>
          </a:xfrm>
          <a:prstGeom prst="rect">
            <a:avLst/>
          </a:prstGeom>
        </p:spPr>
        <p:txBody>
          <a:bodyPr wrap="square" anchor="t">
            <a:spAutoFit/>
          </a:bodyPr>
          <a:lstStyle/>
          <a:p>
            <a:pPr lvl="0" defTabSz="685800">
              <a:lnSpc>
                <a:spcPct val="90000"/>
              </a:lnSpc>
              <a:spcBef>
                <a:spcPts val="750"/>
              </a:spcBef>
            </a:pPr>
            <a:r>
              <a:rPr lang="en-AU" sz="900" dirty="0">
                <a:solidFill>
                  <a:prstClr val="black">
                    <a:lumMod val="50000"/>
                    <a:lumOff val="50000"/>
                  </a:prstClr>
                </a:solidFill>
                <a:latin typeface="VIC" panose="00000500000000000000" pitchFamily="2" charset="0"/>
                <a:ea typeface="Calibri" panose="020F0502020204030204" pitchFamily="34" charset="0"/>
              </a:rPr>
              <a:t>The analysis has not looked comprehensively at smaller population centres with less than 1000 people</a:t>
            </a:r>
            <a:r>
              <a:rPr lang="en-AU" sz="900" dirty="0">
                <a:solidFill>
                  <a:srgbClr val="FF0000"/>
                </a:solidFill>
                <a:latin typeface="VIC" panose="00000500000000000000" pitchFamily="2" charset="0"/>
                <a:ea typeface="Calibri" panose="020F0502020204030204" pitchFamily="34" charset="0"/>
              </a:rPr>
              <a:t> </a:t>
            </a:r>
            <a:r>
              <a:rPr lang="en-AU" sz="900" dirty="0">
                <a:solidFill>
                  <a:prstClr val="black">
                    <a:lumMod val="50000"/>
                    <a:lumOff val="50000"/>
                  </a:prstClr>
                </a:solidFill>
                <a:latin typeface="VIC" panose="00000500000000000000" pitchFamily="2" charset="0"/>
                <a:ea typeface="Calibri" panose="020F0502020204030204" pitchFamily="34" charset="0"/>
              </a:rPr>
              <a:t>and looks exclusively at the town centre in each location, noting that this in effect misses people living nearby in sparsely populated areas where services tend to be worse.</a:t>
            </a:r>
          </a:p>
          <a:p>
            <a:pPr defTabSz="685800">
              <a:lnSpc>
                <a:spcPct val="90000"/>
              </a:lnSpc>
              <a:spcBef>
                <a:spcPts val="750"/>
              </a:spcBef>
            </a:pPr>
            <a:r>
              <a:rPr lang="en-AU" sz="900" dirty="0">
                <a:solidFill>
                  <a:prstClr val="black">
                    <a:lumMod val="50000"/>
                    <a:lumOff val="50000"/>
                  </a:prstClr>
                </a:solidFill>
                <a:latin typeface="VIC"/>
              </a:rPr>
              <a:t>While our analysis of public coverage maps indicates there is generally good 4G mobile coverage within population centres, we know from regional consultations that the ‘lived experience’ for many users can be quite different. There continues to be strong regional demand for improvements in mobile services. </a:t>
            </a:r>
            <a:endParaRPr lang="en-AU" sz="900" dirty="0">
              <a:solidFill>
                <a:prstClr val="black">
                  <a:lumMod val="50000"/>
                  <a:lumOff val="50000"/>
                </a:prstClr>
              </a:solidFill>
              <a:latin typeface="VIC" panose="00000500000000000000" pitchFamily="2" charset="0"/>
              <a:ea typeface="Calibri" panose="020F0502020204030204" pitchFamily="34" charset="0"/>
            </a:endParaRPr>
          </a:p>
        </p:txBody>
      </p:sp>
      <p:sp>
        <p:nvSpPr>
          <p:cNvPr id="14" name="Content Placeholder 4">
            <a:extLst>
              <a:ext uri="{FF2B5EF4-FFF2-40B4-BE49-F238E27FC236}">
                <a16:creationId xmlns:a16="http://schemas.microsoft.com/office/drawing/2014/main" id="{EB4C36C5-92F2-4FBE-919E-B09907A72B78}"/>
              </a:ext>
            </a:extLst>
          </p:cNvPr>
          <p:cNvSpPr txBox="1">
            <a:spLocks/>
          </p:cNvSpPr>
          <p:nvPr/>
        </p:nvSpPr>
        <p:spPr>
          <a:xfrm>
            <a:off x="487419" y="3943097"/>
            <a:ext cx="1448700" cy="22329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AU" sz="600" dirty="0"/>
              <a:t>† based on 2016 ABS census data.</a:t>
            </a:r>
          </a:p>
        </p:txBody>
      </p:sp>
      <p:sp>
        <p:nvSpPr>
          <p:cNvPr id="15" name="Text Placeholder 18">
            <a:extLst>
              <a:ext uri="{FF2B5EF4-FFF2-40B4-BE49-F238E27FC236}">
                <a16:creationId xmlns:a16="http://schemas.microsoft.com/office/drawing/2014/main" id="{39127F57-AA54-461F-88AE-C1CB824B7E35}"/>
              </a:ext>
            </a:extLst>
          </p:cNvPr>
          <p:cNvSpPr txBox="1">
            <a:spLocks/>
          </p:cNvSpPr>
          <p:nvPr/>
        </p:nvSpPr>
        <p:spPr>
          <a:xfrm>
            <a:off x="487419" y="6006962"/>
            <a:ext cx="5780031" cy="307353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50000"/>
                    <a:lumOff val="50000"/>
                  </a:schemeClr>
                </a:solidFill>
                <a:latin typeface="VIC" panose="00000500000000000000"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lumMod val="50000"/>
                    <a:lumOff val="50000"/>
                  </a:schemeClr>
                </a:solidFill>
                <a:latin typeface="VIC" panose="00000500000000000000"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lumMod val="50000"/>
                    <a:lumOff val="50000"/>
                  </a:schemeClr>
                </a:solidFill>
                <a:latin typeface="VIC" panose="00000500000000000000"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lumMod val="50000"/>
                    <a:lumOff val="50000"/>
                  </a:schemeClr>
                </a:solidFill>
                <a:latin typeface="VIC" panose="00000500000000000000"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nSpc>
                <a:spcPct val="100000"/>
              </a:lnSpc>
              <a:spcBef>
                <a:spcPts val="600"/>
              </a:spcBef>
            </a:pPr>
            <a:r>
              <a:rPr lang="en-AU" sz="900" dirty="0"/>
              <a:t>Of the 14 significant places analysed in the Mallee region, it was revealed that: </a:t>
            </a:r>
          </a:p>
          <a:p>
            <a:pPr marL="171450" indent="-171450">
              <a:lnSpc>
                <a:spcPct val="100000"/>
              </a:lnSpc>
              <a:spcBef>
                <a:spcPts val="600"/>
              </a:spcBef>
              <a:buFont typeface="Arial" panose="020B0604020202020204" pitchFamily="34" charset="0"/>
              <a:buChar char="•"/>
            </a:pPr>
            <a:r>
              <a:rPr lang="en-AU" sz="900" dirty="0">
                <a:solidFill>
                  <a:schemeClr val="accent6"/>
                </a:solidFill>
              </a:rPr>
              <a:t>Fixed access broadband </a:t>
            </a:r>
            <a:r>
              <a:rPr lang="en-AU" sz="900" dirty="0"/>
              <a:t>had an intermediate supply shortfall for nine cities/towns/localities*, with three towns, Red Cliffs, Cohuna and Donald, suffering a major supply shortfall, indicating the widespread need for business broadband needs to be further considered and addressed.</a:t>
            </a:r>
          </a:p>
          <a:p>
            <a:pPr marL="171450" indent="-171450">
              <a:lnSpc>
                <a:spcPct val="100000"/>
              </a:lnSpc>
              <a:spcBef>
                <a:spcPts val="600"/>
              </a:spcBef>
              <a:buFont typeface="Arial" panose="020B0604020202020204" pitchFamily="34" charset="0"/>
              <a:buChar char="•"/>
            </a:pPr>
            <a:r>
              <a:rPr lang="en-AU" sz="900" dirty="0">
                <a:solidFill>
                  <a:schemeClr val="accent6"/>
                </a:solidFill>
                <a:latin typeface="VIC"/>
              </a:rPr>
              <a:t>Mobile coverage </a:t>
            </a:r>
            <a:r>
              <a:rPr lang="en-AU" sz="900" dirty="0">
                <a:latin typeface="VIC"/>
              </a:rPr>
              <a:t>was assessed as adequate within the main population centres based on multiple carriers indicating they have coverage in the area according to their coverage maps. However, there is concern whether these maps reflect the real-world experience of users. Also, what is not assessed here is how services deteriorate when moving beyond town centres. The impending rollout of 5G technology has the potential to uplift mobile services for early recipients, but smaller regional population centres not provisioned with this technology are at risk of being left further behind. </a:t>
            </a:r>
            <a:endParaRPr lang="en-AU" sz="900" dirty="0"/>
          </a:p>
          <a:p>
            <a:pPr marL="171450" indent="-171450">
              <a:lnSpc>
                <a:spcPct val="100000"/>
              </a:lnSpc>
              <a:spcBef>
                <a:spcPts val="600"/>
              </a:spcBef>
              <a:buFont typeface="Arial" panose="020B0604020202020204" pitchFamily="34" charset="0"/>
              <a:buChar char="•"/>
            </a:pPr>
            <a:r>
              <a:rPr lang="en-AU" sz="900" dirty="0">
                <a:solidFill>
                  <a:schemeClr val="accent6"/>
                </a:solidFill>
              </a:rPr>
              <a:t>Public WiFi </a:t>
            </a:r>
            <a:r>
              <a:rPr lang="en-AU" sz="900" dirty="0"/>
              <a:t>access was a major or intermediate supply shortfall for five places.</a:t>
            </a:r>
          </a:p>
          <a:p>
            <a:pPr marL="171450" indent="-171450">
              <a:lnSpc>
                <a:spcPct val="100000"/>
              </a:lnSpc>
              <a:spcBef>
                <a:spcPts val="600"/>
              </a:spcBef>
              <a:buFont typeface="Arial" panose="020B0604020202020204" pitchFamily="34" charset="0"/>
              <a:buChar char="•"/>
            </a:pPr>
            <a:r>
              <a:rPr lang="en-AU" sz="900" dirty="0">
                <a:solidFill>
                  <a:schemeClr val="accent6"/>
                </a:solidFill>
              </a:rPr>
              <a:t>LP-WAN IoT </a:t>
            </a:r>
            <a:r>
              <a:rPr lang="en-AU" sz="900" dirty="0"/>
              <a:t>was found to be reasonably good, with the exception of the town Cohuna, for the level of business, local government and household demand at present which is constrained by lack of IoT knowledge and applications across the region. Over the next 3-5 years demand is expected to grow strongly and closer attention will need to be paid to how these networks develop.</a:t>
            </a:r>
          </a:p>
        </p:txBody>
      </p:sp>
      <p:sp>
        <p:nvSpPr>
          <p:cNvPr id="16" name="Content Placeholder 4">
            <a:extLst>
              <a:ext uri="{FF2B5EF4-FFF2-40B4-BE49-F238E27FC236}">
                <a16:creationId xmlns:a16="http://schemas.microsoft.com/office/drawing/2014/main" id="{5B524848-AE12-42E4-90EA-D2A60F37CEAE}"/>
              </a:ext>
            </a:extLst>
          </p:cNvPr>
          <p:cNvSpPr txBox="1">
            <a:spLocks/>
          </p:cNvSpPr>
          <p:nvPr/>
        </p:nvSpPr>
        <p:spPr>
          <a:xfrm>
            <a:off x="487420" y="8788905"/>
            <a:ext cx="5541906" cy="24061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lumOff val="50000"/>
                  </a:schemeClr>
                </a:solidFill>
                <a:latin typeface="VIC"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lumOff val="50000"/>
                  </a:schemeClr>
                </a:solidFill>
                <a:latin typeface="VIC"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VIC"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VIC"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AU" sz="600" dirty="0"/>
              <a:t>* Mildura, Swan Hill, Kerang, Robinvale, Merbein, Ouyen, Lake Boga, Leitchville.</a:t>
            </a:r>
          </a:p>
        </p:txBody>
      </p:sp>
      <p:graphicFrame>
        <p:nvGraphicFramePr>
          <p:cNvPr id="19" name="Chart 18">
            <a:extLst>
              <a:ext uri="{FF2B5EF4-FFF2-40B4-BE49-F238E27FC236}">
                <a16:creationId xmlns:a16="http://schemas.microsoft.com/office/drawing/2014/main" id="{5F543DDC-59C5-44C5-B33A-03224C619E50}"/>
              </a:ext>
            </a:extLst>
          </p:cNvPr>
          <p:cNvGraphicFramePr>
            <a:graphicFrameLocks/>
          </p:cNvGraphicFramePr>
          <p:nvPr>
            <p:extLst>
              <p:ext uri="{D42A27DB-BD31-4B8C-83A1-F6EECF244321}">
                <p14:modId xmlns:p14="http://schemas.microsoft.com/office/powerpoint/2010/main" val="4081171477"/>
              </p:ext>
            </p:extLst>
          </p:nvPr>
        </p:nvGraphicFramePr>
        <p:xfrm>
          <a:off x="1528371" y="4285304"/>
          <a:ext cx="3460003" cy="1699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109829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DADA4C302F146A2A11AD42C937337" ma:contentTypeVersion="13" ma:contentTypeDescription="Create a new document." ma:contentTypeScope="" ma:versionID="07458c15df065d257f1c4b00d58cbe3a">
  <xsd:schema xmlns:xsd="http://www.w3.org/2001/XMLSchema" xmlns:xs="http://www.w3.org/2001/XMLSchema" xmlns:p="http://schemas.microsoft.com/office/2006/metadata/properties" xmlns:ns3="de4846f4-4056-4fa5-b4c0-ead625603304" xmlns:ns4="1ab2e8b8-ad4e-4c3a-8e0a-413cca35df4a" targetNamespace="http://schemas.microsoft.com/office/2006/metadata/properties" ma:root="true" ma:fieldsID="dc36c4dd208d20da11ab08c91c8ad293" ns3:_="" ns4:_="">
    <xsd:import namespace="de4846f4-4056-4fa5-b4c0-ead625603304"/>
    <xsd:import namespace="1ab2e8b8-ad4e-4c3a-8e0a-413cca35df4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846f4-4056-4fa5-b4c0-ead62560330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b2e8b8-ad4e-4c3a-8e0a-413cca35df4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5323EF-6B39-4106-917E-E6A172F24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4846f4-4056-4fa5-b4c0-ead625603304"/>
    <ds:schemaRef ds:uri="1ab2e8b8-ad4e-4c3a-8e0a-413cca35df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52398-0F17-48CD-B303-BC9B960BED5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ab2e8b8-ad4e-4c3a-8e0a-413cca35df4a"/>
    <ds:schemaRef ds:uri="http://schemas.microsoft.com/office/2006/documentManagement/types"/>
    <ds:schemaRef ds:uri="de4846f4-4056-4fa5-b4c0-ead625603304"/>
    <ds:schemaRef ds:uri="http://www.w3.org/XML/1998/namespace"/>
  </ds:schemaRefs>
</ds:datastoreItem>
</file>

<file path=customXml/itemProps3.xml><?xml version="1.0" encoding="utf-8"?>
<ds:datastoreItem xmlns:ds="http://schemas.openxmlformats.org/officeDocument/2006/customXml" ds:itemID="{2E4CA846-865D-470E-BCD4-4144689E5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3584</TotalTime>
  <Words>2841</Words>
  <Application>Microsoft Office PowerPoint</Application>
  <PresentationFormat>A4 Paper (210x297 mm)</PresentationFormat>
  <Paragraphs>229</Paragraphs>
  <Slides>12</Slides>
  <Notes>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12</vt:i4>
      </vt:variant>
    </vt:vector>
  </HeadingPairs>
  <TitlesOfParts>
    <vt:vector size="23" baseType="lpstr">
      <vt:lpstr>Arial</vt:lpstr>
      <vt:lpstr>Calibri</vt:lpstr>
      <vt:lpstr>VIC</vt:lpstr>
      <vt:lpstr>Office Theme</vt:lpstr>
      <vt:lpstr>1_Office Theme</vt:lpstr>
      <vt:lpstr>3_Office Theme</vt:lpstr>
      <vt:lpstr>6_Office Theme</vt:lpstr>
      <vt:lpstr>4_Office Theme</vt:lpstr>
      <vt:lpstr>5_Office Theme</vt:lpstr>
      <vt:lpstr>7_Office Theme</vt:lpstr>
      <vt:lpstr>2_Office Theme</vt:lpstr>
      <vt:lpstr>PowerPoint Presentation</vt:lpstr>
      <vt:lpstr>PowerPoint Presentation</vt:lpstr>
      <vt:lpstr>What is a Digital Plan?</vt:lpstr>
      <vt:lpstr>Digital issues affecting all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Luong (DEDJTR)</dc:creator>
  <cp:lastModifiedBy>Timothy Z Kovess (DJPR)</cp:lastModifiedBy>
  <cp:revision>52</cp:revision>
  <cp:lastPrinted>2019-03-07T03:01:46Z</cp:lastPrinted>
  <dcterms:created xsi:type="dcterms:W3CDTF">2019-02-21T01:02:11Z</dcterms:created>
  <dcterms:modified xsi:type="dcterms:W3CDTF">2020-11-05T22:00:18Z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0x01010072BDADA4C302F146A2A11AD42C937337</vt:lpwstr>
  </property>
</Properties>
</file>