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7"/>
    <a:srgbClr val="8E2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3B975-AFEA-4FEB-AFB3-C606650D18FB}" v="1" dt="2024-12-05T22:43:41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3915-622A-8395-1071-14F1B66A9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59CA8-9F43-BF31-8ABB-3496910A7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DFA72-5D10-B851-F758-45957BF7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5BAEA-5E92-4478-D29D-E8B37A3EB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DD905-32A2-19E8-95FC-40C8ADCD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984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6FDD-3AFC-DB85-6DBF-3B56DE792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F08EB-CB7F-7C09-E756-F28AB9DDA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1CB9F-E698-BE07-0613-629C2234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ED380-F15B-742D-E10E-2639B819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66D8F-A20F-473A-3D28-AFCD844B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776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34875F-DFE4-AD17-9794-A50BBAEE6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6CE9B-E938-9EDF-346F-FF016AB8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154EC-09D6-5090-751C-1CA2FF29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7463C-88DF-49E6-0512-07AE523E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D5FD5-FE62-61E9-D619-345B17F8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50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BE27-790F-2092-6380-3A7118C2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A2800-3594-7444-8685-317A48D22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1A4A1-1346-ED90-89CA-ED0791AAE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75B8C-CC00-67AC-BB91-42037924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82391-5CA9-A8A7-F2FC-D157244D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680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C2862-92DA-FC4C-9992-94D292FF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97F25-89D6-256F-D4A8-0C2678A25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C93A0-90D8-CA21-294B-D43F09D6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8776E-CBC4-54DD-776E-922A4840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80144-59D3-0A51-298F-630E5188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40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69D94-1422-08B7-C04F-59959DC9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0C123-A39A-33F7-245E-79D3B9CCE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5021D-1C12-004A-1922-47B0FA639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CE3D7-C8FF-531F-9733-4DF95521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067A1-346E-AC53-892D-5439F800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3C1D9-8C5F-A77B-9556-8F72FD8C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689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BF861-B29D-9825-444E-1A90E6D83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6291-4FDA-C494-023C-315980921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C4849-5524-25CD-C976-D83E75F2E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06E3EA-BE9D-0CD1-16DD-910518822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8DFCA-0842-3B8C-9CCC-D41F09804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6849C8-DBED-DB58-FC83-DAE367C6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744227-929C-6873-380C-297E3FAB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D39EFF-1110-02C9-8591-48B07904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276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3730-59F7-98A4-09BA-BA096096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680D86-8E7B-134C-6C4E-B2C65540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AD34D-7724-98DE-86FD-AE5B1665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89BAB-31BB-EFFB-93D2-38158389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9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947A5-A097-96D7-B565-322916AA9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82B79-C337-5060-9FAC-1461CCDD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ECE09-AE80-0E08-EC13-3D6445C4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589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81AA-FE52-27E2-C516-ED1A6517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A6220-8EE6-232E-A26E-6D4E8B61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26A70-20F4-7C12-AA11-0545AA6D2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B637F-0019-F0DB-17D0-250BFB6C2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A9121-8455-A3EF-D551-3B56E338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DC4B-7237-9ADA-F7D7-27B45C76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298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8739F-1AB5-338D-6A86-C1C89320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D3EDF-BF95-DDC4-5998-06D823501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61861-5CEE-A567-0FD7-DCF5EF361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F4963-BD57-7E01-5808-E831595A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3BFB5-8A56-B478-032C-3FC042C9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706B1-D4B4-EBC6-8EED-85A53EE5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07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F770C3-D02A-29F9-CED0-41FFB1CB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F2364-DC3D-B73D-59D0-B30AA72DF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32CF2-FA05-C7B0-B711-427BC7587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00356-99A1-4C33-9F0A-223153DFF09A}" type="datetimeFigureOut">
              <a:rPr lang="en-AU" smtClean="0"/>
              <a:t>15/08/2025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9073F-EA21-D9E9-7944-2EB341273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9B3F1-FEB7-218D-7951-3FD959028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155C86-4401-4D6D-A84D-25E33EF0DB77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074082-9F5B-C5CF-21B3-08D95DC434C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52275" y="6350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33E883-3C52-13D1-54EF-30034FC8DB0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52275" y="661162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68772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1BA4DD-C082-E0F8-DAA7-45EFDFB5DD0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516" y="0"/>
            <a:ext cx="11188968" cy="68580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DF39D1-FDC2-8472-1B73-4445C0102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72350"/>
              </p:ext>
            </p:extLst>
          </p:nvPr>
        </p:nvGraphicFramePr>
        <p:xfrm>
          <a:off x="7542192" y="441620"/>
          <a:ext cx="4148292" cy="1713947"/>
        </p:xfrm>
        <a:graphic>
          <a:graphicData uri="http://schemas.openxmlformats.org/drawingml/2006/table">
            <a:tbl>
              <a:tblPr/>
              <a:tblGrid>
                <a:gridCol w="1037073">
                  <a:extLst>
                    <a:ext uri="{9D8B030D-6E8A-4147-A177-3AD203B41FA5}">
                      <a16:colId xmlns:a16="http://schemas.microsoft.com/office/drawing/2014/main" val="4176223803"/>
                    </a:ext>
                  </a:extLst>
                </a:gridCol>
                <a:gridCol w="1037073">
                  <a:extLst>
                    <a:ext uri="{9D8B030D-6E8A-4147-A177-3AD203B41FA5}">
                      <a16:colId xmlns:a16="http://schemas.microsoft.com/office/drawing/2014/main" val="3481544695"/>
                    </a:ext>
                  </a:extLst>
                </a:gridCol>
                <a:gridCol w="1037073">
                  <a:extLst>
                    <a:ext uri="{9D8B030D-6E8A-4147-A177-3AD203B41FA5}">
                      <a16:colId xmlns:a16="http://schemas.microsoft.com/office/drawing/2014/main" val="2355054997"/>
                    </a:ext>
                  </a:extLst>
                </a:gridCol>
                <a:gridCol w="1037073">
                  <a:extLst>
                    <a:ext uri="{9D8B030D-6E8A-4147-A177-3AD203B41FA5}">
                      <a16:colId xmlns:a16="http://schemas.microsoft.com/office/drawing/2014/main" val="2919580671"/>
                    </a:ext>
                  </a:extLst>
                </a:gridCol>
              </a:tblGrid>
              <a:tr h="31186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AU" sz="12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Population of Cross Border Regions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368937"/>
                  </a:ext>
                </a:extLst>
              </a:tr>
              <a:tr h="15593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Victoria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South Australia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New South Wales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143927"/>
                  </a:ext>
                </a:extLst>
              </a:tr>
              <a:tr h="15593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299,575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89,157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187,106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575,838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477579"/>
                  </a:ext>
                </a:extLst>
              </a:tr>
              <a:tr h="155933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802877"/>
                  </a:ext>
                </a:extLst>
              </a:tr>
              <a:tr h="1559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 along Vic SA border </a:t>
                      </a:r>
                      <a:r>
                        <a:rPr lang="en-AU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*MRCC included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170,666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374167"/>
                  </a:ext>
                </a:extLst>
              </a:tr>
              <a:tr h="1559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 along Vic NSW border </a:t>
                      </a:r>
                      <a:r>
                        <a:rPr lang="en-AU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*MRCC included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462,726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597025"/>
                  </a:ext>
                </a:extLst>
              </a:tr>
              <a:tr h="1559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Vic population on SA border only </a:t>
                      </a:r>
                      <a:r>
                        <a:rPr lang="en-AU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*MRCC included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51,305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510278"/>
                  </a:ext>
                </a:extLst>
              </a:tr>
              <a:tr h="1559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Vic population on NSW border only </a:t>
                      </a:r>
                      <a:r>
                        <a:rPr lang="en-AU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*MRCC included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275,620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461727"/>
                  </a:ext>
                </a:extLst>
              </a:tr>
              <a:tr h="1559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9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*ABS Local Government Area data (2023)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080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BB8DEA-8F71-D075-7C04-FF6E65A360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50254" y="921771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Wentworth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0DB2F0-C39C-8E40-03A1-32C9188D18E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17716" y="107106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/>
              <a:t>Renmark</a:t>
            </a:r>
          </a:p>
          <a:p>
            <a:r>
              <a:rPr lang="en-AU" sz="800" dirty="0"/>
              <a:t>Paringa</a:t>
            </a:r>
            <a:endParaRPr lang="en-AU" sz="10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7FA15F-D6C0-81D2-9899-320A4559E8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68143" y="408421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West</a:t>
            </a:r>
          </a:p>
          <a:p>
            <a:r>
              <a:rPr lang="en-AU" sz="800" dirty="0">
                <a:solidFill>
                  <a:schemeClr val="bg1"/>
                </a:solidFill>
              </a:rPr>
              <a:t>Wimmera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C0A879-E11E-EB6E-EDE0-52CE256E9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73525" y="193219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Loxton</a:t>
            </a:r>
          </a:p>
          <a:p>
            <a:r>
              <a:rPr lang="en-AU" sz="800" dirty="0">
                <a:solidFill>
                  <a:schemeClr val="bg1"/>
                </a:solidFill>
              </a:rPr>
              <a:t>Waikerie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7D551C-4214-5F54-23B5-800727CB6B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86779" y="265276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Southern</a:t>
            </a:r>
          </a:p>
          <a:p>
            <a:r>
              <a:rPr lang="en-AU" sz="800" dirty="0">
                <a:solidFill>
                  <a:schemeClr val="bg1"/>
                </a:solidFill>
              </a:rPr>
              <a:t>Mallee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6EA44B-79EA-0BE7-3139-60236610C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09869" y="363268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 err="1">
                <a:solidFill>
                  <a:schemeClr val="bg1"/>
                </a:solidFill>
              </a:rPr>
              <a:t>Tatiara</a:t>
            </a:r>
            <a:endParaRPr lang="en-AU" sz="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97A62B-50CD-9CB9-1692-20AB535E03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46289" y="212290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Mildura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D96EA-35D6-8116-AA84-00405DD310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967534" y="444988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Bega</a:t>
            </a:r>
          </a:p>
          <a:p>
            <a:r>
              <a:rPr lang="en-AU" sz="800" dirty="0">
                <a:solidFill>
                  <a:schemeClr val="bg1"/>
                </a:solidFill>
              </a:rPr>
              <a:t>Valley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2B0989-4B13-19EB-C38D-9A9C1E5BAC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36059" y="390285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Snowy </a:t>
            </a:r>
            <a:r>
              <a:rPr lang="en-AU" sz="800" dirty="0" err="1">
                <a:solidFill>
                  <a:schemeClr val="bg1"/>
                </a:solidFill>
              </a:rPr>
              <a:t>Monara</a:t>
            </a:r>
            <a:r>
              <a:rPr lang="en-AU" sz="800" dirty="0">
                <a:solidFill>
                  <a:schemeClr val="bg1"/>
                </a:solidFill>
              </a:rPr>
              <a:t> Regional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854648-88FA-1120-6E4D-471F9856637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40588" y="317375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Snowy </a:t>
            </a:r>
          </a:p>
          <a:p>
            <a:r>
              <a:rPr lang="en-AU" sz="800" dirty="0">
                <a:solidFill>
                  <a:schemeClr val="bg1"/>
                </a:solidFill>
              </a:rPr>
              <a:t>Valleys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736CC6-AA99-AF45-6F6B-0DF3DB7DD2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57229" y="376215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Towong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2C9F97-F6B5-A06A-8AE8-2C03C37EF2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40588" y="484478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East Gippsland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9F0DD2-43A0-FA21-F2B7-98E60D5BE0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77999" y="312758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Greater Hume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047A1B-26CC-EBB6-4592-2450790F58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63599" y="321355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Federation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1CBF99-4768-DD60-31EA-063D749D80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42503" y="311221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Berrigan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A9CAD5-E28B-E379-4193-3FA9E52ED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6066" y="342900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Moira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4C177E-2799-9A09-C5EE-D53BF16096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00009" y="365443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Campaspe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D0B9EB-FE74-B568-9938-E76A42B53C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116722" y="275209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Murray River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A14EBA-0B11-9AE8-B20D-AB0106B5CE0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95799" y="374040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Indigo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3414A5-F301-A1BD-A713-2A5623AA69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370270" y="385669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/>
              <a:t>Wodonga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99A886-AFE4-89FA-DEED-18357399D2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27169" y="274627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/>
              <a:t>Albury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CC07E0-884E-F35B-D606-254581FFA8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01884" y="313037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Gannawarra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8B3072-31DE-0B5A-67DC-A17744B9D6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44849" y="247272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Swan Hill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A45250-DDC2-B0A2-D000-D7645DE835A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1496" y="434793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Naracoorte</a:t>
            </a:r>
          </a:p>
          <a:p>
            <a:r>
              <a:rPr lang="en-AU" sz="800" dirty="0">
                <a:solidFill>
                  <a:schemeClr val="bg1"/>
                </a:solidFill>
              </a:rPr>
              <a:t>Lucindale</a:t>
            </a:r>
            <a:endParaRPr lang="en-AU" sz="105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8AB2D4-1D36-FF58-1490-A7016FF073F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68143" y="531575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Glenelg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8B6EAC-58B8-2337-E4A3-59187392AD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1496" y="496071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Wattle Range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7B6175-CD5A-2D71-FD6E-0B168CF008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1583" y="537143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/>
              <a:t>Mount</a:t>
            </a:r>
          </a:p>
          <a:p>
            <a:r>
              <a:rPr lang="en-AU" sz="800" dirty="0"/>
              <a:t>Gambier</a:t>
            </a:r>
            <a:endParaRPr lang="en-AU" sz="105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636BD7-6CEF-5330-DC3A-798AE913C2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7301" y="545168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Grant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BCAC674-6E40-51FE-AF19-4E34CE5D437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1373525" y="5421650"/>
            <a:ext cx="434923" cy="126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10D7FE-0BC8-C1FB-B0C5-4E29F999266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808448" y="1298593"/>
            <a:ext cx="117242" cy="324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3BC7C79-9E44-F28F-E192-754F754F154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126230" y="2910513"/>
            <a:ext cx="158440" cy="641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3DBBB70-3A2E-6542-A05A-EDA112CDB899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7720799" y="3680836"/>
            <a:ext cx="511829" cy="237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2DB8DE9-7FCC-A031-69D2-46320E8574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02049" y="126962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>
                <a:solidFill>
                  <a:schemeClr val="bg1"/>
                </a:solidFill>
              </a:rPr>
              <a:t>Balranald</a:t>
            </a:r>
          </a:p>
        </p:txBody>
      </p:sp>
    </p:spTree>
    <p:extLst>
      <p:ext uri="{BB962C8B-B14F-4D97-AF65-F5344CB8AC3E}">
        <p14:creationId xmlns:p14="http://schemas.microsoft.com/office/powerpoint/2010/main" val="191852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Narrow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2025-08-15T05:16:58Z</dcterms:created>
  <dcterms:modified xsi:type="dcterms:W3CDTF">2025-08-15T05:17:13Z</dcterms:modified>
</cp:coreProperties>
</file>