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 id="2147483707" r:id="rId5"/>
    <p:sldMasterId id="2147483708" r:id="rId6"/>
    <p:sldMasterId id="2147483711" r:id="rId7"/>
    <p:sldMasterId id="2147483709" r:id="rId8"/>
    <p:sldMasterId id="2147483710" r:id="rId9"/>
    <p:sldMasterId id="2147483757" r:id="rId10"/>
    <p:sldMasterId id="2147483696" r:id="rId11"/>
    <p:sldMasterId id="2147483767" r:id="rId12"/>
  </p:sldMasterIdLst>
  <p:notesMasterIdLst>
    <p:notesMasterId r:id="rId24"/>
  </p:notesMasterIdLst>
  <p:sldIdLst>
    <p:sldId id="256" r:id="rId13"/>
    <p:sldId id="270" r:id="rId14"/>
    <p:sldId id="258" r:id="rId15"/>
    <p:sldId id="257" r:id="rId16"/>
    <p:sldId id="259" r:id="rId17"/>
    <p:sldId id="266" r:id="rId18"/>
    <p:sldId id="267" r:id="rId19"/>
    <p:sldId id="268" r:id="rId20"/>
    <p:sldId id="262" r:id="rId21"/>
    <p:sldId id="261" r:id="rId22"/>
    <p:sldId id="269" r:id="rId23"/>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BA45"/>
    <a:srgbClr val="F5F8F8"/>
    <a:srgbClr val="B5CCCB"/>
    <a:srgbClr val="BBD1AB"/>
    <a:srgbClr val="B0C7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3CB535-4B89-4259-89ED-53D4FF03BEC0}" v="10" dt="2020-11-04T04:29:07.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71" autoAdjust="0"/>
    <p:restoredTop sz="94607" autoAdjust="0"/>
  </p:normalViewPr>
  <p:slideViewPr>
    <p:cSldViewPr snapToGrid="0">
      <p:cViewPr varScale="1">
        <p:scale>
          <a:sx n="87" d="100"/>
          <a:sy n="87" d="100"/>
        </p:scale>
        <p:origin x="31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thy Z Kovess (DJPR)" userId="a7a3217d-02e8-4d02-ab84-929557071cc8" providerId="ADAL" clId="{FD3CB535-4B89-4259-89ED-53D4FF03BEC0}"/>
    <pc:docChg chg="undo custSel modSld modMainMaster">
      <pc:chgData name="Timothy Z Kovess (DJPR)" userId="a7a3217d-02e8-4d02-ab84-929557071cc8" providerId="ADAL" clId="{FD3CB535-4B89-4259-89ED-53D4FF03BEC0}" dt="2020-11-05T22:01:40.302" v="260" actId="20577"/>
      <pc:docMkLst>
        <pc:docMk/>
      </pc:docMkLst>
      <pc:sldChg chg="addSp modSp">
        <pc:chgData name="Timothy Z Kovess (DJPR)" userId="a7a3217d-02e8-4d02-ab84-929557071cc8" providerId="ADAL" clId="{FD3CB535-4B89-4259-89ED-53D4FF03BEC0}" dt="2020-11-04T04:27:28.020" v="241" actId="1076"/>
        <pc:sldMkLst>
          <pc:docMk/>
          <pc:sldMk cId="4044957177" sldId="257"/>
        </pc:sldMkLst>
        <pc:spChg chg="add mod">
          <ac:chgData name="Timothy Z Kovess (DJPR)" userId="a7a3217d-02e8-4d02-ab84-929557071cc8" providerId="ADAL" clId="{FD3CB535-4B89-4259-89ED-53D4FF03BEC0}" dt="2020-11-04T04:27:28.020" v="241" actId="1076"/>
          <ac:spMkLst>
            <pc:docMk/>
            <pc:sldMk cId="4044957177" sldId="257"/>
            <ac:spMk id="2" creationId="{EEF0A442-E2B8-4240-95D3-4480B15394AA}"/>
          </ac:spMkLst>
        </pc:spChg>
        <pc:spChg chg="mod">
          <ac:chgData name="Timothy Z Kovess (DJPR)" userId="a7a3217d-02e8-4d02-ab84-929557071cc8" providerId="ADAL" clId="{FD3CB535-4B89-4259-89ED-53D4FF03BEC0}" dt="2020-11-04T04:23:36.862" v="215" actId="20577"/>
          <ac:spMkLst>
            <pc:docMk/>
            <pc:sldMk cId="4044957177" sldId="257"/>
            <ac:spMk id="78" creationId="{409E8314-107E-4C88-B24B-0A4F3BC5D0E5}"/>
          </ac:spMkLst>
        </pc:spChg>
        <pc:graphicFrameChg chg="mod modGraphic">
          <ac:chgData name="Timothy Z Kovess (DJPR)" userId="a7a3217d-02e8-4d02-ab84-929557071cc8" providerId="ADAL" clId="{FD3CB535-4B89-4259-89ED-53D4FF03BEC0}" dt="2020-11-04T04:27:18.373" v="240" actId="20577"/>
          <ac:graphicFrameMkLst>
            <pc:docMk/>
            <pc:sldMk cId="4044957177" sldId="257"/>
            <ac:graphicFrameMk id="79" creationId="{9FE48E3C-2336-4F27-9E40-63E497B36F83}"/>
          </ac:graphicFrameMkLst>
        </pc:graphicFrameChg>
      </pc:sldChg>
      <pc:sldChg chg="modSp">
        <pc:chgData name="Timothy Z Kovess (DJPR)" userId="a7a3217d-02e8-4d02-ab84-929557071cc8" providerId="ADAL" clId="{FD3CB535-4B89-4259-89ED-53D4FF03BEC0}" dt="2020-11-04T04:15:55.506" v="45" actId="20577"/>
        <pc:sldMkLst>
          <pc:docMk/>
          <pc:sldMk cId="1721039008" sldId="258"/>
        </pc:sldMkLst>
        <pc:spChg chg="mod">
          <ac:chgData name="Timothy Z Kovess (DJPR)" userId="a7a3217d-02e8-4d02-ab84-929557071cc8" providerId="ADAL" clId="{FD3CB535-4B89-4259-89ED-53D4FF03BEC0}" dt="2020-11-04T04:15:55.506" v="45" actId="20577"/>
          <ac:spMkLst>
            <pc:docMk/>
            <pc:sldMk cId="1721039008" sldId="258"/>
            <ac:spMk id="20" creationId="{8B32ED31-A6AC-4396-B60F-C4717DE5EDE9}"/>
          </ac:spMkLst>
        </pc:spChg>
        <pc:spChg chg="mod">
          <ac:chgData name="Timothy Z Kovess (DJPR)" userId="a7a3217d-02e8-4d02-ab84-929557071cc8" providerId="ADAL" clId="{FD3CB535-4B89-4259-89ED-53D4FF03BEC0}" dt="2020-11-04T04:15:51.871" v="43" actId="20577"/>
          <ac:spMkLst>
            <pc:docMk/>
            <pc:sldMk cId="1721039008" sldId="258"/>
            <ac:spMk id="29" creationId="{2D5F6F8B-F005-4603-B2B8-DE4B13CB5476}"/>
          </ac:spMkLst>
        </pc:spChg>
      </pc:sldChg>
      <pc:sldChg chg="modSp">
        <pc:chgData name="Timothy Z Kovess (DJPR)" userId="a7a3217d-02e8-4d02-ab84-929557071cc8" providerId="ADAL" clId="{FD3CB535-4B89-4259-89ED-53D4FF03BEC0}" dt="2020-11-04T04:29:07.410" v="243"/>
        <pc:sldMkLst>
          <pc:docMk/>
          <pc:sldMk cId="1782882321" sldId="267"/>
        </pc:sldMkLst>
        <pc:spChg chg="mod">
          <ac:chgData name="Timothy Z Kovess (DJPR)" userId="a7a3217d-02e8-4d02-ab84-929557071cc8" providerId="ADAL" clId="{FD3CB535-4B89-4259-89ED-53D4FF03BEC0}" dt="2020-11-04T04:29:07.410" v="243"/>
          <ac:spMkLst>
            <pc:docMk/>
            <pc:sldMk cId="1782882321" sldId="267"/>
            <ac:spMk id="7" creationId="{B4231FEA-D34A-43F1-B188-A033EE0EC900}"/>
          </ac:spMkLst>
        </pc:spChg>
      </pc:sldChg>
      <pc:sldChg chg="addSp delSp modSp">
        <pc:chgData name="Timothy Z Kovess (DJPR)" userId="a7a3217d-02e8-4d02-ab84-929557071cc8" providerId="ADAL" clId="{FD3CB535-4B89-4259-89ED-53D4FF03BEC0}" dt="2020-11-04T04:14:57.806" v="35" actId="20577"/>
        <pc:sldMkLst>
          <pc:docMk/>
          <pc:sldMk cId="2236051879" sldId="270"/>
        </pc:sldMkLst>
        <pc:spChg chg="mod">
          <ac:chgData name="Timothy Z Kovess (DJPR)" userId="a7a3217d-02e8-4d02-ab84-929557071cc8" providerId="ADAL" clId="{FD3CB535-4B89-4259-89ED-53D4FF03BEC0}" dt="2020-11-04T04:14:57.806" v="35" actId="20577"/>
          <ac:spMkLst>
            <pc:docMk/>
            <pc:sldMk cId="2236051879" sldId="270"/>
            <ac:spMk id="3" creationId="{61A0491F-62E6-4B62-89DF-A3A46F857080}"/>
          </ac:spMkLst>
        </pc:spChg>
        <pc:spChg chg="mod">
          <ac:chgData name="Timothy Z Kovess (DJPR)" userId="a7a3217d-02e8-4d02-ab84-929557071cc8" providerId="ADAL" clId="{FD3CB535-4B89-4259-89ED-53D4FF03BEC0}" dt="2020-11-04T04:14:38.833" v="10"/>
          <ac:spMkLst>
            <pc:docMk/>
            <pc:sldMk cId="2236051879" sldId="270"/>
            <ac:spMk id="5" creationId="{BAC2D294-A021-4BA5-9A8E-E556641A9833}"/>
          </ac:spMkLst>
        </pc:spChg>
        <pc:spChg chg="mod">
          <ac:chgData name="Timothy Z Kovess (DJPR)" userId="a7a3217d-02e8-4d02-ab84-929557071cc8" providerId="ADAL" clId="{FD3CB535-4B89-4259-89ED-53D4FF03BEC0}" dt="2020-11-04T04:14:24.387" v="9" actId="6549"/>
          <ac:spMkLst>
            <pc:docMk/>
            <pc:sldMk cId="2236051879" sldId="270"/>
            <ac:spMk id="6" creationId="{CC0EDCAE-644E-4390-8425-145079FE8845}"/>
          </ac:spMkLst>
        </pc:spChg>
        <pc:picChg chg="add mod">
          <ac:chgData name="Timothy Z Kovess (DJPR)" userId="a7a3217d-02e8-4d02-ab84-929557071cc8" providerId="ADAL" clId="{FD3CB535-4B89-4259-89ED-53D4FF03BEC0}" dt="2020-11-04T04:13:37.245" v="4" actId="1076"/>
          <ac:picMkLst>
            <pc:docMk/>
            <pc:sldMk cId="2236051879" sldId="270"/>
            <ac:picMk id="7" creationId="{B500D1A4-1F46-4EFE-ABB2-C131D940436B}"/>
          </ac:picMkLst>
        </pc:picChg>
        <pc:picChg chg="del">
          <ac:chgData name="Timothy Z Kovess (DJPR)" userId="a7a3217d-02e8-4d02-ab84-929557071cc8" providerId="ADAL" clId="{FD3CB535-4B89-4259-89ED-53D4FF03BEC0}" dt="2020-11-04T04:13:25.679" v="1" actId="478"/>
          <ac:picMkLst>
            <pc:docMk/>
            <pc:sldMk cId="2236051879" sldId="270"/>
            <ac:picMk id="1026" creationId="{1DB874D7-ED52-4CF6-B8B7-4744703FBF7A}"/>
          </ac:picMkLst>
        </pc:picChg>
      </pc:sldChg>
      <pc:sldMasterChg chg="delSp modSldLayout">
        <pc:chgData name="Timothy Z Kovess (DJPR)" userId="a7a3217d-02e8-4d02-ab84-929557071cc8" providerId="ADAL" clId="{FD3CB535-4B89-4259-89ED-53D4FF03BEC0}" dt="2020-11-05T22:01:40.302" v="260" actId="20577"/>
        <pc:sldMasterMkLst>
          <pc:docMk/>
          <pc:sldMasterMk cId="2848080193" sldId="2147483672"/>
        </pc:sldMasterMkLst>
        <pc:picChg chg="del">
          <ac:chgData name="Timothy Z Kovess (DJPR)" userId="a7a3217d-02e8-4d02-ab84-929557071cc8" providerId="ADAL" clId="{FD3CB535-4B89-4259-89ED-53D4FF03BEC0}" dt="2020-11-04T04:31:48.916" v="252" actId="478"/>
          <ac:picMkLst>
            <pc:docMk/>
            <pc:sldMasterMk cId="2848080193" sldId="2147483672"/>
            <ac:picMk id="9" creationId="{12479D93-3092-4B47-86E6-77E1B970F43D}"/>
          </ac:picMkLst>
        </pc:picChg>
        <pc:sldLayoutChg chg="delSp modSp">
          <pc:chgData name="Timothy Z Kovess (DJPR)" userId="a7a3217d-02e8-4d02-ab84-929557071cc8" providerId="ADAL" clId="{FD3CB535-4B89-4259-89ED-53D4FF03BEC0}" dt="2020-11-05T22:01:40.302" v="260" actId="20577"/>
          <pc:sldLayoutMkLst>
            <pc:docMk/>
            <pc:sldMasterMk cId="2848080193" sldId="2147483672"/>
            <pc:sldLayoutMk cId="988154678" sldId="2147483673"/>
          </pc:sldLayoutMkLst>
          <pc:spChg chg="mod">
            <ac:chgData name="Timothy Z Kovess (DJPR)" userId="a7a3217d-02e8-4d02-ab84-929557071cc8" providerId="ADAL" clId="{FD3CB535-4B89-4259-89ED-53D4FF03BEC0}" dt="2020-11-05T22:01:40.302" v="260" actId="20577"/>
            <ac:spMkLst>
              <pc:docMk/>
              <pc:sldMasterMk cId="2848080193" sldId="2147483672"/>
              <pc:sldLayoutMk cId="988154678" sldId="2147483673"/>
              <ac:spMk id="9" creationId="{C59D4738-5030-45A6-BC29-54FCAA38CFA7}"/>
            </ac:spMkLst>
          </pc:spChg>
          <pc:picChg chg="del">
            <ac:chgData name="Timothy Z Kovess (DJPR)" userId="a7a3217d-02e8-4d02-ab84-929557071cc8" providerId="ADAL" clId="{FD3CB535-4B89-4259-89ED-53D4FF03BEC0}" dt="2020-11-04T04:30:21.895" v="244" actId="478"/>
            <ac:picMkLst>
              <pc:docMk/>
              <pc:sldMasterMk cId="2848080193" sldId="2147483672"/>
              <pc:sldLayoutMk cId="988154678" sldId="2147483673"/>
              <ac:picMk id="10" creationId="{93E83042-392F-4C27-9E86-01100645ECAA}"/>
            </ac:picMkLst>
          </pc:picChg>
        </pc:sldLayoutChg>
      </pc:sldMasterChg>
      <pc:sldMasterChg chg="delSp">
        <pc:chgData name="Timothy Z Kovess (DJPR)" userId="a7a3217d-02e8-4d02-ab84-929557071cc8" providerId="ADAL" clId="{FD3CB535-4B89-4259-89ED-53D4FF03BEC0}" dt="2020-11-04T04:31:30.748" v="251" actId="478"/>
        <pc:sldMasterMkLst>
          <pc:docMk/>
          <pc:sldMasterMk cId="2893802987" sldId="2147483696"/>
        </pc:sldMasterMkLst>
        <pc:picChg chg="del">
          <ac:chgData name="Timothy Z Kovess (DJPR)" userId="a7a3217d-02e8-4d02-ab84-929557071cc8" providerId="ADAL" clId="{FD3CB535-4B89-4259-89ED-53D4FF03BEC0}" dt="2020-11-04T04:31:30.748" v="251" actId="478"/>
          <ac:picMkLst>
            <pc:docMk/>
            <pc:sldMasterMk cId="2893802987" sldId="2147483696"/>
            <ac:picMk id="9" creationId="{12479D93-3092-4B47-86E6-77E1B970F43D}"/>
          </ac:picMkLst>
        </pc:picChg>
      </pc:sldMasterChg>
      <pc:sldMasterChg chg="delSp">
        <pc:chgData name="Timothy Z Kovess (DJPR)" userId="a7a3217d-02e8-4d02-ab84-929557071cc8" providerId="ADAL" clId="{FD3CB535-4B89-4259-89ED-53D4FF03BEC0}" dt="2020-11-04T04:30:49.493" v="245" actId="478"/>
        <pc:sldMasterMkLst>
          <pc:docMk/>
          <pc:sldMasterMk cId="4261476560" sldId="2147483707"/>
        </pc:sldMasterMkLst>
        <pc:picChg chg="del">
          <ac:chgData name="Timothy Z Kovess (DJPR)" userId="a7a3217d-02e8-4d02-ab84-929557071cc8" providerId="ADAL" clId="{FD3CB535-4B89-4259-89ED-53D4FF03BEC0}" dt="2020-11-04T04:30:49.493" v="245" actId="478"/>
          <ac:picMkLst>
            <pc:docMk/>
            <pc:sldMasterMk cId="4261476560" sldId="2147483707"/>
            <ac:picMk id="9" creationId="{12479D93-3092-4B47-86E6-77E1B970F43D}"/>
          </ac:picMkLst>
        </pc:picChg>
      </pc:sldMasterChg>
      <pc:sldMasterChg chg="delSp">
        <pc:chgData name="Timothy Z Kovess (DJPR)" userId="a7a3217d-02e8-4d02-ab84-929557071cc8" providerId="ADAL" clId="{FD3CB535-4B89-4259-89ED-53D4FF03BEC0}" dt="2020-11-04T04:30:57.275" v="246" actId="478"/>
        <pc:sldMasterMkLst>
          <pc:docMk/>
          <pc:sldMasterMk cId="3368220856" sldId="2147483708"/>
        </pc:sldMasterMkLst>
        <pc:picChg chg="del">
          <ac:chgData name="Timothy Z Kovess (DJPR)" userId="a7a3217d-02e8-4d02-ab84-929557071cc8" providerId="ADAL" clId="{FD3CB535-4B89-4259-89ED-53D4FF03BEC0}" dt="2020-11-04T04:30:57.275" v="246" actId="478"/>
          <ac:picMkLst>
            <pc:docMk/>
            <pc:sldMasterMk cId="3368220856" sldId="2147483708"/>
            <ac:picMk id="9" creationId="{12479D93-3092-4B47-86E6-77E1B970F43D}"/>
          </ac:picMkLst>
        </pc:picChg>
      </pc:sldMasterChg>
      <pc:sldMasterChg chg="delSp">
        <pc:chgData name="Timothy Z Kovess (DJPR)" userId="a7a3217d-02e8-4d02-ab84-929557071cc8" providerId="ADAL" clId="{FD3CB535-4B89-4259-89ED-53D4FF03BEC0}" dt="2020-11-04T04:31:11.161" v="248" actId="478"/>
        <pc:sldMasterMkLst>
          <pc:docMk/>
          <pc:sldMasterMk cId="3491752700" sldId="2147483709"/>
        </pc:sldMasterMkLst>
        <pc:picChg chg="del">
          <ac:chgData name="Timothy Z Kovess (DJPR)" userId="a7a3217d-02e8-4d02-ab84-929557071cc8" providerId="ADAL" clId="{FD3CB535-4B89-4259-89ED-53D4FF03BEC0}" dt="2020-11-04T04:31:11.161" v="248" actId="478"/>
          <ac:picMkLst>
            <pc:docMk/>
            <pc:sldMasterMk cId="3491752700" sldId="2147483709"/>
            <ac:picMk id="9" creationId="{12479D93-3092-4B47-86E6-77E1B970F43D}"/>
          </ac:picMkLst>
        </pc:picChg>
      </pc:sldMasterChg>
      <pc:sldMasterChg chg="delSp">
        <pc:chgData name="Timothy Z Kovess (DJPR)" userId="a7a3217d-02e8-4d02-ab84-929557071cc8" providerId="ADAL" clId="{FD3CB535-4B89-4259-89ED-53D4FF03BEC0}" dt="2020-11-04T04:31:18.735" v="249" actId="478"/>
        <pc:sldMasterMkLst>
          <pc:docMk/>
          <pc:sldMasterMk cId="4245208846" sldId="2147483710"/>
        </pc:sldMasterMkLst>
        <pc:picChg chg="del">
          <ac:chgData name="Timothy Z Kovess (DJPR)" userId="a7a3217d-02e8-4d02-ab84-929557071cc8" providerId="ADAL" clId="{FD3CB535-4B89-4259-89ED-53D4FF03BEC0}" dt="2020-11-04T04:31:18.735" v="249" actId="478"/>
          <ac:picMkLst>
            <pc:docMk/>
            <pc:sldMasterMk cId="4245208846" sldId="2147483710"/>
            <ac:picMk id="9" creationId="{12479D93-3092-4B47-86E6-77E1B970F43D}"/>
          </ac:picMkLst>
        </pc:picChg>
      </pc:sldMasterChg>
      <pc:sldMasterChg chg="delSp">
        <pc:chgData name="Timothy Z Kovess (DJPR)" userId="a7a3217d-02e8-4d02-ab84-929557071cc8" providerId="ADAL" clId="{FD3CB535-4B89-4259-89ED-53D4FF03BEC0}" dt="2020-11-04T04:31:04.860" v="247" actId="478"/>
        <pc:sldMasterMkLst>
          <pc:docMk/>
          <pc:sldMasterMk cId="120533615" sldId="2147483711"/>
        </pc:sldMasterMkLst>
        <pc:picChg chg="del">
          <ac:chgData name="Timothy Z Kovess (DJPR)" userId="a7a3217d-02e8-4d02-ab84-929557071cc8" providerId="ADAL" clId="{FD3CB535-4B89-4259-89ED-53D4FF03BEC0}" dt="2020-11-04T04:31:04.860" v="247" actId="478"/>
          <ac:picMkLst>
            <pc:docMk/>
            <pc:sldMasterMk cId="120533615" sldId="2147483711"/>
            <ac:picMk id="9" creationId="{12479D93-3092-4B47-86E6-77E1B970F43D}"/>
          </ac:picMkLst>
        </pc:picChg>
      </pc:sldMasterChg>
      <pc:sldMasterChg chg="delSp">
        <pc:chgData name="Timothy Z Kovess (DJPR)" userId="a7a3217d-02e8-4d02-ab84-929557071cc8" providerId="ADAL" clId="{FD3CB535-4B89-4259-89ED-53D4FF03BEC0}" dt="2020-11-04T04:31:24.908" v="250" actId="478"/>
        <pc:sldMasterMkLst>
          <pc:docMk/>
          <pc:sldMasterMk cId="498760376" sldId="2147483757"/>
        </pc:sldMasterMkLst>
        <pc:picChg chg="del">
          <ac:chgData name="Timothy Z Kovess (DJPR)" userId="a7a3217d-02e8-4d02-ab84-929557071cc8" providerId="ADAL" clId="{FD3CB535-4B89-4259-89ED-53D4FF03BEC0}" dt="2020-11-04T04:31:24.908" v="250" actId="478"/>
          <ac:picMkLst>
            <pc:docMk/>
            <pc:sldMasterMk cId="498760376" sldId="2147483757"/>
            <ac:picMk id="9" creationId="{12479D93-3092-4B47-86E6-77E1B970F43D}"/>
          </ac:picMkLst>
        </pc:picChg>
      </pc:sldMasterChg>
    </pc:docChg>
  </pc:docChgLst>
  <pc:docChgLst>
    <pc:chgData name="Caroline Luong (DEDJTR)" userId="60a209a0-c33c-4d65-9236-89e577ec135d" providerId="ADAL" clId="{0E8274A9-83D3-4B0A-B674-96393C56F9F3}"/>
    <pc:docChg chg="modSld">
      <pc:chgData name="Caroline Luong (DEDJTR)" userId="60a209a0-c33c-4d65-9236-89e577ec135d" providerId="ADAL" clId="{0E8274A9-83D3-4B0A-B674-96393C56F9F3}" dt="2019-04-01T23:15:21.949" v="15" actId="13926"/>
      <pc:docMkLst>
        <pc:docMk/>
      </pc:docMkLst>
      <pc:sldChg chg="modSp">
        <pc:chgData name="Caroline Luong (DEDJTR)" userId="60a209a0-c33c-4d65-9236-89e577ec135d" providerId="ADAL" clId="{0E8274A9-83D3-4B0A-B674-96393C56F9F3}" dt="2019-04-01T23:15:21.949" v="15" actId="13926"/>
        <pc:sldMkLst>
          <pc:docMk/>
          <pc:sldMk cId="4044957177" sldId="257"/>
        </pc:sldMkLst>
        <pc:graphicFrameChg chg="modGraphic">
          <ac:chgData name="Caroline Luong (DEDJTR)" userId="60a209a0-c33c-4d65-9236-89e577ec135d" providerId="ADAL" clId="{0E8274A9-83D3-4B0A-B674-96393C56F9F3}" dt="2019-04-01T23:15:21.949" v="15" actId="13926"/>
          <ac:graphicFrameMkLst>
            <pc:docMk/>
            <pc:sldMk cId="4044957177" sldId="257"/>
            <ac:graphicFrameMk id="79" creationId="{9FE48E3C-2336-4F27-9E40-63E497B36F83}"/>
          </ac:graphicFrameMkLst>
        </pc:graphicFrameChg>
      </pc:sldChg>
      <pc:sldChg chg="addSp modSp">
        <pc:chgData name="Caroline Luong (DEDJTR)" userId="60a209a0-c33c-4d65-9236-89e577ec135d" providerId="ADAL" clId="{0E8274A9-83D3-4B0A-B674-96393C56F9F3}" dt="2019-04-01T06:16:57.240" v="14" actId="14100"/>
        <pc:sldMkLst>
          <pc:docMk/>
          <pc:sldMk cId="2236051879" sldId="270"/>
        </pc:sldMkLst>
        <pc:spChg chg="mod">
          <ac:chgData name="Caroline Luong (DEDJTR)" userId="60a209a0-c33c-4d65-9236-89e577ec135d" providerId="ADAL" clId="{0E8274A9-83D3-4B0A-B674-96393C56F9F3}" dt="2019-04-01T06:14:55.891" v="8" actId="1035"/>
          <ac:spMkLst>
            <pc:docMk/>
            <pc:sldMk cId="2236051879" sldId="270"/>
            <ac:spMk id="3" creationId="{61A0491F-62E6-4B62-89DF-A3A46F857080}"/>
          </ac:spMkLst>
        </pc:spChg>
        <pc:spChg chg="mod">
          <ac:chgData name="Caroline Luong (DEDJTR)" userId="60a209a0-c33c-4d65-9236-89e577ec135d" providerId="ADAL" clId="{0E8274A9-83D3-4B0A-B674-96393C56F9F3}" dt="2019-04-01T06:14:55.891" v="8" actId="1035"/>
          <ac:spMkLst>
            <pc:docMk/>
            <pc:sldMk cId="2236051879" sldId="270"/>
            <ac:spMk id="4" creationId="{68DA191B-BC23-4912-B066-A0D6F516AB53}"/>
          </ac:spMkLst>
        </pc:spChg>
        <pc:spChg chg="mod">
          <ac:chgData name="Caroline Luong (DEDJTR)" userId="60a209a0-c33c-4d65-9236-89e577ec135d" providerId="ADAL" clId="{0E8274A9-83D3-4B0A-B674-96393C56F9F3}" dt="2019-04-01T06:16:57.240" v="14" actId="14100"/>
          <ac:spMkLst>
            <pc:docMk/>
            <pc:sldMk cId="2236051879" sldId="270"/>
            <ac:spMk id="5" creationId="{BAC2D294-A021-4BA5-9A8E-E556641A9833}"/>
          </ac:spMkLst>
        </pc:spChg>
        <pc:spChg chg="mod">
          <ac:chgData name="Caroline Luong (DEDJTR)" userId="60a209a0-c33c-4d65-9236-89e577ec135d" providerId="ADAL" clId="{0E8274A9-83D3-4B0A-B674-96393C56F9F3}" dt="2019-04-01T06:14:55.891" v="8" actId="1035"/>
          <ac:spMkLst>
            <pc:docMk/>
            <pc:sldMk cId="2236051879" sldId="270"/>
            <ac:spMk id="6" creationId="{CC0EDCAE-644E-4390-8425-145079FE8845}"/>
          </ac:spMkLst>
        </pc:spChg>
        <pc:picChg chg="add mod">
          <ac:chgData name="Caroline Luong (DEDJTR)" userId="60a209a0-c33c-4d65-9236-89e577ec135d" providerId="ADAL" clId="{0E8274A9-83D3-4B0A-B674-96393C56F9F3}" dt="2019-04-01T06:16:18.626" v="12" actId="14100"/>
          <ac:picMkLst>
            <pc:docMk/>
            <pc:sldMk cId="2236051879" sldId="270"/>
            <ac:picMk id="1026" creationId="{1DB874D7-ED52-4CF6-B8B7-4744703FBF7A}"/>
          </ac:picMkLst>
        </pc:picChg>
      </pc:sldChg>
    </pc:docChg>
  </pc:docChgLst>
  <pc:docChgLst>
    <pc:chgData name="Tanya Egan (DEDJTR)" userId="22607969-68f0-4338-b2cb-080b74b89b31" providerId="ADAL" clId="{BAC199A3-E52F-4130-952E-F4043A788933}"/>
    <pc:docChg chg="custSel modSld">
      <pc:chgData name="Tanya Egan (DEDJTR)" userId="22607969-68f0-4338-b2cb-080b74b89b31" providerId="ADAL" clId="{BAC199A3-E52F-4130-952E-F4043A788933}" dt="2019-04-01T04:50:58.657" v="30" actId="20577"/>
      <pc:docMkLst>
        <pc:docMk/>
      </pc:docMkLst>
      <pc:sldChg chg="delSp modSp">
        <pc:chgData name="Tanya Egan (DEDJTR)" userId="22607969-68f0-4338-b2cb-080b74b89b31" providerId="ADAL" clId="{BAC199A3-E52F-4130-952E-F4043A788933}" dt="2019-04-01T04:50:58.657" v="30" actId="20577"/>
        <pc:sldMkLst>
          <pc:docMk/>
          <pc:sldMk cId="2236051879" sldId="270"/>
        </pc:sldMkLst>
        <pc:spChg chg="mod">
          <ac:chgData name="Tanya Egan (DEDJTR)" userId="22607969-68f0-4338-b2cb-080b74b89b31" providerId="ADAL" clId="{BAC199A3-E52F-4130-952E-F4043A788933}" dt="2019-04-01T04:50:58.657" v="30" actId="20577"/>
          <ac:spMkLst>
            <pc:docMk/>
            <pc:sldMk cId="2236051879" sldId="270"/>
            <ac:spMk id="3" creationId="{61A0491F-62E6-4B62-89DF-A3A46F857080}"/>
          </ac:spMkLst>
        </pc:spChg>
        <pc:picChg chg="del">
          <ac:chgData name="Tanya Egan (DEDJTR)" userId="22607969-68f0-4338-b2cb-080b74b89b31" providerId="ADAL" clId="{BAC199A3-E52F-4130-952E-F4043A788933}" dt="2019-04-01T04:50:10.615" v="0" actId="478"/>
          <ac:picMkLst>
            <pc:docMk/>
            <pc:sldMk cId="2236051879" sldId="270"/>
            <ac:picMk id="1026" creationId="{AB73E996-3607-4F7C-9247-8B406AA891E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icgov-my.sharepoint.com/personal/caroline_luong_ecodev_vic_gov_au/Documents/Regional%20Digital%20Plans/2.%20Great%20South%20Coast%20Brochure/Heat%20Maps%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'Sig Places'!$J$22</c:f>
              <c:strCache>
                <c:ptCount val="1"/>
                <c:pt idx="0">
                  <c:v>Major shortage</c:v>
                </c:pt>
              </c:strCache>
            </c:strRef>
          </c:tx>
          <c:spPr>
            <a:gradFill rotWithShape="1">
              <a:gsLst>
                <a:gs pos="0">
                  <a:schemeClr val="accent1">
                    <a:shade val="76000"/>
                    <a:lumMod val="110000"/>
                    <a:satMod val="105000"/>
                    <a:tint val="67000"/>
                  </a:schemeClr>
                </a:gs>
                <a:gs pos="50000">
                  <a:schemeClr val="accent1">
                    <a:shade val="76000"/>
                    <a:lumMod val="105000"/>
                    <a:satMod val="103000"/>
                    <a:tint val="73000"/>
                  </a:schemeClr>
                </a:gs>
                <a:gs pos="100000">
                  <a:schemeClr val="accent1">
                    <a:shade val="76000"/>
                    <a:lumMod val="105000"/>
                    <a:satMod val="109000"/>
                    <a:tint val="81000"/>
                  </a:schemeClr>
                </a:gs>
              </a:gsLst>
              <a:lin ang="5400000" scaled="0"/>
            </a:gradFill>
            <a:ln w="9525" cap="flat" cmpd="sng" algn="ctr">
              <a:solidFill>
                <a:schemeClr val="accent1">
                  <a:shade val="76000"/>
                  <a:shade val="95000"/>
                </a:schemeClr>
              </a:solidFill>
              <a:round/>
            </a:ln>
            <a:effectLst/>
          </c:spPr>
          <c:invertIfNegative val="0"/>
          <c:dLbls>
            <c:delete val="1"/>
          </c:dLbls>
          <c:cat>
            <c:strRef>
              <c:f>'Sig Places'!$I$23:$I$26</c:f>
              <c:strCache>
                <c:ptCount val="4"/>
                <c:pt idx="0">
                  <c:v>Fixed access</c:v>
                </c:pt>
                <c:pt idx="1">
                  <c:v>Mobile</c:v>
                </c:pt>
                <c:pt idx="2">
                  <c:v>WiFi</c:v>
                </c:pt>
                <c:pt idx="3">
                  <c:v>LP-WAN IoT</c:v>
                </c:pt>
              </c:strCache>
            </c:strRef>
          </c:cat>
          <c:val>
            <c:numRef>
              <c:f>'Sig Places'!$J$23:$J$26</c:f>
              <c:numCache>
                <c:formatCode>General</c:formatCode>
                <c:ptCount val="4"/>
                <c:pt idx="0">
                  <c:v>3</c:v>
                </c:pt>
                <c:pt idx="1">
                  <c:v>0</c:v>
                </c:pt>
                <c:pt idx="2">
                  <c:v>7</c:v>
                </c:pt>
                <c:pt idx="3">
                  <c:v>0</c:v>
                </c:pt>
              </c:numCache>
            </c:numRef>
          </c:val>
          <c:extLst>
            <c:ext xmlns:c16="http://schemas.microsoft.com/office/drawing/2014/chart" uri="{C3380CC4-5D6E-409C-BE32-E72D297353CC}">
              <c16:uniqueId val="{00000000-DD2B-4029-BAEC-51DBC80E16F2}"/>
            </c:ext>
          </c:extLst>
        </c:ser>
        <c:ser>
          <c:idx val="1"/>
          <c:order val="1"/>
          <c:tx>
            <c:strRef>
              <c:f>'Sig Places'!$K$22</c:f>
              <c:strCache>
                <c:ptCount val="1"/>
                <c:pt idx="0">
                  <c:v>Intermediate shortage</c:v>
                </c:pt>
              </c:strCache>
            </c:strRef>
          </c:tx>
          <c:spPr>
            <a:gradFill rotWithShape="1">
              <a:gsLst>
                <a:gs pos="0">
                  <a:schemeClr val="accent1">
                    <a:tint val="77000"/>
                    <a:lumMod val="110000"/>
                    <a:satMod val="105000"/>
                    <a:tint val="67000"/>
                  </a:schemeClr>
                </a:gs>
                <a:gs pos="50000">
                  <a:schemeClr val="accent1">
                    <a:tint val="77000"/>
                    <a:lumMod val="105000"/>
                    <a:satMod val="103000"/>
                    <a:tint val="73000"/>
                  </a:schemeClr>
                </a:gs>
                <a:gs pos="100000">
                  <a:schemeClr val="accent1">
                    <a:tint val="77000"/>
                    <a:lumMod val="105000"/>
                    <a:satMod val="109000"/>
                    <a:tint val="81000"/>
                  </a:schemeClr>
                </a:gs>
              </a:gsLst>
              <a:lin ang="5400000" scaled="0"/>
            </a:gradFill>
            <a:ln w="9525" cap="flat" cmpd="sng" algn="ctr">
              <a:solidFill>
                <a:schemeClr val="accent1">
                  <a:tint val="77000"/>
                  <a:shade val="95000"/>
                </a:schemeClr>
              </a:solidFill>
              <a:round/>
            </a:ln>
            <a:effectLst/>
          </c:spPr>
          <c:invertIfNegative val="0"/>
          <c:dLbls>
            <c:delete val="1"/>
          </c:dLbls>
          <c:cat>
            <c:strRef>
              <c:f>'Sig Places'!$I$23:$I$26</c:f>
              <c:strCache>
                <c:ptCount val="4"/>
                <c:pt idx="0">
                  <c:v>Fixed access</c:v>
                </c:pt>
                <c:pt idx="1">
                  <c:v>Mobile</c:v>
                </c:pt>
                <c:pt idx="2">
                  <c:v>WiFi</c:v>
                </c:pt>
                <c:pt idx="3">
                  <c:v>LP-WAN IoT</c:v>
                </c:pt>
              </c:strCache>
            </c:strRef>
          </c:cat>
          <c:val>
            <c:numRef>
              <c:f>'Sig Places'!$K$23:$K$26</c:f>
              <c:numCache>
                <c:formatCode>General</c:formatCode>
                <c:ptCount val="4"/>
                <c:pt idx="0">
                  <c:v>10</c:v>
                </c:pt>
                <c:pt idx="1">
                  <c:v>1</c:v>
                </c:pt>
                <c:pt idx="2">
                  <c:v>0</c:v>
                </c:pt>
                <c:pt idx="3">
                  <c:v>0</c:v>
                </c:pt>
              </c:numCache>
            </c:numRef>
          </c:val>
          <c:extLst>
            <c:ext xmlns:c16="http://schemas.microsoft.com/office/drawing/2014/chart" uri="{C3380CC4-5D6E-409C-BE32-E72D297353CC}">
              <c16:uniqueId val="{00000001-DD2B-4029-BAEC-51DBC80E16F2}"/>
            </c:ext>
          </c:extLst>
        </c:ser>
        <c:dLbls>
          <c:showLegendKey val="0"/>
          <c:showVal val="1"/>
          <c:showCatName val="0"/>
          <c:showSerName val="0"/>
          <c:showPercent val="0"/>
          <c:showBubbleSize val="0"/>
        </c:dLbls>
        <c:gapWidth val="150"/>
        <c:overlap val="100"/>
        <c:axId val="706989976"/>
        <c:axId val="706990960"/>
      </c:barChart>
      <c:catAx>
        <c:axId val="70698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VIC" panose="00000500000000000000" pitchFamily="2" charset="0"/>
                <a:ea typeface="+mn-ea"/>
                <a:cs typeface="+mn-cs"/>
              </a:defRPr>
            </a:pPr>
            <a:endParaRPr lang="en-US"/>
          </a:p>
        </c:txPr>
        <c:crossAx val="706990960"/>
        <c:crosses val="autoZero"/>
        <c:auto val="1"/>
        <c:lblAlgn val="ctr"/>
        <c:lblOffset val="100"/>
        <c:noMultiLvlLbl val="0"/>
      </c:catAx>
      <c:valAx>
        <c:axId val="706990960"/>
        <c:scaling>
          <c:orientation val="minMax"/>
        </c:scaling>
        <c:delete val="1"/>
        <c:axPos val="l"/>
        <c:numFmt formatCode="General" sourceLinked="1"/>
        <c:majorTickMark val="none"/>
        <c:minorTickMark val="none"/>
        <c:tickLblPos val="nextTo"/>
        <c:crossAx val="70698997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VIC" panose="00000500000000000000" pitchFamily="2" charset="0"/>
                <a:ea typeface="+mn-ea"/>
                <a:cs typeface="+mn-cs"/>
              </a:defRPr>
            </a:pPr>
            <a:endParaRPr lang="en-US"/>
          </a:p>
        </c:txPr>
      </c:dTable>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VIC" panose="000005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E9E874C-72C9-4C8E-817A-53197673607D}" type="datetimeFigureOut">
              <a:rPr lang="en-AU" smtClean="0"/>
              <a:t>6/11/2020</a:t>
            </a:fld>
            <a:endParaRPr lang="en-AU"/>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7756F5B-C509-43CE-8D03-20A9A722B7D0}" type="slidenum">
              <a:rPr lang="en-AU" smtClean="0"/>
              <a:t>‹#›</a:t>
            </a:fld>
            <a:endParaRPr lang="en-AU"/>
          </a:p>
        </p:txBody>
      </p:sp>
    </p:spTree>
    <p:extLst>
      <p:ext uri="{BB962C8B-B14F-4D97-AF65-F5344CB8AC3E}">
        <p14:creationId xmlns:p14="http://schemas.microsoft.com/office/powerpoint/2010/main" val="119223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1</a:t>
            </a:fld>
            <a:endParaRPr lang="en-AU"/>
          </a:p>
        </p:txBody>
      </p:sp>
    </p:spTree>
    <p:extLst>
      <p:ext uri="{BB962C8B-B14F-4D97-AF65-F5344CB8AC3E}">
        <p14:creationId xmlns:p14="http://schemas.microsoft.com/office/powerpoint/2010/main" val="299784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3</a:t>
            </a:fld>
            <a:endParaRPr lang="en-AU"/>
          </a:p>
        </p:txBody>
      </p:sp>
    </p:spTree>
    <p:extLst>
      <p:ext uri="{BB962C8B-B14F-4D97-AF65-F5344CB8AC3E}">
        <p14:creationId xmlns:p14="http://schemas.microsoft.com/office/powerpoint/2010/main" val="77077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4</a:t>
            </a:fld>
            <a:endParaRPr lang="en-AU"/>
          </a:p>
        </p:txBody>
      </p:sp>
    </p:spTree>
    <p:extLst>
      <p:ext uri="{BB962C8B-B14F-4D97-AF65-F5344CB8AC3E}">
        <p14:creationId xmlns:p14="http://schemas.microsoft.com/office/powerpoint/2010/main" val="3459808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8DADB-5910-4774-A1AB-FF0CC7BD55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01"/>
          <a:stretch/>
        </p:blipFill>
        <p:spPr>
          <a:xfrm>
            <a:off x="160638" y="0"/>
            <a:ext cx="6432335" cy="9906000"/>
          </a:xfrm>
          <a:prstGeom prst="rect">
            <a:avLst/>
          </a:prstGeom>
        </p:spPr>
      </p:pic>
      <p:pic>
        <p:nvPicPr>
          <p:cNvPr id="7" name="Picture 6">
            <a:extLst>
              <a:ext uri="{FF2B5EF4-FFF2-40B4-BE49-F238E27FC236}">
                <a16:creationId xmlns:a16="http://schemas.microsoft.com/office/drawing/2014/main" id="{07FE4906-61FC-426F-B59B-9588E06BD0DF}"/>
              </a:ext>
            </a:extLst>
          </p:cNvPr>
          <p:cNvPicPr>
            <a:picLocks noChangeAspect="1"/>
          </p:cNvPicPr>
          <p:nvPr userDrawn="1"/>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357" y="-12357"/>
            <a:ext cx="6858000" cy="9906000"/>
          </a:xfrm>
          <a:prstGeom prst="rect">
            <a:avLst/>
          </a:prstGeom>
        </p:spPr>
      </p:pic>
      <p:grpSp>
        <p:nvGrpSpPr>
          <p:cNvPr id="12" name="Group 11">
            <a:extLst>
              <a:ext uri="{FF2B5EF4-FFF2-40B4-BE49-F238E27FC236}">
                <a16:creationId xmlns:a16="http://schemas.microsoft.com/office/drawing/2014/main" id="{4B340A65-A521-461F-9BF9-01D4EC0DC4ED}"/>
              </a:ext>
            </a:extLst>
          </p:cNvPr>
          <p:cNvGrpSpPr/>
          <p:nvPr userDrawn="1"/>
        </p:nvGrpSpPr>
        <p:grpSpPr>
          <a:xfrm>
            <a:off x="544077" y="9040117"/>
            <a:ext cx="1933443" cy="403829"/>
            <a:chOff x="-2647790" y="8256972"/>
            <a:chExt cx="1933443" cy="403829"/>
          </a:xfrm>
        </p:grpSpPr>
        <p:pic>
          <p:nvPicPr>
            <p:cNvPr id="8" name="Picture 7">
              <a:extLst>
                <a:ext uri="{FF2B5EF4-FFF2-40B4-BE49-F238E27FC236}">
                  <a16:creationId xmlns:a16="http://schemas.microsoft.com/office/drawing/2014/main" id="{83951D22-2825-4C08-8105-6AC08AB1BF12}"/>
                </a:ext>
              </a:extLst>
            </p:cNvPr>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l="21791"/>
            <a:stretch/>
          </p:blipFill>
          <p:spPr>
            <a:xfrm>
              <a:off x="-2220304" y="8256972"/>
              <a:ext cx="1505957" cy="403829"/>
            </a:xfrm>
            <a:prstGeom prst="rect">
              <a:avLst/>
            </a:prstGeom>
          </p:spPr>
        </p:pic>
        <p:pic>
          <p:nvPicPr>
            <p:cNvPr id="17" name="Picture 16">
              <a:extLst>
                <a:ext uri="{FF2B5EF4-FFF2-40B4-BE49-F238E27FC236}">
                  <a16:creationId xmlns:a16="http://schemas.microsoft.com/office/drawing/2014/main" id="{5C77339B-6F20-4484-A532-9D4E159DA4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78441"/>
            <a:stretch/>
          </p:blipFill>
          <p:spPr>
            <a:xfrm>
              <a:off x="-2647790" y="8256972"/>
              <a:ext cx="415130" cy="403829"/>
            </a:xfrm>
            <a:prstGeom prst="rect">
              <a:avLst/>
            </a:prstGeom>
          </p:spPr>
        </p:pic>
      </p:grpSp>
      <p:sp>
        <p:nvSpPr>
          <p:cNvPr id="9" name="Rectangle 1">
            <a:extLst>
              <a:ext uri="{FF2B5EF4-FFF2-40B4-BE49-F238E27FC236}">
                <a16:creationId xmlns:a16="http://schemas.microsoft.com/office/drawing/2014/main" id="{C59D4738-5030-45A6-BC29-54FCAA38CFA7}"/>
              </a:ext>
            </a:extLst>
          </p:cNvPr>
          <p:cNvSpPr>
            <a:spLocks noChangeArrowheads="1"/>
          </p:cNvSpPr>
          <p:nvPr userDrawn="1"/>
        </p:nvSpPr>
        <p:spPr bwMode="auto">
          <a:xfrm>
            <a:off x="405038" y="2198640"/>
            <a:ext cx="436676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3600" b="0" i="0" u="none" strike="noStrike" cap="none" normalizeH="0" baseline="0" dirty="0">
                <a:ln>
                  <a:noFill/>
                </a:ln>
                <a:solidFill>
                  <a:srgbClr val="FFFFFF"/>
                </a:solidFill>
                <a:effectLst/>
                <a:latin typeface="VIC" panose="00000500000000000000" pitchFamily="2" charset="0"/>
                <a:ea typeface="Times New Roman" panose="02020603050405020304" pitchFamily="18" charset="0"/>
                <a:cs typeface="Times New Roman" panose="02020603050405020304" pitchFamily="18" charset="0"/>
              </a:rPr>
              <a:t>Great South Coast</a:t>
            </a:r>
            <a:endParaRPr kumimoji="0" lang="en-AU" altLang="en-US" sz="800" b="0" i="0" u="none" strike="noStrike" cap="none" normalizeH="0" baseline="0" dirty="0">
              <a:ln>
                <a:noFill/>
              </a:ln>
              <a:solidFill>
                <a:schemeClr val="tx1"/>
              </a:solidFill>
              <a:effectLst/>
              <a:latin typeface="VIC"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0" i="0" u="none" strike="noStrike" cap="none" normalizeH="0" baseline="0" dirty="0">
                <a:ln>
                  <a:noFill/>
                </a:ln>
                <a:solidFill>
                  <a:srgbClr val="FFFFFF"/>
                </a:solidFill>
                <a:effectLst/>
                <a:latin typeface="VIC" panose="00000500000000000000" pitchFamily="2" charset="0"/>
                <a:ea typeface="Times New Roman" panose="02020603050405020304" pitchFamily="18" charset="0"/>
                <a:cs typeface="Arial" panose="020B0604020202020204" pitchFamily="34" charset="0"/>
              </a:rPr>
              <a:t>Regional Digital Plan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0" i="0" u="none" strike="noStrike" cap="none" normalizeH="0" baseline="0" dirty="0">
                <a:ln>
                  <a:noFill/>
                </a:ln>
                <a:solidFill>
                  <a:srgbClr val="FFFFFF"/>
                </a:solidFill>
                <a:effectLst/>
                <a:latin typeface="VIC" panose="00000500000000000000" pitchFamily="2" charset="0"/>
                <a:cs typeface="Arial" panose="020B0604020202020204" pitchFamily="34" charset="0"/>
              </a:rPr>
              <a:t>Summary</a:t>
            </a:r>
            <a:endParaRPr kumimoji="0" lang="en-AU" altLang="en-US" sz="2800" b="0" i="0" u="none" strike="noStrike" cap="none" normalizeH="0" baseline="0" dirty="0">
              <a:ln>
                <a:noFill/>
              </a:ln>
              <a:solidFill>
                <a:schemeClr val="tx1"/>
              </a:solidFill>
              <a:effectLst/>
              <a:latin typeface="VIC" panose="00000500000000000000" pitchFamily="2" charset="0"/>
            </a:endParaRPr>
          </a:p>
        </p:txBody>
      </p:sp>
      <p:sp>
        <p:nvSpPr>
          <p:cNvPr id="2" name="Rectangle 1">
            <a:extLst>
              <a:ext uri="{FF2B5EF4-FFF2-40B4-BE49-F238E27FC236}">
                <a16:creationId xmlns:a16="http://schemas.microsoft.com/office/drawing/2014/main" id="{979B4FD0-9FC5-4A1F-A496-0D247B7B6B7F}"/>
              </a:ext>
            </a:extLst>
          </p:cNvPr>
          <p:cNvSpPr/>
          <p:nvPr userDrawn="1"/>
        </p:nvSpPr>
        <p:spPr>
          <a:xfrm>
            <a:off x="0" y="9777413"/>
            <a:ext cx="6858000" cy="128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C893C5D7-1883-427D-959F-65A825865523}"/>
              </a:ext>
            </a:extLst>
          </p:cNvPr>
          <p:cNvSpPr/>
          <p:nvPr userDrawn="1"/>
        </p:nvSpPr>
        <p:spPr>
          <a:xfrm>
            <a:off x="4771800" y="8748584"/>
            <a:ext cx="1925562" cy="1028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8815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22938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890862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657218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7851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533897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6/11/2020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0362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6/11/2020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778311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149153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962433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4273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B2F3681-BF3E-4561-A02E-6BC3988C9B69}"/>
              </a:ext>
            </a:extLst>
          </p:cNvPr>
          <p:cNvGrpSpPr/>
          <p:nvPr userDrawn="1"/>
        </p:nvGrpSpPr>
        <p:grpSpPr>
          <a:xfrm>
            <a:off x="543605" y="9036309"/>
            <a:ext cx="1542597" cy="411447"/>
            <a:chOff x="7450137" y="6140709"/>
            <a:chExt cx="1542597" cy="411447"/>
          </a:xfrm>
        </p:grpSpPr>
        <p:pic>
          <p:nvPicPr>
            <p:cNvPr id="13" name="Picture 12">
              <a:extLst>
                <a:ext uri="{FF2B5EF4-FFF2-40B4-BE49-F238E27FC236}">
                  <a16:creationId xmlns:a16="http://schemas.microsoft.com/office/drawing/2014/main" id="{3F4997A7-5D23-45C5-A1E9-057D443870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523"/>
            <a:stretch/>
          </p:blipFill>
          <p:spPr>
            <a:xfrm>
              <a:off x="7450137" y="6140709"/>
              <a:ext cx="423863" cy="411447"/>
            </a:xfrm>
            <a:prstGeom prst="rect">
              <a:avLst/>
            </a:prstGeom>
          </p:spPr>
        </p:pic>
        <p:pic>
          <p:nvPicPr>
            <p:cNvPr id="14" name="Picture 13">
              <a:extLst>
                <a:ext uri="{FF2B5EF4-FFF2-40B4-BE49-F238E27FC236}">
                  <a16:creationId xmlns:a16="http://schemas.microsoft.com/office/drawing/2014/main" id="{D237CD56-FCD2-4C87-9624-4D7768F3E807}"/>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27477"/>
            <a:stretch/>
          </p:blipFill>
          <p:spPr>
            <a:xfrm>
              <a:off x="7874000" y="6140709"/>
              <a:ext cx="1118734" cy="411447"/>
            </a:xfrm>
            <a:prstGeom prst="rect">
              <a:avLst/>
            </a:prstGeom>
          </p:spPr>
        </p:pic>
      </p:grpSp>
    </p:spTree>
    <p:extLst>
      <p:ext uri="{BB962C8B-B14F-4D97-AF65-F5344CB8AC3E}">
        <p14:creationId xmlns:p14="http://schemas.microsoft.com/office/powerpoint/2010/main" val="1654040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096175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826089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99427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371268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6/11/2020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608824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6/11/2020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629682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20759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7218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265338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2308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696201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21735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922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137068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6/11/2020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179855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6/11/2020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312044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93439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92544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70049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932495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4727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007901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974577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977820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6/11/2020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312109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6/11/2020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036713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594424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025734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096299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6041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406550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30513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956807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42787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6/11/2020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374038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6/11/2020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543205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38918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518524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146848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61520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841318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68630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81673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6/11/2020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637774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6/11/2020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705983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6/11/2020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071899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468295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85603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816066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306025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932190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20070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180117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6/11/2020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225957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6/11/2020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134766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6/11/2020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251661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231744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612785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70782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849782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6/11/2020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134493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1488" y="9181397"/>
            <a:ext cx="1543050" cy="527403"/>
          </a:xfrm>
          <a:prstGeom prst="rect">
            <a:avLst/>
          </a:prstGeom>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a:xfrm>
            <a:off x="2271713" y="9181397"/>
            <a:ext cx="2314575" cy="527403"/>
          </a:xfrm>
          <a:prstGeom prst="rect">
            <a:avLst/>
          </a:prstGeom>
        </p:spPr>
        <p:txBody>
          <a:bodyPr/>
          <a:lstStyle/>
          <a:p>
            <a:endParaRPr lang="en-AU"/>
          </a:p>
        </p:txBody>
      </p:sp>
      <p:sp>
        <p:nvSpPr>
          <p:cNvPr id="4" name="Slide Number Placeholder 3"/>
          <p:cNvSpPr>
            <a:spLocks noGrp="1"/>
          </p:cNvSpPr>
          <p:nvPr>
            <p:ph type="sldNum" sz="quarter" idx="12"/>
          </p:nvPr>
        </p:nvSpPr>
        <p:spPr>
          <a:xfrm>
            <a:off x="4843463" y="9181397"/>
            <a:ext cx="1543050" cy="527403"/>
          </a:xfrm>
          <a:prstGeom prst="rect">
            <a:avLst/>
          </a:prstGeom>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09170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6/11/2020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509184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6/11/2020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9607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6.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8.jpe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7.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4.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9.jpe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7.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4.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0.jp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7.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4.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1.jpeg"/><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7.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4.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2.jpg"/><Relationship Id="rId5" Type="http://schemas.openxmlformats.org/officeDocument/2006/relationships/slideLayout" Target="../slideLayouts/slideLayout62.xml"/><Relationship Id="rId10"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7.jpg"/><Relationship Id="rId5" Type="http://schemas.openxmlformats.org/officeDocument/2006/relationships/slideLayout" Target="../slideLayouts/slideLayout71.xml"/><Relationship Id="rId10" Type="http://schemas.openxmlformats.org/officeDocument/2006/relationships/theme" Target="../theme/theme8.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9.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165FC2-855B-44EC-AE3D-05663BEAB44A}"/>
              </a:ext>
            </a:extLst>
          </p:cNvPr>
          <p:cNvPicPr>
            <a:picLocks noChangeAspect="1"/>
          </p:cNvPicPr>
          <p:nvPr userDrawn="1"/>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6858000" cy="9905999"/>
          </a:xfrm>
          <a:prstGeom prst="rect">
            <a:avLst/>
          </a:prstGeom>
          <a:ln>
            <a:noFill/>
          </a:ln>
        </p:spPr>
      </p:pic>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6/11/2020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1" name="Picture 10">
            <a:extLst>
              <a:ext uri="{FF2B5EF4-FFF2-40B4-BE49-F238E27FC236}">
                <a16:creationId xmlns:a16="http://schemas.microsoft.com/office/drawing/2014/main" id="{BBAB78AE-BB44-43C7-BA0C-2EF4364600D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958" y="9040117"/>
            <a:ext cx="1925562" cy="403829"/>
          </a:xfrm>
          <a:prstGeom prst="rect">
            <a:avLst/>
          </a:prstGeom>
        </p:spPr>
      </p:pic>
    </p:spTree>
    <p:extLst>
      <p:ext uri="{BB962C8B-B14F-4D97-AF65-F5344CB8AC3E}">
        <p14:creationId xmlns:p14="http://schemas.microsoft.com/office/powerpoint/2010/main" val="2848080193"/>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1B7D5B-980D-4844-AE5E-36BCECEEBBC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003" t="-1" r="20215" b="-421"/>
          <a:stretch/>
        </p:blipFill>
        <p:spPr>
          <a:xfrm>
            <a:off x="4546600" y="-1"/>
            <a:ext cx="2311400" cy="6477001"/>
          </a:xfrm>
          <a:prstGeom prst="rect">
            <a:avLst/>
          </a:prstGeom>
        </p:spPr>
      </p:pic>
      <p:grpSp>
        <p:nvGrpSpPr>
          <p:cNvPr id="8" name="Group 7">
            <a:extLst>
              <a:ext uri="{FF2B5EF4-FFF2-40B4-BE49-F238E27FC236}">
                <a16:creationId xmlns:a16="http://schemas.microsoft.com/office/drawing/2014/main" id="{46953BAB-788E-424B-A2A4-826C62EEB35C}"/>
              </a:ext>
            </a:extLst>
          </p:cNvPr>
          <p:cNvGrpSpPr/>
          <p:nvPr userDrawn="1"/>
        </p:nvGrpSpPr>
        <p:grpSpPr>
          <a:xfrm>
            <a:off x="0" y="-2"/>
            <a:ext cx="6858000" cy="9906002"/>
            <a:chOff x="-8068241" y="-32282"/>
            <a:chExt cx="6858000" cy="9906002"/>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2"/>
              <a:ext cx="6858000" cy="9905999"/>
            </a:xfrm>
            <a:prstGeom prst="rect">
              <a:avLst/>
            </a:prstGeom>
          </p:spPr>
        </p:pic>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6/11/2020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3" name="Picture 12">
            <a:extLst>
              <a:ext uri="{FF2B5EF4-FFF2-40B4-BE49-F238E27FC236}">
                <a16:creationId xmlns:a16="http://schemas.microsoft.com/office/drawing/2014/main" id="{8A54EE62-175A-4EF9-A475-09DBBEA50C8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958" y="9040117"/>
            <a:ext cx="1925562" cy="403829"/>
          </a:xfrm>
          <a:prstGeom prst="rect">
            <a:avLst/>
          </a:prstGeom>
        </p:spPr>
      </p:pic>
    </p:spTree>
    <p:extLst>
      <p:ext uri="{BB962C8B-B14F-4D97-AF65-F5344CB8AC3E}">
        <p14:creationId xmlns:p14="http://schemas.microsoft.com/office/powerpoint/2010/main" val="426147656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E2815EC-49B9-43DA-A9E1-4929138D5757}"/>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26680" r="52816"/>
          <a:stretch/>
        </p:blipFill>
        <p:spPr>
          <a:xfrm>
            <a:off x="4843463" y="-3"/>
            <a:ext cx="1976437" cy="6426200"/>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a:off x="0" y="-1"/>
            <a:ext cx="6858000" cy="9906001"/>
            <a:chOff x="0" y="-1"/>
            <a:chExt cx="6858000" cy="9906001"/>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5" name="Isosceles Triangle 14">
              <a:extLst>
                <a:ext uri="{FF2B5EF4-FFF2-40B4-BE49-F238E27FC236}">
                  <a16:creationId xmlns:a16="http://schemas.microsoft.com/office/drawing/2014/main" id="{3A542DC8-0EAF-42AA-9978-188659535A6B}"/>
                </a:ext>
              </a:extLst>
            </p:cNvPr>
            <p:cNvSpPr/>
            <p:nvPr userDrawn="1"/>
          </p:nvSpPr>
          <p:spPr>
            <a:xfrm rot="10800000">
              <a:off x="3819299" y="-1"/>
              <a:ext cx="2695802" cy="2869406"/>
            </a:xfrm>
            <a:prstGeom prst="triangle">
              <a:avLst/>
            </a:prstGeom>
            <a:solidFill>
              <a:srgbClr val="B5CCCB"/>
            </a:solidFill>
            <a:ln>
              <a:solidFill>
                <a:srgbClr val="B5CCC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6/11/2020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7" name="Picture 16">
            <a:extLst>
              <a:ext uri="{FF2B5EF4-FFF2-40B4-BE49-F238E27FC236}">
                <a16:creationId xmlns:a16="http://schemas.microsoft.com/office/drawing/2014/main" id="{46EB3C50-B0E9-49AF-9D09-51A448E857B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958" y="9040117"/>
            <a:ext cx="1925562" cy="403829"/>
          </a:xfrm>
          <a:prstGeom prst="rect">
            <a:avLst/>
          </a:prstGeom>
        </p:spPr>
      </p:pic>
    </p:spTree>
    <p:extLst>
      <p:ext uri="{BB962C8B-B14F-4D97-AF65-F5344CB8AC3E}">
        <p14:creationId xmlns:p14="http://schemas.microsoft.com/office/powerpoint/2010/main" val="33682208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D6E92AC-C489-4574-BE0A-66CF3EEA4DA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5729" r="56194"/>
          <a:stretch/>
        </p:blipFill>
        <p:spPr>
          <a:xfrm>
            <a:off x="38101" y="38100"/>
            <a:ext cx="2705100" cy="6423055"/>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6/11/2020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5" name="Picture 14">
            <a:extLst>
              <a:ext uri="{FF2B5EF4-FFF2-40B4-BE49-F238E27FC236}">
                <a16:creationId xmlns:a16="http://schemas.microsoft.com/office/drawing/2014/main" id="{6137298C-FD23-4E38-9B67-B42423C551E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958" y="9040117"/>
            <a:ext cx="1925562" cy="403829"/>
          </a:xfrm>
          <a:prstGeom prst="rect">
            <a:avLst/>
          </a:prstGeom>
        </p:spPr>
      </p:pic>
    </p:spTree>
    <p:extLst>
      <p:ext uri="{BB962C8B-B14F-4D97-AF65-F5344CB8AC3E}">
        <p14:creationId xmlns:p14="http://schemas.microsoft.com/office/powerpoint/2010/main" val="12053361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xStyles>
    <p:titleStyle>
      <a:lvl1pPr algn="r"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1D9692E-BAE9-4630-9E18-A504B0F8050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64081" r="5511"/>
          <a:stretch/>
        </p:blipFill>
        <p:spPr>
          <a:xfrm>
            <a:off x="3894930" y="3322185"/>
            <a:ext cx="2963069" cy="6504165"/>
          </a:xfrm>
          <a:prstGeom prst="rect">
            <a:avLst/>
          </a:prstGeom>
        </p:spPr>
      </p:pic>
      <p:grpSp>
        <p:nvGrpSpPr>
          <p:cNvPr id="8" name="Group 7">
            <a:extLst>
              <a:ext uri="{FF2B5EF4-FFF2-40B4-BE49-F238E27FC236}">
                <a16:creationId xmlns:a16="http://schemas.microsoft.com/office/drawing/2014/main" id="{46953BAB-788E-424B-A2A4-826C62EEB35C}"/>
              </a:ext>
            </a:extLst>
          </p:cNvPr>
          <p:cNvGrpSpPr/>
          <p:nvPr userDrawn="1"/>
        </p:nvGrpSpPr>
        <p:grpSpPr>
          <a:xfrm flipV="1">
            <a:off x="0" y="-1"/>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9" name="Isosceles Triangle 18">
            <a:extLst>
              <a:ext uri="{FF2B5EF4-FFF2-40B4-BE49-F238E27FC236}">
                <a16:creationId xmlns:a16="http://schemas.microsoft.com/office/drawing/2014/main" id="{AE796FE1-C2B8-40C6-BE0C-22C5164F481E}"/>
              </a:ext>
            </a:extLst>
          </p:cNvPr>
          <p:cNvSpPr/>
          <p:nvPr userDrawn="1"/>
        </p:nvSpPr>
        <p:spPr>
          <a:xfrm rot="10800000" flipV="1">
            <a:off x="3819299" y="7036594"/>
            <a:ext cx="2695802" cy="2869406"/>
          </a:xfrm>
          <a:prstGeom prst="triangle">
            <a:avLst/>
          </a:prstGeom>
          <a:solidFill>
            <a:srgbClr val="B5CCCB"/>
          </a:solidFill>
          <a:ln>
            <a:solidFill>
              <a:srgbClr val="B5CCC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6/11/2020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8" name="Picture 17">
            <a:extLst>
              <a:ext uri="{FF2B5EF4-FFF2-40B4-BE49-F238E27FC236}">
                <a16:creationId xmlns:a16="http://schemas.microsoft.com/office/drawing/2014/main" id="{18413BD6-B891-4F2E-A8B0-1CC25424A20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958" y="9040117"/>
            <a:ext cx="1925562" cy="403829"/>
          </a:xfrm>
          <a:prstGeom prst="rect">
            <a:avLst/>
          </a:prstGeom>
        </p:spPr>
      </p:pic>
      <p:sp>
        <p:nvSpPr>
          <p:cNvPr id="20" name="Rectangle 19">
            <a:extLst>
              <a:ext uri="{FF2B5EF4-FFF2-40B4-BE49-F238E27FC236}">
                <a16:creationId xmlns:a16="http://schemas.microsoft.com/office/drawing/2014/main" id="{7C91A997-922C-4099-8873-B10D8792C8DF}"/>
              </a:ext>
            </a:extLst>
          </p:cNvPr>
          <p:cNvSpPr/>
          <p:nvPr userDrawn="1"/>
        </p:nvSpPr>
        <p:spPr>
          <a:xfrm flipV="1">
            <a:off x="38100" y="9746702"/>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917527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C6205E-B13D-40E7-9D18-A8458AC09643}"/>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3523" r="45483"/>
          <a:stretch/>
        </p:blipFill>
        <p:spPr>
          <a:xfrm>
            <a:off x="38100" y="3411196"/>
            <a:ext cx="2017709" cy="6415155"/>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flipV="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6/11/2020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5" name="Picture 14">
            <a:extLst>
              <a:ext uri="{FF2B5EF4-FFF2-40B4-BE49-F238E27FC236}">
                <a16:creationId xmlns:a16="http://schemas.microsoft.com/office/drawing/2014/main" id="{B947A995-A091-408D-B947-47E6EEB93C2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958" y="9040117"/>
            <a:ext cx="1925562" cy="403829"/>
          </a:xfrm>
          <a:prstGeom prst="rect">
            <a:avLst/>
          </a:prstGeom>
        </p:spPr>
      </p:pic>
    </p:spTree>
    <p:extLst>
      <p:ext uri="{BB962C8B-B14F-4D97-AF65-F5344CB8AC3E}">
        <p14:creationId xmlns:p14="http://schemas.microsoft.com/office/powerpoint/2010/main" val="424520884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64E6A12-712E-4408-846C-D969353D7905}"/>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8845" r="64445"/>
          <a:stretch/>
        </p:blipFill>
        <p:spPr>
          <a:xfrm>
            <a:off x="76087" y="3266529"/>
            <a:ext cx="1664289" cy="6639470"/>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flipV="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6/11/2020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5" name="Picture 14">
            <a:extLst>
              <a:ext uri="{FF2B5EF4-FFF2-40B4-BE49-F238E27FC236}">
                <a16:creationId xmlns:a16="http://schemas.microsoft.com/office/drawing/2014/main" id="{354963A9-6607-4834-814A-4F844FE5C7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958" y="9040117"/>
            <a:ext cx="1925562" cy="403829"/>
          </a:xfrm>
          <a:prstGeom prst="rect">
            <a:avLst/>
          </a:prstGeom>
        </p:spPr>
      </p:pic>
    </p:spTree>
    <p:extLst>
      <p:ext uri="{BB962C8B-B14F-4D97-AF65-F5344CB8AC3E}">
        <p14:creationId xmlns:p14="http://schemas.microsoft.com/office/powerpoint/2010/main" val="49876037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34EBF7-4BA2-4FFD-95EF-B437EEC1362C}"/>
              </a:ext>
            </a:extLst>
          </p:cNvPr>
          <p:cNvPicPr>
            <a:picLocks noChangeAspect="1"/>
          </p:cNvPicPr>
          <p:nvPr userDrawn="1"/>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flipV="1">
            <a:off x="1" y="0"/>
            <a:ext cx="6858000" cy="9905999"/>
          </a:xfrm>
          <a:prstGeom prst="rect">
            <a:avLst/>
          </a:prstGeom>
        </p:spPr>
      </p:pic>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6/11/2020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1" name="Picture 10">
            <a:extLst>
              <a:ext uri="{FF2B5EF4-FFF2-40B4-BE49-F238E27FC236}">
                <a16:creationId xmlns:a16="http://schemas.microsoft.com/office/drawing/2014/main" id="{AB17F2FF-2749-4523-AA23-C624781A92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1958" y="9040117"/>
            <a:ext cx="1925562" cy="403829"/>
          </a:xfrm>
          <a:prstGeom prst="rect">
            <a:avLst/>
          </a:prstGeom>
        </p:spPr>
      </p:pic>
    </p:spTree>
    <p:extLst>
      <p:ext uri="{BB962C8B-B14F-4D97-AF65-F5344CB8AC3E}">
        <p14:creationId xmlns:p14="http://schemas.microsoft.com/office/powerpoint/2010/main" val="28938029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34EBF7-4BA2-4FFD-95EF-B437EEC1362C}"/>
              </a:ext>
            </a:extLst>
          </p:cNvPr>
          <p:cNvPicPr>
            <a:picLocks noChangeAspect="1"/>
          </p:cNvPicPr>
          <p:nvPr userDrawn="1"/>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flipV="1">
            <a:off x="1" y="0"/>
            <a:ext cx="6858000" cy="9905999"/>
          </a:xfrm>
          <a:prstGeom prst="rect">
            <a:avLst/>
          </a:prstGeom>
        </p:spPr>
      </p:pic>
    </p:spTree>
    <p:extLst>
      <p:ext uri="{BB962C8B-B14F-4D97-AF65-F5344CB8AC3E}">
        <p14:creationId xmlns:p14="http://schemas.microsoft.com/office/powerpoint/2010/main" val="355875134"/>
      </p:ext>
    </p:extLst>
  </p:cSld>
  <p:clrMap bg1="lt1" tx1="dk1" bg2="lt2" tx2="dk2" accent1="accent1" accent2="accent2" accent3="accent3" accent4="accent4" accent5="accent5" accent6="accent6" hlink="hlink" folHlink="folHlink"/>
  <p:sldLayoutIdLst>
    <p:sldLayoutId id="2147483772" r:id="rId1"/>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hyperlink" Target="mailto:greatsouthcoast.partnership@rdv.vic.gov.au" TargetMode="Externa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16.jp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4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6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image" Target="../media/image28.jpg"/><Relationship Id="rId1" Type="http://schemas.openxmlformats.org/officeDocument/2006/relationships/slideLayout" Target="../slideLayouts/slideLayout7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39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233">
            <a:extLst>
              <a:ext uri="{FF2B5EF4-FFF2-40B4-BE49-F238E27FC236}">
                <a16:creationId xmlns:a16="http://schemas.microsoft.com/office/drawing/2014/main" id="{49D0AEEA-FE7A-466E-83C9-7959390DE7E9}"/>
              </a:ext>
            </a:extLst>
          </p:cNvPr>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1385137" y="1704491"/>
            <a:ext cx="1881080" cy="1526094"/>
          </a:xfrm>
          <a:prstGeom prst="rect">
            <a:avLst/>
          </a:prstGeom>
        </p:spPr>
      </p:pic>
      <p:graphicFrame>
        <p:nvGraphicFramePr>
          <p:cNvPr id="4" name="Table 3">
            <a:extLst>
              <a:ext uri="{FF2B5EF4-FFF2-40B4-BE49-F238E27FC236}">
                <a16:creationId xmlns:a16="http://schemas.microsoft.com/office/drawing/2014/main" id="{CAB62F36-5634-48FC-A937-BA82CADA7E05}"/>
              </a:ext>
            </a:extLst>
          </p:cNvPr>
          <p:cNvGraphicFramePr>
            <a:graphicFrameLocks noGrp="1"/>
          </p:cNvGraphicFramePr>
          <p:nvPr>
            <p:extLst>
              <p:ext uri="{D42A27DB-BD31-4B8C-83A1-F6EECF244321}">
                <p14:modId xmlns:p14="http://schemas.microsoft.com/office/powerpoint/2010/main" val="3655597410"/>
              </p:ext>
            </p:extLst>
          </p:nvPr>
        </p:nvGraphicFramePr>
        <p:xfrm>
          <a:off x="494209" y="5450234"/>
          <a:ext cx="5270844" cy="3361164"/>
        </p:xfrm>
        <a:graphic>
          <a:graphicData uri="http://schemas.openxmlformats.org/drawingml/2006/table">
            <a:tbl>
              <a:tblPr>
                <a:tableStyleId>{5940675A-B579-460E-94D1-54222C63F5DA}</a:tableStyleId>
              </a:tblPr>
              <a:tblGrid>
                <a:gridCol w="717894">
                  <a:extLst>
                    <a:ext uri="{9D8B030D-6E8A-4147-A177-3AD203B41FA5}">
                      <a16:colId xmlns:a16="http://schemas.microsoft.com/office/drawing/2014/main" val="3188767334"/>
                    </a:ext>
                  </a:extLst>
                </a:gridCol>
                <a:gridCol w="1190625">
                  <a:extLst>
                    <a:ext uri="{9D8B030D-6E8A-4147-A177-3AD203B41FA5}">
                      <a16:colId xmlns:a16="http://schemas.microsoft.com/office/drawing/2014/main" val="4218258833"/>
                    </a:ext>
                  </a:extLst>
                </a:gridCol>
                <a:gridCol w="885825">
                  <a:extLst>
                    <a:ext uri="{9D8B030D-6E8A-4147-A177-3AD203B41FA5}">
                      <a16:colId xmlns:a16="http://schemas.microsoft.com/office/drawing/2014/main" val="2090309794"/>
                    </a:ext>
                  </a:extLst>
                </a:gridCol>
                <a:gridCol w="2476500">
                  <a:extLst>
                    <a:ext uri="{9D8B030D-6E8A-4147-A177-3AD203B41FA5}">
                      <a16:colId xmlns:a16="http://schemas.microsoft.com/office/drawing/2014/main" val="53542268"/>
                    </a:ext>
                  </a:extLst>
                </a:gridCol>
              </a:tblGrid>
              <a:tr h="192371">
                <a:tc>
                  <a:txBody>
                    <a:bodyPr/>
                    <a:lstStyle/>
                    <a:p>
                      <a:pPr algn="ctr" fontAlgn="ctr"/>
                      <a:r>
                        <a:rPr lang="en-AU" sz="900" b="1" u="none" strike="noStrike" dirty="0">
                          <a:solidFill>
                            <a:schemeClr val="tx1">
                              <a:lumMod val="50000"/>
                              <a:lumOff val="50000"/>
                            </a:schemeClr>
                          </a:solidFill>
                          <a:effectLst/>
                          <a:latin typeface="VIC" panose="00000500000000000000" pitchFamily="2" charset="0"/>
                        </a:rPr>
                        <a:t>Road Class</a:t>
                      </a:r>
                      <a:endParaRPr lang="en-AU" sz="900" b="1"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1" u="none" strike="noStrike" dirty="0">
                          <a:solidFill>
                            <a:schemeClr val="tx1">
                              <a:lumMod val="50000"/>
                              <a:lumOff val="50000"/>
                            </a:schemeClr>
                          </a:solidFill>
                          <a:effectLst/>
                          <a:latin typeface="VIC" panose="00000500000000000000" pitchFamily="2" charset="0"/>
                        </a:rPr>
                        <a:t>From</a:t>
                      </a:r>
                      <a:endParaRPr lang="en-AU" sz="900" b="1"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1" u="none" strike="noStrike" dirty="0">
                          <a:solidFill>
                            <a:schemeClr val="tx1">
                              <a:lumMod val="50000"/>
                              <a:lumOff val="50000"/>
                            </a:schemeClr>
                          </a:solidFill>
                          <a:effectLst/>
                          <a:latin typeface="VIC" panose="00000500000000000000" pitchFamily="2" charset="0"/>
                        </a:rPr>
                        <a:t>To</a:t>
                      </a:r>
                      <a:endParaRPr lang="en-AU" sz="900" b="1"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AU" sz="900" b="1" u="none" strike="noStrike" dirty="0">
                          <a:solidFill>
                            <a:schemeClr val="tx1">
                              <a:lumMod val="50000"/>
                              <a:lumOff val="50000"/>
                            </a:schemeClr>
                          </a:solidFill>
                          <a:effectLst/>
                          <a:latin typeface="VIC" panose="00000500000000000000" pitchFamily="2" charset="0"/>
                        </a:rPr>
                        <a:t>Mobile coverage</a:t>
                      </a:r>
                      <a:endParaRPr lang="en-AU" sz="900" b="1"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7643239"/>
                  </a:ext>
                </a:extLst>
              </a:tr>
              <a:tr h="192371">
                <a:tc rowSpan="2">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A</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Colac</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Mt Gambier</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all 3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1893326"/>
                  </a:ext>
                </a:extLst>
              </a:tr>
              <a:tr h="192371">
                <a:tc vMerge="1">
                  <a:txBody>
                    <a:bodyPr/>
                    <a:lstStyle/>
                    <a:p>
                      <a:endParaRPr lang="en-AU"/>
                    </a:p>
                  </a:txBody>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Horsham</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Heywood</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at least 2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1677148"/>
                  </a:ext>
                </a:extLst>
              </a:tr>
              <a:tr h="192371">
                <a:tc rowSpan="4">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B</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Wattle Hill</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Allansford</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all 3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507220"/>
                  </a:ext>
                </a:extLst>
              </a:tr>
              <a:tr h="192371">
                <a:tc vMerge="1">
                  <a:txBody>
                    <a:bodyPr/>
                    <a:lstStyle/>
                    <a:p>
                      <a:endParaRPr lang="en-AU"/>
                    </a:p>
                  </a:txBody>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Warrnambool</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Mortlake</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all 3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4355941"/>
                  </a:ext>
                </a:extLst>
              </a:tr>
              <a:tr h="192371">
                <a:tc vMerge="1">
                  <a:txBody>
                    <a:bodyPr/>
                    <a:lstStyle/>
                    <a:p>
                      <a:endParaRPr lang="en-AU"/>
                    </a:p>
                  </a:txBody>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Cressy</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Hamilton</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at least 2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7041312"/>
                  </a:ext>
                </a:extLst>
              </a:tr>
              <a:tr h="192371">
                <a:tc vMerge="1">
                  <a:txBody>
                    <a:bodyPr/>
                    <a:lstStyle/>
                    <a:p>
                      <a:endParaRPr lang="en-AU"/>
                    </a:p>
                  </a:txBody>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Hamilton</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Glenthompson</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at least 2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8278753"/>
                  </a:ext>
                </a:extLst>
              </a:tr>
              <a:tr h="192371">
                <a:tc>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C</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Portland</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Nelson</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Partial coverage by all carriers only</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9004611"/>
                  </a:ext>
                </a:extLst>
              </a:tr>
              <a:tr h="192371">
                <a:tc>
                  <a:txBody>
                    <a:bodyPr/>
                    <a:lstStyle/>
                    <a:p>
                      <a:pPr algn="ctr" fontAlgn="ctr">
                        <a:lnSpc>
                          <a:spcPct val="100000"/>
                        </a:lnSpc>
                        <a:spcAft>
                          <a:spcPts val="0"/>
                        </a:spcAft>
                      </a:pP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Portland</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Casterton</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all 3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492606"/>
                  </a:ext>
                </a:extLst>
              </a:tr>
              <a:tr h="192371">
                <a:tc>
                  <a:txBody>
                    <a:bodyPr/>
                    <a:lstStyle/>
                    <a:p>
                      <a:pPr algn="l"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 </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Woolsthorpe</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Heywood</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all 3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2054398"/>
                  </a:ext>
                </a:extLst>
              </a:tr>
              <a:tr h="192371">
                <a:tc rowSpan="2">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Rail (passenger)</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Geelong</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Melbourne</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3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221164"/>
                  </a:ext>
                </a:extLst>
              </a:tr>
              <a:tr h="216210">
                <a:tc vMerge="1">
                  <a:txBody>
                    <a:bodyPr/>
                    <a:lstStyle/>
                    <a:p>
                      <a:endParaRPr lang="en-AU"/>
                    </a:p>
                  </a:txBody>
                  <a:tcPr/>
                </a:tc>
                <a:tc>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Warrnambool</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Geelong</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3 carriers, in-carriage coverage needs to be verified</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3783176"/>
                  </a:ext>
                </a:extLst>
              </a:tr>
              <a:tr h="192371">
                <a:tc rowSpan="2">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Rail (freight)</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Maroona (Ararat)</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Hamilton</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tabLst>
                          <a:tab pos="180975" algn="l"/>
                        </a:tabLst>
                      </a:pPr>
                      <a:r>
                        <a:rPr lang="en-AU" sz="900" u="none" strike="noStrike" dirty="0">
                          <a:solidFill>
                            <a:schemeClr val="tx1">
                              <a:lumMod val="50000"/>
                              <a:lumOff val="50000"/>
                            </a:schemeClr>
                          </a:solidFill>
                          <a:effectLst/>
                          <a:latin typeface="VIC" panose="00000500000000000000" pitchFamily="2" charset="0"/>
                        </a:rPr>
                        <a:t>Not relevant for passenger use</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8545618"/>
                  </a:ext>
                </a:extLst>
              </a:tr>
              <a:tr h="192371">
                <a:tc vMerge="1">
                  <a:txBody>
                    <a:bodyPr/>
                    <a:lstStyle/>
                    <a:p>
                      <a:endParaRPr lang="en-AU"/>
                    </a:p>
                  </a:txBody>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Hamilton</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Portland</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Not relevant for passenger use</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382358"/>
                  </a:ext>
                </a:extLst>
              </a:tr>
              <a:tr h="192371">
                <a:tc rowSpan="3">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Airports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Portland</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 </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3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2860284"/>
                  </a:ext>
                </a:extLst>
              </a:tr>
              <a:tr h="192371">
                <a:tc vMerge="1">
                  <a:txBody>
                    <a:bodyPr/>
                    <a:lstStyle/>
                    <a:p>
                      <a:endParaRPr lang="en-AU"/>
                    </a:p>
                  </a:txBody>
                  <a:tcPr/>
                </a:tc>
                <a:tc>
                  <a:txBody>
                    <a:bodyPr/>
                    <a:lstStyle/>
                    <a:p>
                      <a:pPr algn="ctr" fontAlgn="ctr">
                        <a:lnSpc>
                          <a:spcPct val="100000"/>
                        </a:lnSpc>
                        <a:spcAft>
                          <a:spcPts val="0"/>
                        </a:spcAft>
                      </a:pPr>
                      <a:r>
                        <a:rPr lang="en-AU" sz="900" u="none" strike="noStrike">
                          <a:solidFill>
                            <a:schemeClr val="tx1">
                              <a:lumMod val="50000"/>
                              <a:lumOff val="50000"/>
                            </a:schemeClr>
                          </a:solidFill>
                          <a:effectLst/>
                          <a:latin typeface="VIC" panose="00000500000000000000" pitchFamily="2" charset="0"/>
                        </a:rPr>
                        <a:t>Warrnambool</a:t>
                      </a:r>
                      <a:endParaRPr lang="en-AU" sz="900" b="0" i="0" u="none" strike="noStrike">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 </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3 carriers</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9287673"/>
                  </a:ext>
                </a:extLst>
              </a:tr>
              <a:tr h="192371">
                <a:tc vMerge="1">
                  <a:txBody>
                    <a:bodyPr/>
                    <a:lstStyle/>
                    <a:p>
                      <a:endParaRPr lang="en-AU"/>
                    </a:p>
                  </a:txBody>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Hamilton</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 </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l" fontAlgn="ctr">
                        <a:lnSpc>
                          <a:spcPct val="100000"/>
                        </a:lnSpc>
                        <a:spcAft>
                          <a:spcPts val="0"/>
                        </a:spcAft>
                      </a:pPr>
                      <a:r>
                        <a:rPr lang="en-AU" sz="900" u="none" strike="noStrike" dirty="0">
                          <a:solidFill>
                            <a:schemeClr val="tx1">
                              <a:lumMod val="50000"/>
                              <a:lumOff val="50000"/>
                            </a:schemeClr>
                          </a:solidFill>
                          <a:effectLst/>
                          <a:latin typeface="VIC" panose="00000500000000000000" pitchFamily="2" charset="0"/>
                        </a:rPr>
                        <a:t>Coverage by 1 carrier</a:t>
                      </a:r>
                      <a:endParaRPr lang="en-AU" sz="900" b="0" i="0" u="none" strike="noStrike" dirty="0">
                        <a:solidFill>
                          <a:schemeClr val="tx1">
                            <a:lumMod val="50000"/>
                            <a:lumOff val="50000"/>
                          </a:schemeClr>
                        </a:solidFill>
                        <a:effectLst/>
                        <a:latin typeface="VIC" panose="00000500000000000000" pitchFamily="2" charset="0"/>
                      </a:endParaRPr>
                    </a:p>
                  </a:txBody>
                  <a:tcPr marL="8908" marR="8908" marT="890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0514563"/>
                  </a:ext>
                </a:extLst>
              </a:tr>
            </a:tbl>
          </a:graphicData>
        </a:graphic>
      </p:graphicFrame>
      <p:pic>
        <p:nvPicPr>
          <p:cNvPr id="128" name="Picture 127">
            <a:extLst>
              <a:ext uri="{FF2B5EF4-FFF2-40B4-BE49-F238E27FC236}">
                <a16:creationId xmlns:a16="http://schemas.microsoft.com/office/drawing/2014/main" id="{AF3FF2EC-3B00-43C5-9912-0B6C59015C5F}"/>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15747" y="763400"/>
            <a:ext cx="814251" cy="814251"/>
          </a:xfrm>
          <a:prstGeom prst="rect">
            <a:avLst/>
          </a:prstGeom>
        </p:spPr>
      </p:pic>
      <p:sp>
        <p:nvSpPr>
          <p:cNvPr id="136" name="TextBox 135">
            <a:extLst>
              <a:ext uri="{FF2B5EF4-FFF2-40B4-BE49-F238E27FC236}">
                <a16:creationId xmlns:a16="http://schemas.microsoft.com/office/drawing/2014/main" id="{ABB8D226-5A8C-47E2-9986-486641EBD929}"/>
              </a:ext>
            </a:extLst>
          </p:cNvPr>
          <p:cNvSpPr txBox="1"/>
          <p:nvPr/>
        </p:nvSpPr>
        <p:spPr>
          <a:xfrm>
            <a:off x="428540" y="684372"/>
            <a:ext cx="4249918" cy="630942"/>
          </a:xfrm>
          <a:prstGeom prst="rect">
            <a:avLst/>
          </a:prstGeom>
          <a:noFill/>
        </p:spPr>
        <p:txBody>
          <a:bodyPr wrap="square" rtlCol="0">
            <a:spAutoFit/>
          </a:bodyPr>
          <a:lstStyle/>
          <a:p>
            <a:pPr>
              <a:spcAft>
                <a:spcPts val="600"/>
              </a:spcAft>
            </a:pPr>
            <a:r>
              <a:rPr lang="en-AU" sz="1200" dirty="0">
                <a:solidFill>
                  <a:schemeClr val="accent3"/>
                </a:solidFill>
                <a:latin typeface="VIC" panose="00000500000000000000" pitchFamily="2" charset="0"/>
                <a:sym typeface="Wingdings" panose="05000000000000000000" pitchFamily="2" charset="2"/>
              </a:rPr>
              <a:t> Analysis of Tourist Locations</a:t>
            </a:r>
          </a:p>
          <a:p>
            <a:pPr lvl="0">
              <a:spcAft>
                <a:spcPts val="600"/>
              </a:spcAft>
            </a:pPr>
            <a:r>
              <a:rPr lang="en-AU" sz="900" dirty="0">
                <a:solidFill>
                  <a:schemeClr val="tx1">
                    <a:lumMod val="50000"/>
                    <a:lumOff val="50000"/>
                  </a:schemeClr>
                </a:solidFill>
                <a:latin typeface="VIC" panose="00000500000000000000" pitchFamily="2" charset="0"/>
              </a:rPr>
              <a:t>Tourist sites include year-round attractions, signature annual festivals, periodic events, and hiking trails that are frequently visited.</a:t>
            </a:r>
            <a:endParaRPr lang="en-AU" sz="900" dirty="0">
              <a:solidFill>
                <a:schemeClr val="tx1">
                  <a:lumMod val="50000"/>
                  <a:lumOff val="50000"/>
                </a:schemeClr>
              </a:solidFill>
              <a:highlight>
                <a:srgbClr val="FFFF00"/>
              </a:highlight>
              <a:latin typeface="VIC" panose="00000500000000000000" pitchFamily="2" charset="0"/>
            </a:endParaRPr>
          </a:p>
        </p:txBody>
      </p:sp>
      <p:sp>
        <p:nvSpPr>
          <p:cNvPr id="139" name="Rectangle 138">
            <a:extLst>
              <a:ext uri="{FF2B5EF4-FFF2-40B4-BE49-F238E27FC236}">
                <a16:creationId xmlns:a16="http://schemas.microsoft.com/office/drawing/2014/main" id="{A3DAE7B5-3BA1-4FCD-9654-E039ABE3DA94}"/>
              </a:ext>
            </a:extLst>
          </p:cNvPr>
          <p:cNvSpPr/>
          <p:nvPr/>
        </p:nvSpPr>
        <p:spPr>
          <a:xfrm>
            <a:off x="426907" y="1306078"/>
            <a:ext cx="4071289" cy="369332"/>
          </a:xfrm>
          <a:prstGeom prst="rect">
            <a:avLst/>
          </a:prstGeom>
        </p:spPr>
        <p:txBody>
          <a:bodyPr wrap="square">
            <a:spAutoFit/>
          </a:bodyPr>
          <a:lstStyle/>
          <a:p>
            <a:pPr lvl="0">
              <a:spcAft>
                <a:spcPts val="600"/>
              </a:spcAft>
            </a:pPr>
            <a:r>
              <a:rPr lang="en-AU" sz="900" dirty="0">
                <a:solidFill>
                  <a:prstClr val="black">
                    <a:lumMod val="50000"/>
                    <a:lumOff val="50000"/>
                  </a:prstClr>
                </a:solidFill>
                <a:latin typeface="VIC" panose="00000500000000000000" pitchFamily="2" charset="0"/>
              </a:rPr>
              <a:t>Tourist locations, including 11 permanent spots, three events and four trails were assessed on the adequacy of digital infrastructure‡: </a:t>
            </a:r>
          </a:p>
        </p:txBody>
      </p:sp>
      <p:sp>
        <p:nvSpPr>
          <p:cNvPr id="140" name="Content Placeholder 4">
            <a:extLst>
              <a:ext uri="{FF2B5EF4-FFF2-40B4-BE49-F238E27FC236}">
                <a16:creationId xmlns:a16="http://schemas.microsoft.com/office/drawing/2014/main" id="{D97A0AC5-CBBC-4391-9B42-5FCF4D0C45AF}"/>
              </a:ext>
            </a:extLst>
          </p:cNvPr>
          <p:cNvSpPr txBox="1">
            <a:spLocks/>
          </p:cNvSpPr>
          <p:nvPr/>
        </p:nvSpPr>
        <p:spPr>
          <a:xfrm>
            <a:off x="446249" y="4574188"/>
            <a:ext cx="2208213" cy="2047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AU" sz="600" dirty="0"/>
              <a:t>‡ Analysis combines operator and visitor user types.</a:t>
            </a:r>
          </a:p>
        </p:txBody>
      </p:sp>
      <p:grpSp>
        <p:nvGrpSpPr>
          <p:cNvPr id="141" name="Group 140">
            <a:extLst>
              <a:ext uri="{FF2B5EF4-FFF2-40B4-BE49-F238E27FC236}">
                <a16:creationId xmlns:a16="http://schemas.microsoft.com/office/drawing/2014/main" id="{BBEA1491-C93C-48E9-801A-649837A21CEE}"/>
              </a:ext>
            </a:extLst>
          </p:cNvPr>
          <p:cNvGrpSpPr/>
          <p:nvPr/>
        </p:nvGrpSpPr>
        <p:grpSpPr>
          <a:xfrm>
            <a:off x="3084044" y="3703249"/>
            <a:ext cx="2190422" cy="1030210"/>
            <a:chOff x="894291" y="3558996"/>
            <a:chExt cx="2190422" cy="1030210"/>
          </a:xfrm>
        </p:grpSpPr>
        <p:grpSp>
          <p:nvGrpSpPr>
            <p:cNvPr id="144" name="Group 143">
              <a:extLst>
                <a:ext uri="{FF2B5EF4-FFF2-40B4-BE49-F238E27FC236}">
                  <a16:creationId xmlns:a16="http://schemas.microsoft.com/office/drawing/2014/main" id="{02A8B0DB-8F9F-49FB-BF27-DF9254EAB90E}"/>
                </a:ext>
              </a:extLst>
            </p:cNvPr>
            <p:cNvGrpSpPr/>
            <p:nvPr/>
          </p:nvGrpSpPr>
          <p:grpSpPr>
            <a:xfrm>
              <a:off x="894291" y="3558996"/>
              <a:ext cx="2190422" cy="1030210"/>
              <a:chOff x="2969072" y="7698802"/>
              <a:chExt cx="3359608" cy="1030210"/>
            </a:xfrm>
          </p:grpSpPr>
          <p:sp>
            <p:nvSpPr>
              <p:cNvPr id="146" name="Text Placeholder 3">
                <a:extLst>
                  <a:ext uri="{FF2B5EF4-FFF2-40B4-BE49-F238E27FC236}">
                    <a16:creationId xmlns:a16="http://schemas.microsoft.com/office/drawing/2014/main" id="{6A967A1C-8226-455B-9980-CC24DA1F1179}"/>
                  </a:ext>
                </a:extLst>
              </p:cNvPr>
              <p:cNvSpPr txBox="1">
                <a:spLocks/>
              </p:cNvSpPr>
              <p:nvPr/>
            </p:nvSpPr>
            <p:spPr>
              <a:xfrm>
                <a:off x="3566749" y="7761606"/>
                <a:ext cx="2761931" cy="96740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900" dirty="0"/>
                  <a:t>All locations have issues with </a:t>
                </a:r>
                <a:r>
                  <a:rPr lang="en-AU" sz="900" dirty="0">
                    <a:solidFill>
                      <a:schemeClr val="accent3"/>
                    </a:solidFill>
                  </a:rPr>
                  <a:t>fixed access broadband services</a:t>
                </a:r>
                <a:r>
                  <a:rPr lang="en-AU" sz="900" dirty="0"/>
                  <a:t>. Most tourist spots appear to have adequate </a:t>
                </a:r>
                <a:r>
                  <a:rPr lang="en-AU" sz="900" dirty="0">
                    <a:solidFill>
                      <a:schemeClr val="accent3"/>
                    </a:solidFill>
                  </a:rPr>
                  <a:t>mobile coverage</a:t>
                </a:r>
                <a:r>
                  <a:rPr lang="en-AU" sz="900" dirty="0"/>
                  <a:t>, but national parks and trails are underserved.</a:t>
                </a:r>
              </a:p>
            </p:txBody>
          </p:sp>
          <p:sp>
            <p:nvSpPr>
              <p:cNvPr id="151" name="Rectangle 150">
                <a:extLst>
                  <a:ext uri="{FF2B5EF4-FFF2-40B4-BE49-F238E27FC236}">
                    <a16:creationId xmlns:a16="http://schemas.microsoft.com/office/drawing/2014/main" id="{82FA5EA6-1D44-46F0-8B86-7A1420BE7815}"/>
                  </a:ext>
                </a:extLst>
              </p:cNvPr>
              <p:cNvSpPr/>
              <p:nvPr/>
            </p:nvSpPr>
            <p:spPr>
              <a:xfrm>
                <a:off x="2969072" y="7698802"/>
                <a:ext cx="3359608" cy="103021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145" name="Picture 144">
              <a:extLst>
                <a:ext uri="{FF2B5EF4-FFF2-40B4-BE49-F238E27FC236}">
                  <a16:creationId xmlns:a16="http://schemas.microsoft.com/office/drawing/2014/main" id="{CAE0A110-7282-41A1-82DC-D0213F9C9197}"/>
                </a:ext>
              </a:extLst>
            </p:cNvPr>
            <p:cNvPicPr>
              <a:picLocks noChangeAspect="1"/>
            </p:cNvPicPr>
            <p:nvPr/>
          </p:nvPicPr>
          <p:blipFill>
            <a:blip r:embed="rId4">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36996" y="3612383"/>
              <a:ext cx="457264" cy="457264"/>
            </a:xfrm>
            <a:prstGeom prst="rect">
              <a:avLst/>
            </a:prstGeom>
          </p:spPr>
        </p:pic>
      </p:grpSp>
      <p:grpSp>
        <p:nvGrpSpPr>
          <p:cNvPr id="157" name="Group 156">
            <a:extLst>
              <a:ext uri="{FF2B5EF4-FFF2-40B4-BE49-F238E27FC236}">
                <a16:creationId xmlns:a16="http://schemas.microsoft.com/office/drawing/2014/main" id="{D4311758-4E3E-4052-9892-45E17570D2FB}"/>
              </a:ext>
            </a:extLst>
          </p:cNvPr>
          <p:cNvGrpSpPr/>
          <p:nvPr/>
        </p:nvGrpSpPr>
        <p:grpSpPr>
          <a:xfrm>
            <a:off x="426907" y="3750040"/>
            <a:ext cx="2137880" cy="734338"/>
            <a:chOff x="422144" y="3841616"/>
            <a:chExt cx="2137880" cy="734338"/>
          </a:xfrm>
        </p:grpSpPr>
        <p:grpSp>
          <p:nvGrpSpPr>
            <p:cNvPr id="152" name="Group 151">
              <a:extLst>
                <a:ext uri="{FF2B5EF4-FFF2-40B4-BE49-F238E27FC236}">
                  <a16:creationId xmlns:a16="http://schemas.microsoft.com/office/drawing/2014/main" id="{F6D11DE1-FAD4-4ED6-9F4E-5BB7EDBE51B5}"/>
                </a:ext>
              </a:extLst>
            </p:cNvPr>
            <p:cNvGrpSpPr/>
            <p:nvPr/>
          </p:nvGrpSpPr>
          <p:grpSpPr>
            <a:xfrm>
              <a:off x="446249" y="3841616"/>
              <a:ext cx="2113775" cy="734338"/>
              <a:chOff x="3305051" y="4048990"/>
              <a:chExt cx="2113775" cy="734338"/>
            </a:xfrm>
          </p:grpSpPr>
          <p:grpSp>
            <p:nvGrpSpPr>
              <p:cNvPr id="153" name="Group 152">
                <a:extLst>
                  <a:ext uri="{FF2B5EF4-FFF2-40B4-BE49-F238E27FC236}">
                    <a16:creationId xmlns:a16="http://schemas.microsoft.com/office/drawing/2014/main" id="{4C49A6D6-BD1B-4D86-B898-EFCACB8FAC5E}"/>
                  </a:ext>
                </a:extLst>
              </p:cNvPr>
              <p:cNvGrpSpPr/>
              <p:nvPr/>
            </p:nvGrpSpPr>
            <p:grpSpPr>
              <a:xfrm>
                <a:off x="3305051" y="4048990"/>
                <a:ext cx="2077137" cy="734338"/>
                <a:chOff x="4021930" y="3793925"/>
                <a:chExt cx="2077137" cy="734338"/>
              </a:xfrm>
            </p:grpSpPr>
            <p:grpSp>
              <p:nvGrpSpPr>
                <p:cNvPr id="155" name="Group 154">
                  <a:extLst>
                    <a:ext uri="{FF2B5EF4-FFF2-40B4-BE49-F238E27FC236}">
                      <a16:creationId xmlns:a16="http://schemas.microsoft.com/office/drawing/2014/main" id="{CEB2D950-68D3-4CA3-8317-41AAC86D0E6A}"/>
                    </a:ext>
                  </a:extLst>
                </p:cNvPr>
                <p:cNvGrpSpPr/>
                <p:nvPr/>
              </p:nvGrpSpPr>
              <p:grpSpPr>
                <a:xfrm>
                  <a:off x="4021930" y="3793925"/>
                  <a:ext cx="2077137" cy="734338"/>
                  <a:chOff x="3887699" y="3797540"/>
                  <a:chExt cx="2077137" cy="734338"/>
                </a:xfrm>
              </p:grpSpPr>
              <p:sp>
                <p:nvSpPr>
                  <p:cNvPr id="161" name="Rectangle 160">
                    <a:extLst>
                      <a:ext uri="{FF2B5EF4-FFF2-40B4-BE49-F238E27FC236}">
                        <a16:creationId xmlns:a16="http://schemas.microsoft.com/office/drawing/2014/main" id="{E1F959CD-4043-4FEC-9387-F3594835DBDD}"/>
                      </a:ext>
                    </a:extLst>
                  </p:cNvPr>
                  <p:cNvSpPr/>
                  <p:nvPr/>
                </p:nvSpPr>
                <p:spPr>
                  <a:xfrm>
                    <a:off x="3887699" y="3797540"/>
                    <a:ext cx="2077137" cy="73433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4" name="Rectangle 163">
                    <a:extLst>
                      <a:ext uri="{FF2B5EF4-FFF2-40B4-BE49-F238E27FC236}">
                        <a16:creationId xmlns:a16="http://schemas.microsoft.com/office/drawing/2014/main" id="{2890B47A-0ACF-4D0F-AC60-D8E9F4C75987}"/>
                      </a:ext>
                    </a:extLst>
                  </p:cNvPr>
                  <p:cNvSpPr/>
                  <p:nvPr/>
                </p:nvSpPr>
                <p:spPr>
                  <a:xfrm>
                    <a:off x="3998771" y="3819784"/>
                    <a:ext cx="1374938" cy="669414"/>
                  </a:xfrm>
                  <a:prstGeom prst="rect">
                    <a:avLst/>
                  </a:prstGeom>
                </p:spPr>
                <p:txBody>
                  <a:bodyPr wrap="square">
                    <a:spAutoFit/>
                  </a:bodyPr>
                  <a:lstStyle/>
                  <a:p>
                    <a:pPr lvl="0">
                      <a:spcAft>
                        <a:spcPts val="300"/>
                      </a:spcAft>
                    </a:pPr>
                    <a:r>
                      <a:rPr lang="en-AU" sz="600" b="1" dirty="0">
                        <a:solidFill>
                          <a:prstClr val="black">
                            <a:lumMod val="50000"/>
                            <a:lumOff val="50000"/>
                          </a:prstClr>
                        </a:solidFill>
                        <a:latin typeface="VIC" panose="00000500000000000000" pitchFamily="2" charset="0"/>
                      </a:rPr>
                      <a:t>Legend</a:t>
                    </a:r>
                  </a:p>
                  <a:p>
                    <a:pPr lvl="0">
                      <a:spcAft>
                        <a:spcPts val="300"/>
                      </a:spcAft>
                    </a:pPr>
                    <a:r>
                      <a:rPr lang="en-AU" sz="600" dirty="0">
                        <a:solidFill>
                          <a:prstClr val="black">
                            <a:lumMod val="50000"/>
                            <a:lumOff val="50000"/>
                          </a:prstClr>
                        </a:solidFill>
                        <a:latin typeface="VIC" panose="00000500000000000000" pitchFamily="2" charset="0"/>
                      </a:rPr>
                      <a:t>Major supply shortfall</a:t>
                    </a:r>
                  </a:p>
                  <a:p>
                    <a:pPr lvl="0">
                      <a:spcAft>
                        <a:spcPts val="300"/>
                      </a:spcAft>
                    </a:pPr>
                    <a:r>
                      <a:rPr lang="en-AU" sz="600" dirty="0">
                        <a:solidFill>
                          <a:prstClr val="black">
                            <a:lumMod val="50000"/>
                            <a:lumOff val="50000"/>
                          </a:prstClr>
                        </a:solidFill>
                        <a:latin typeface="VIC" panose="00000500000000000000" pitchFamily="2" charset="0"/>
                      </a:rPr>
                      <a:t>Intermediate supply shortfall</a:t>
                    </a:r>
                  </a:p>
                  <a:p>
                    <a:pPr>
                      <a:spcAft>
                        <a:spcPts val="600"/>
                      </a:spcAft>
                    </a:pPr>
                    <a:r>
                      <a:rPr lang="en-AU" sz="600" dirty="0">
                        <a:solidFill>
                          <a:prstClr val="black">
                            <a:lumMod val="50000"/>
                            <a:lumOff val="50000"/>
                          </a:prstClr>
                        </a:solidFill>
                        <a:latin typeface="VIC" panose="00000500000000000000" pitchFamily="2" charset="0"/>
                      </a:rPr>
                      <a:t>Current supply meets or exceeds demand</a:t>
                    </a:r>
                    <a:r>
                      <a:rPr lang="en-AU" sz="600" baseline="30000" dirty="0">
                        <a:solidFill>
                          <a:prstClr val="black">
                            <a:lumMod val="50000"/>
                            <a:lumOff val="50000"/>
                          </a:prstClr>
                        </a:solidFill>
                        <a:latin typeface="VIC" panose="00000500000000000000" pitchFamily="2" charset="0"/>
                      </a:rPr>
                      <a:t>+</a:t>
                    </a:r>
                  </a:p>
                </p:txBody>
              </p:sp>
            </p:grpSp>
            <p:sp>
              <p:nvSpPr>
                <p:cNvPr id="158" name="Oval 157">
                  <a:extLst>
                    <a:ext uri="{FF2B5EF4-FFF2-40B4-BE49-F238E27FC236}">
                      <a16:creationId xmlns:a16="http://schemas.microsoft.com/office/drawing/2014/main" id="{33497344-27BD-46F0-A14D-03661B8F7B53}"/>
                    </a:ext>
                  </a:extLst>
                </p:cNvPr>
                <p:cNvSpPr/>
                <p:nvPr/>
              </p:nvSpPr>
              <p:spPr>
                <a:xfrm>
                  <a:off x="4084588" y="4271885"/>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59" name="Oval 158">
                  <a:extLst>
                    <a:ext uri="{FF2B5EF4-FFF2-40B4-BE49-F238E27FC236}">
                      <a16:creationId xmlns:a16="http://schemas.microsoft.com/office/drawing/2014/main" id="{DD08F119-CD9A-4977-8FCF-D6A239CEDC06}"/>
                    </a:ext>
                  </a:extLst>
                </p:cNvPr>
                <p:cNvSpPr/>
                <p:nvPr/>
              </p:nvSpPr>
              <p:spPr>
                <a:xfrm>
                  <a:off x="4084588" y="4003775"/>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60" name="Oval 159">
                  <a:extLst>
                    <a:ext uri="{FF2B5EF4-FFF2-40B4-BE49-F238E27FC236}">
                      <a16:creationId xmlns:a16="http://schemas.microsoft.com/office/drawing/2014/main" id="{A869CC2B-4B0F-4F6E-862B-62DE75514650}"/>
                    </a:ext>
                  </a:extLst>
                </p:cNvPr>
                <p:cNvSpPr/>
                <p:nvPr/>
              </p:nvSpPr>
              <p:spPr>
                <a:xfrm>
                  <a:off x="4084588" y="4138391"/>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grpSp>
          <p:sp>
            <p:nvSpPr>
              <p:cNvPr id="154" name="Rectangle 153">
                <a:extLst>
                  <a:ext uri="{FF2B5EF4-FFF2-40B4-BE49-F238E27FC236}">
                    <a16:creationId xmlns:a16="http://schemas.microsoft.com/office/drawing/2014/main" id="{DDFA62B8-1F3F-4532-87B4-C4E79D1385A3}"/>
                  </a:ext>
                </a:extLst>
              </p:cNvPr>
              <p:cNvSpPr/>
              <p:nvPr/>
            </p:nvSpPr>
            <p:spPr>
              <a:xfrm>
                <a:off x="4573928" y="4185326"/>
                <a:ext cx="844898" cy="461665"/>
              </a:xfrm>
              <a:prstGeom prst="rect">
                <a:avLst/>
              </a:prstGeom>
            </p:spPr>
            <p:txBody>
              <a:bodyPr wrap="square">
                <a:spAutoFit/>
              </a:bodyPr>
              <a:lstStyle/>
              <a:p>
                <a:pPr lvl="0"/>
                <a:r>
                  <a:rPr lang="en-AU" sz="600" dirty="0">
                    <a:solidFill>
                      <a:prstClr val="black">
                        <a:lumMod val="50000"/>
                        <a:lumOff val="50000"/>
                      </a:prstClr>
                    </a:solidFill>
                    <a:latin typeface="VIC" panose="00000500000000000000" pitchFamily="2" charset="0"/>
                  </a:rPr>
                  <a:t>F = Fixed access broadband</a:t>
                </a:r>
              </a:p>
              <a:p>
                <a:pPr lvl="0"/>
                <a:r>
                  <a:rPr lang="en-AU" sz="600" dirty="0">
                    <a:solidFill>
                      <a:prstClr val="black">
                        <a:lumMod val="50000"/>
                        <a:lumOff val="50000"/>
                      </a:prstClr>
                    </a:solidFill>
                    <a:latin typeface="VIC" panose="00000500000000000000" pitchFamily="2" charset="0"/>
                  </a:rPr>
                  <a:t>M = Mobile service coverage</a:t>
                </a:r>
                <a:endParaRPr lang="en-AU" sz="500" dirty="0">
                  <a:solidFill>
                    <a:prstClr val="black">
                      <a:lumMod val="50000"/>
                      <a:lumOff val="50000"/>
                    </a:prstClr>
                  </a:solidFill>
                  <a:latin typeface="VIC" panose="00000500000000000000" pitchFamily="2" charset="0"/>
                </a:endParaRPr>
              </a:p>
            </p:txBody>
          </p:sp>
        </p:grpSp>
        <p:sp>
          <p:nvSpPr>
            <p:cNvPr id="165" name="Rectangle 164">
              <a:extLst>
                <a:ext uri="{FF2B5EF4-FFF2-40B4-BE49-F238E27FC236}">
                  <a16:creationId xmlns:a16="http://schemas.microsoft.com/office/drawing/2014/main" id="{F5705FC2-CA59-402A-BE3C-D0CBA88DCA00}"/>
                </a:ext>
              </a:extLst>
            </p:cNvPr>
            <p:cNvSpPr/>
            <p:nvPr/>
          </p:nvSpPr>
          <p:spPr>
            <a:xfrm>
              <a:off x="422144" y="4028660"/>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68" name="Straight Connector 167">
              <a:extLst>
                <a:ext uri="{FF2B5EF4-FFF2-40B4-BE49-F238E27FC236}">
                  <a16:creationId xmlns:a16="http://schemas.microsoft.com/office/drawing/2014/main" id="{EAE2D429-414F-4EE7-AB66-8508BA162E00}"/>
                </a:ext>
              </a:extLst>
            </p:cNvPr>
            <p:cNvCxnSpPr>
              <a:cxnSpLocks/>
            </p:cNvCxnSpPr>
            <p:nvPr/>
          </p:nvCxnSpPr>
          <p:spPr>
            <a:xfrm>
              <a:off x="556540" y="4053718"/>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92B01B83-A2E7-443A-9291-B7298180FF2E}"/>
                </a:ext>
              </a:extLst>
            </p:cNvPr>
            <p:cNvSpPr/>
            <p:nvPr/>
          </p:nvSpPr>
          <p:spPr>
            <a:xfrm>
              <a:off x="422144" y="4164930"/>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70" name="Straight Connector 169">
              <a:extLst>
                <a:ext uri="{FF2B5EF4-FFF2-40B4-BE49-F238E27FC236}">
                  <a16:creationId xmlns:a16="http://schemas.microsoft.com/office/drawing/2014/main" id="{C33AE8A8-EBCD-44E1-AF9A-DCD0EA8B6779}"/>
                </a:ext>
              </a:extLst>
            </p:cNvPr>
            <p:cNvCxnSpPr>
              <a:cxnSpLocks/>
            </p:cNvCxnSpPr>
            <p:nvPr/>
          </p:nvCxnSpPr>
          <p:spPr>
            <a:xfrm>
              <a:off x="556540" y="4189988"/>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9C5803B4-0655-435D-B1CE-90D246D578A4}"/>
                </a:ext>
              </a:extLst>
            </p:cNvPr>
            <p:cNvSpPr/>
            <p:nvPr/>
          </p:nvSpPr>
          <p:spPr>
            <a:xfrm>
              <a:off x="422144" y="4300027"/>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72" name="Straight Connector 171">
              <a:extLst>
                <a:ext uri="{FF2B5EF4-FFF2-40B4-BE49-F238E27FC236}">
                  <a16:creationId xmlns:a16="http://schemas.microsoft.com/office/drawing/2014/main" id="{4E3BA55D-80B3-40A2-9889-1815443787D3}"/>
                </a:ext>
              </a:extLst>
            </p:cNvPr>
            <p:cNvCxnSpPr>
              <a:cxnSpLocks/>
            </p:cNvCxnSpPr>
            <p:nvPr/>
          </p:nvCxnSpPr>
          <p:spPr>
            <a:xfrm>
              <a:off x="556540" y="4325085"/>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3" name="Partial Circle 172">
            <a:extLst>
              <a:ext uri="{FF2B5EF4-FFF2-40B4-BE49-F238E27FC236}">
                <a16:creationId xmlns:a16="http://schemas.microsoft.com/office/drawing/2014/main" id="{81CCAA87-CC36-4A01-BDB0-B14E7D27C340}"/>
              </a:ext>
            </a:extLst>
          </p:cNvPr>
          <p:cNvSpPr/>
          <p:nvPr/>
        </p:nvSpPr>
        <p:spPr>
          <a:xfrm>
            <a:off x="3423066" y="3006202"/>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6" name="Partial Circle 175">
            <a:extLst>
              <a:ext uri="{FF2B5EF4-FFF2-40B4-BE49-F238E27FC236}">
                <a16:creationId xmlns:a16="http://schemas.microsoft.com/office/drawing/2014/main" id="{603EED5A-438B-4334-9AFD-175EAD9990AB}"/>
              </a:ext>
            </a:extLst>
          </p:cNvPr>
          <p:cNvSpPr/>
          <p:nvPr/>
        </p:nvSpPr>
        <p:spPr>
          <a:xfrm rot="10800000">
            <a:off x="3430982" y="3005355"/>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pic>
        <p:nvPicPr>
          <p:cNvPr id="187" name="Picture 186">
            <a:extLst>
              <a:ext uri="{FF2B5EF4-FFF2-40B4-BE49-F238E27FC236}">
                <a16:creationId xmlns:a16="http://schemas.microsoft.com/office/drawing/2014/main" id="{5C905D68-AD96-414C-AA23-08B2C5D39D6A}"/>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22873" y="4772942"/>
            <a:ext cx="814251" cy="814251"/>
          </a:xfrm>
          <a:prstGeom prst="rect">
            <a:avLst/>
          </a:prstGeom>
        </p:spPr>
      </p:pic>
      <p:sp>
        <p:nvSpPr>
          <p:cNvPr id="188" name="TextBox 187">
            <a:extLst>
              <a:ext uri="{FF2B5EF4-FFF2-40B4-BE49-F238E27FC236}">
                <a16:creationId xmlns:a16="http://schemas.microsoft.com/office/drawing/2014/main" id="{C56586CF-03DC-42C9-80B5-2F99ED7F260C}"/>
              </a:ext>
            </a:extLst>
          </p:cNvPr>
          <p:cNvSpPr txBox="1"/>
          <p:nvPr/>
        </p:nvSpPr>
        <p:spPr>
          <a:xfrm>
            <a:off x="426907" y="4863279"/>
            <a:ext cx="4547207" cy="630942"/>
          </a:xfrm>
          <a:prstGeom prst="rect">
            <a:avLst/>
          </a:prstGeom>
          <a:noFill/>
        </p:spPr>
        <p:txBody>
          <a:bodyPr wrap="square" rtlCol="0">
            <a:spAutoFit/>
          </a:bodyPr>
          <a:lstStyle/>
          <a:p>
            <a:pPr lvl="0">
              <a:spcAft>
                <a:spcPts val="600"/>
              </a:spcAft>
            </a:pPr>
            <a:r>
              <a:rPr lang="en-AU" sz="1200" dirty="0">
                <a:solidFill>
                  <a:schemeClr val="accent3"/>
                </a:solidFill>
                <a:latin typeface="VIC" panose="00000500000000000000" pitchFamily="2" charset="0"/>
                <a:sym typeface="Wingdings" panose="05000000000000000000" pitchFamily="2" charset="2"/>
              </a:rPr>
              <a:t> Analysis of Transport Blackspots</a:t>
            </a:r>
            <a:endParaRPr lang="en-AU" sz="900" dirty="0">
              <a:solidFill>
                <a:schemeClr val="accent3"/>
              </a:solidFill>
              <a:latin typeface="VIC" panose="00000500000000000000" pitchFamily="2" charset="0"/>
            </a:endParaRPr>
          </a:p>
          <a:p>
            <a:r>
              <a:rPr lang="en-AU" sz="900" dirty="0">
                <a:solidFill>
                  <a:schemeClr val="tx1">
                    <a:lumMod val="50000"/>
                    <a:lumOff val="50000"/>
                  </a:schemeClr>
                </a:solidFill>
                <a:latin typeface="VIC" panose="00000500000000000000" pitchFamily="2" charset="0"/>
              </a:rPr>
              <a:t>Road and rail transport corridors need good mobile coverage for continuous mobile connectivity. Sixteen transport corridors were analysed below:</a:t>
            </a:r>
            <a:endParaRPr lang="en-AU" sz="900" dirty="0">
              <a:solidFill>
                <a:schemeClr val="tx1">
                  <a:lumMod val="50000"/>
                  <a:lumOff val="50000"/>
                </a:schemeClr>
              </a:solidFill>
              <a:highlight>
                <a:srgbClr val="FFFF00"/>
              </a:highlight>
              <a:latin typeface="VIC" panose="00000500000000000000" pitchFamily="2" charset="0"/>
            </a:endParaRPr>
          </a:p>
        </p:txBody>
      </p:sp>
      <p:grpSp>
        <p:nvGrpSpPr>
          <p:cNvPr id="190" name="Group 189">
            <a:extLst>
              <a:ext uri="{FF2B5EF4-FFF2-40B4-BE49-F238E27FC236}">
                <a16:creationId xmlns:a16="http://schemas.microsoft.com/office/drawing/2014/main" id="{1D092ECA-630B-4E15-94AB-E44CD229F180}"/>
              </a:ext>
            </a:extLst>
          </p:cNvPr>
          <p:cNvGrpSpPr/>
          <p:nvPr/>
        </p:nvGrpSpPr>
        <p:grpSpPr>
          <a:xfrm>
            <a:off x="5554925" y="6080370"/>
            <a:ext cx="1008639" cy="1099463"/>
            <a:chOff x="4021931" y="3793924"/>
            <a:chExt cx="1008639" cy="1099463"/>
          </a:xfrm>
        </p:grpSpPr>
        <p:grpSp>
          <p:nvGrpSpPr>
            <p:cNvPr id="191" name="Group 190">
              <a:extLst>
                <a:ext uri="{FF2B5EF4-FFF2-40B4-BE49-F238E27FC236}">
                  <a16:creationId xmlns:a16="http://schemas.microsoft.com/office/drawing/2014/main" id="{904338EE-AF30-40EC-BD26-02BD79B50CE1}"/>
                </a:ext>
              </a:extLst>
            </p:cNvPr>
            <p:cNvGrpSpPr/>
            <p:nvPr/>
          </p:nvGrpSpPr>
          <p:grpSpPr>
            <a:xfrm>
              <a:off x="4021931" y="3793924"/>
              <a:ext cx="1008639" cy="1099463"/>
              <a:chOff x="3887700" y="3797539"/>
              <a:chExt cx="1008639" cy="1099463"/>
            </a:xfrm>
          </p:grpSpPr>
          <p:sp>
            <p:nvSpPr>
              <p:cNvPr id="195" name="Rectangle 194">
                <a:extLst>
                  <a:ext uri="{FF2B5EF4-FFF2-40B4-BE49-F238E27FC236}">
                    <a16:creationId xmlns:a16="http://schemas.microsoft.com/office/drawing/2014/main" id="{B450FF6F-E9D9-401C-B7EC-17B4FA9143B9}"/>
                  </a:ext>
                </a:extLst>
              </p:cNvPr>
              <p:cNvSpPr/>
              <p:nvPr/>
            </p:nvSpPr>
            <p:spPr>
              <a:xfrm>
                <a:off x="3887700" y="3797539"/>
                <a:ext cx="897568" cy="98483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6" name="Rectangle 195">
                <a:extLst>
                  <a:ext uri="{FF2B5EF4-FFF2-40B4-BE49-F238E27FC236}">
                    <a16:creationId xmlns:a16="http://schemas.microsoft.com/office/drawing/2014/main" id="{0BEA42BD-5036-491D-83C1-B64C6014FCE4}"/>
                  </a:ext>
                </a:extLst>
              </p:cNvPr>
              <p:cNvSpPr/>
              <p:nvPr/>
            </p:nvSpPr>
            <p:spPr>
              <a:xfrm>
                <a:off x="3998771" y="3819784"/>
                <a:ext cx="897568" cy="1077218"/>
              </a:xfrm>
              <a:prstGeom prst="rect">
                <a:avLst/>
              </a:prstGeom>
            </p:spPr>
            <p:txBody>
              <a:bodyPr wrap="square">
                <a:spAutoFit/>
              </a:bodyPr>
              <a:lstStyle/>
              <a:p>
                <a:pPr lvl="0">
                  <a:spcAft>
                    <a:spcPts val="300"/>
                  </a:spcAft>
                </a:pPr>
                <a:r>
                  <a:rPr lang="en-AU" sz="600" b="1" dirty="0">
                    <a:solidFill>
                      <a:prstClr val="black">
                        <a:lumMod val="50000"/>
                        <a:lumOff val="50000"/>
                      </a:prstClr>
                    </a:solidFill>
                    <a:latin typeface="VIC" panose="00000500000000000000" pitchFamily="2" charset="0"/>
                  </a:rPr>
                  <a:t>Legend</a:t>
                </a:r>
              </a:p>
              <a:p>
                <a:pPr lvl="0">
                  <a:spcAft>
                    <a:spcPts val="300"/>
                  </a:spcAft>
                </a:pPr>
                <a:r>
                  <a:rPr lang="en-AU" sz="600" dirty="0">
                    <a:solidFill>
                      <a:prstClr val="black">
                        <a:lumMod val="50000"/>
                        <a:lumOff val="50000"/>
                      </a:prstClr>
                    </a:solidFill>
                    <a:latin typeface="VIC" panose="00000500000000000000" pitchFamily="2" charset="0"/>
                  </a:rPr>
                  <a:t>Major supply shortfall</a:t>
                </a:r>
              </a:p>
              <a:p>
                <a:pPr lvl="0">
                  <a:spcAft>
                    <a:spcPts val="300"/>
                  </a:spcAft>
                </a:pPr>
                <a:r>
                  <a:rPr lang="en-AU" sz="600" dirty="0">
                    <a:solidFill>
                      <a:prstClr val="black">
                        <a:lumMod val="50000"/>
                        <a:lumOff val="50000"/>
                      </a:prstClr>
                    </a:solidFill>
                    <a:latin typeface="VIC" panose="00000500000000000000" pitchFamily="2" charset="0"/>
                  </a:rPr>
                  <a:t>Intermediate supply shortfall</a:t>
                </a:r>
              </a:p>
              <a:p>
                <a:pPr lvl="0">
                  <a:spcAft>
                    <a:spcPts val="300"/>
                  </a:spcAft>
                </a:pPr>
                <a:r>
                  <a:rPr lang="en-AU" sz="600" dirty="0">
                    <a:solidFill>
                      <a:prstClr val="black">
                        <a:lumMod val="50000"/>
                        <a:lumOff val="50000"/>
                      </a:prstClr>
                    </a:solidFill>
                    <a:latin typeface="VIC" panose="00000500000000000000" pitchFamily="2" charset="0"/>
                  </a:rPr>
                  <a:t>Current supply meets or exceeds demand</a:t>
                </a:r>
                <a:r>
                  <a:rPr lang="en-AU" sz="600" baseline="30000" dirty="0">
                    <a:solidFill>
                      <a:prstClr val="black">
                        <a:lumMod val="50000"/>
                        <a:lumOff val="50000"/>
                      </a:prstClr>
                    </a:solidFill>
                    <a:latin typeface="VIC" panose="00000500000000000000" pitchFamily="2" charset="0"/>
                  </a:rPr>
                  <a:t>+</a:t>
                </a:r>
              </a:p>
              <a:p>
                <a:pPr lvl="0"/>
                <a:endParaRPr lang="en-AU" sz="600" b="1" dirty="0">
                  <a:solidFill>
                    <a:prstClr val="black">
                      <a:lumMod val="50000"/>
                      <a:lumOff val="50000"/>
                    </a:prstClr>
                  </a:solidFill>
                  <a:latin typeface="VIC" panose="00000500000000000000" pitchFamily="2" charset="0"/>
                </a:endParaRPr>
              </a:p>
            </p:txBody>
          </p:sp>
        </p:grpSp>
        <p:sp>
          <p:nvSpPr>
            <p:cNvPr id="192" name="Oval 191">
              <a:extLst>
                <a:ext uri="{FF2B5EF4-FFF2-40B4-BE49-F238E27FC236}">
                  <a16:creationId xmlns:a16="http://schemas.microsoft.com/office/drawing/2014/main" id="{934C0ED6-5FD0-41DF-8A55-769888A2CEEF}"/>
                </a:ext>
              </a:extLst>
            </p:cNvPr>
            <p:cNvSpPr/>
            <p:nvPr/>
          </p:nvSpPr>
          <p:spPr>
            <a:xfrm>
              <a:off x="4084588" y="4453495"/>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93" name="Oval 192">
              <a:extLst>
                <a:ext uri="{FF2B5EF4-FFF2-40B4-BE49-F238E27FC236}">
                  <a16:creationId xmlns:a16="http://schemas.microsoft.com/office/drawing/2014/main" id="{432C5D03-A3DB-4E0A-9655-302F31B5ABC2}"/>
                </a:ext>
              </a:extLst>
            </p:cNvPr>
            <p:cNvSpPr/>
            <p:nvPr/>
          </p:nvSpPr>
          <p:spPr>
            <a:xfrm>
              <a:off x="4084588" y="4003775"/>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94" name="Oval 193">
              <a:extLst>
                <a:ext uri="{FF2B5EF4-FFF2-40B4-BE49-F238E27FC236}">
                  <a16:creationId xmlns:a16="http://schemas.microsoft.com/office/drawing/2014/main" id="{D694019E-A516-4A09-9773-E338F4C62A99}"/>
                </a:ext>
              </a:extLst>
            </p:cNvPr>
            <p:cNvSpPr/>
            <p:nvPr/>
          </p:nvSpPr>
          <p:spPr>
            <a:xfrm>
              <a:off x="4084588" y="4228635"/>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grpSp>
      <p:sp>
        <p:nvSpPr>
          <p:cNvPr id="7" name="Rectangle 6">
            <a:extLst>
              <a:ext uri="{FF2B5EF4-FFF2-40B4-BE49-F238E27FC236}">
                <a16:creationId xmlns:a16="http://schemas.microsoft.com/office/drawing/2014/main" id="{90655FC5-8323-4852-A14D-E2E29660F2FE}"/>
              </a:ext>
            </a:extLst>
          </p:cNvPr>
          <p:cNvSpPr/>
          <p:nvPr/>
        </p:nvSpPr>
        <p:spPr>
          <a:xfrm>
            <a:off x="426907" y="8849442"/>
            <a:ext cx="5314275" cy="184666"/>
          </a:xfrm>
          <a:prstGeom prst="rect">
            <a:avLst/>
          </a:prstGeom>
        </p:spPr>
        <p:txBody>
          <a:bodyPr wrap="none">
            <a:spAutoFit/>
          </a:bodyPr>
          <a:lstStyle/>
          <a:p>
            <a:pPr lvl="0">
              <a:spcAft>
                <a:spcPts val="300"/>
              </a:spcAft>
            </a:pPr>
            <a:r>
              <a:rPr lang="en-AU" sz="600" baseline="30000" dirty="0">
                <a:solidFill>
                  <a:prstClr val="black">
                    <a:lumMod val="50000"/>
                    <a:lumOff val="50000"/>
                  </a:prstClr>
                </a:solidFill>
                <a:latin typeface="VIC" panose="00000500000000000000" pitchFamily="2" charset="0"/>
              </a:rPr>
              <a:t>+</a:t>
            </a:r>
            <a:r>
              <a:rPr lang="en-AU" sz="600" dirty="0">
                <a:solidFill>
                  <a:prstClr val="black">
                    <a:lumMod val="50000"/>
                    <a:lumOff val="50000"/>
                  </a:prstClr>
                </a:solidFill>
                <a:latin typeface="VIC" panose="00000500000000000000" pitchFamily="2" charset="0"/>
              </a:rPr>
              <a:t>Note that there are reservations, based on local mobile access experience, about the good coverage indicated by public coverage maps.</a:t>
            </a:r>
          </a:p>
        </p:txBody>
      </p:sp>
      <p:sp>
        <p:nvSpPr>
          <p:cNvPr id="55" name="Oval 54">
            <a:extLst>
              <a:ext uri="{FF2B5EF4-FFF2-40B4-BE49-F238E27FC236}">
                <a16:creationId xmlns:a16="http://schemas.microsoft.com/office/drawing/2014/main" id="{E282F268-1752-40F9-9F25-C351A97ADF65}"/>
              </a:ext>
            </a:extLst>
          </p:cNvPr>
          <p:cNvSpPr/>
          <p:nvPr/>
        </p:nvSpPr>
        <p:spPr>
          <a:xfrm>
            <a:off x="3331692" y="5701727"/>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7" name="Oval 56">
            <a:extLst>
              <a:ext uri="{FF2B5EF4-FFF2-40B4-BE49-F238E27FC236}">
                <a16:creationId xmlns:a16="http://schemas.microsoft.com/office/drawing/2014/main" id="{6A387B16-FC02-4497-9985-6A9C697A7101}"/>
              </a:ext>
            </a:extLst>
          </p:cNvPr>
          <p:cNvSpPr/>
          <p:nvPr/>
        </p:nvSpPr>
        <p:spPr>
          <a:xfrm>
            <a:off x="3331692" y="5892019"/>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8" name="Oval 57">
            <a:extLst>
              <a:ext uri="{FF2B5EF4-FFF2-40B4-BE49-F238E27FC236}">
                <a16:creationId xmlns:a16="http://schemas.microsoft.com/office/drawing/2014/main" id="{403E7319-217F-4C8F-A468-45EBBFAE0320}"/>
              </a:ext>
            </a:extLst>
          </p:cNvPr>
          <p:cNvSpPr/>
          <p:nvPr/>
        </p:nvSpPr>
        <p:spPr>
          <a:xfrm>
            <a:off x="3331692" y="6082311"/>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9" name="Oval 58">
            <a:extLst>
              <a:ext uri="{FF2B5EF4-FFF2-40B4-BE49-F238E27FC236}">
                <a16:creationId xmlns:a16="http://schemas.microsoft.com/office/drawing/2014/main" id="{792F3EFE-C388-4426-A5ED-65F01F317383}"/>
              </a:ext>
            </a:extLst>
          </p:cNvPr>
          <p:cNvSpPr/>
          <p:nvPr/>
        </p:nvSpPr>
        <p:spPr>
          <a:xfrm>
            <a:off x="3331692" y="6272603"/>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0" name="Oval 59">
            <a:extLst>
              <a:ext uri="{FF2B5EF4-FFF2-40B4-BE49-F238E27FC236}">
                <a16:creationId xmlns:a16="http://schemas.microsoft.com/office/drawing/2014/main" id="{E700C5DF-2635-4F5A-9168-79E57A3B9EAE}"/>
              </a:ext>
            </a:extLst>
          </p:cNvPr>
          <p:cNvSpPr/>
          <p:nvPr/>
        </p:nvSpPr>
        <p:spPr>
          <a:xfrm>
            <a:off x="3331692" y="6462895"/>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1" name="Oval 60">
            <a:extLst>
              <a:ext uri="{FF2B5EF4-FFF2-40B4-BE49-F238E27FC236}">
                <a16:creationId xmlns:a16="http://schemas.microsoft.com/office/drawing/2014/main" id="{604BCAA8-1ED6-47B5-80E7-0B270803083D}"/>
              </a:ext>
            </a:extLst>
          </p:cNvPr>
          <p:cNvSpPr/>
          <p:nvPr/>
        </p:nvSpPr>
        <p:spPr>
          <a:xfrm>
            <a:off x="3331692" y="6653187"/>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2" name="Oval 61">
            <a:extLst>
              <a:ext uri="{FF2B5EF4-FFF2-40B4-BE49-F238E27FC236}">
                <a16:creationId xmlns:a16="http://schemas.microsoft.com/office/drawing/2014/main" id="{C230FD55-F02B-48EB-9B3A-2CCBF6898CB4}"/>
              </a:ext>
            </a:extLst>
          </p:cNvPr>
          <p:cNvSpPr/>
          <p:nvPr/>
        </p:nvSpPr>
        <p:spPr>
          <a:xfrm>
            <a:off x="3331692" y="6843479"/>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3" name="Oval 62">
            <a:extLst>
              <a:ext uri="{FF2B5EF4-FFF2-40B4-BE49-F238E27FC236}">
                <a16:creationId xmlns:a16="http://schemas.microsoft.com/office/drawing/2014/main" id="{C7A52383-C8B9-4936-8D1B-0F143378251F}"/>
              </a:ext>
            </a:extLst>
          </p:cNvPr>
          <p:cNvSpPr/>
          <p:nvPr/>
        </p:nvSpPr>
        <p:spPr>
          <a:xfrm>
            <a:off x="3331692" y="7033771"/>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4" name="Oval 63">
            <a:extLst>
              <a:ext uri="{FF2B5EF4-FFF2-40B4-BE49-F238E27FC236}">
                <a16:creationId xmlns:a16="http://schemas.microsoft.com/office/drawing/2014/main" id="{FB3840A2-6EE2-4FC6-9CBA-FE52F1CBDD3D}"/>
              </a:ext>
            </a:extLst>
          </p:cNvPr>
          <p:cNvSpPr/>
          <p:nvPr/>
        </p:nvSpPr>
        <p:spPr>
          <a:xfrm>
            <a:off x="3331692" y="7224063"/>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5" name="Oval 64">
            <a:extLst>
              <a:ext uri="{FF2B5EF4-FFF2-40B4-BE49-F238E27FC236}">
                <a16:creationId xmlns:a16="http://schemas.microsoft.com/office/drawing/2014/main" id="{A410C075-C6E4-413E-83D1-BF7937A1609D}"/>
              </a:ext>
            </a:extLst>
          </p:cNvPr>
          <p:cNvSpPr/>
          <p:nvPr/>
        </p:nvSpPr>
        <p:spPr>
          <a:xfrm>
            <a:off x="3331692" y="7414355"/>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6" name="Oval 65">
            <a:extLst>
              <a:ext uri="{FF2B5EF4-FFF2-40B4-BE49-F238E27FC236}">
                <a16:creationId xmlns:a16="http://schemas.microsoft.com/office/drawing/2014/main" id="{A7C9C2D8-F8BC-461B-B99F-F9F7DF18B19A}"/>
              </a:ext>
            </a:extLst>
          </p:cNvPr>
          <p:cNvSpPr/>
          <p:nvPr/>
        </p:nvSpPr>
        <p:spPr>
          <a:xfrm>
            <a:off x="3331692" y="7604648"/>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7" name="Oval 66">
            <a:extLst>
              <a:ext uri="{FF2B5EF4-FFF2-40B4-BE49-F238E27FC236}">
                <a16:creationId xmlns:a16="http://schemas.microsoft.com/office/drawing/2014/main" id="{6EB65225-87FB-44FB-9D03-17780BE02E13}"/>
              </a:ext>
            </a:extLst>
          </p:cNvPr>
          <p:cNvSpPr/>
          <p:nvPr/>
        </p:nvSpPr>
        <p:spPr>
          <a:xfrm>
            <a:off x="3331692" y="8300082"/>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8" name="Oval 67">
            <a:extLst>
              <a:ext uri="{FF2B5EF4-FFF2-40B4-BE49-F238E27FC236}">
                <a16:creationId xmlns:a16="http://schemas.microsoft.com/office/drawing/2014/main" id="{45E4EADA-DD56-4185-8CF7-D7A1F82DA6E7}"/>
              </a:ext>
            </a:extLst>
          </p:cNvPr>
          <p:cNvSpPr/>
          <p:nvPr/>
        </p:nvSpPr>
        <p:spPr>
          <a:xfrm>
            <a:off x="3331692" y="8446238"/>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9" name="Oval 68">
            <a:extLst>
              <a:ext uri="{FF2B5EF4-FFF2-40B4-BE49-F238E27FC236}">
                <a16:creationId xmlns:a16="http://schemas.microsoft.com/office/drawing/2014/main" id="{A2130E3A-4D77-441D-9AF8-06BE3BD0B5B5}"/>
              </a:ext>
            </a:extLst>
          </p:cNvPr>
          <p:cNvSpPr/>
          <p:nvPr/>
        </p:nvSpPr>
        <p:spPr>
          <a:xfrm>
            <a:off x="3331692" y="8675758"/>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2" name="Rectangle 11">
            <a:extLst>
              <a:ext uri="{FF2B5EF4-FFF2-40B4-BE49-F238E27FC236}">
                <a16:creationId xmlns:a16="http://schemas.microsoft.com/office/drawing/2014/main" id="{6B3019AA-9927-4306-8F4C-244C31F48469}"/>
              </a:ext>
            </a:extLst>
          </p:cNvPr>
          <p:cNvSpPr/>
          <p:nvPr/>
        </p:nvSpPr>
        <p:spPr>
          <a:xfrm>
            <a:off x="2940398" y="3279934"/>
            <a:ext cx="782587" cy="184666"/>
          </a:xfrm>
          <a:prstGeom prst="rect">
            <a:avLst/>
          </a:prstGeom>
        </p:spPr>
        <p:txBody>
          <a:bodyPr wrap="none">
            <a:spAutoFit/>
          </a:bodyPr>
          <a:lstStyle/>
          <a:p>
            <a:r>
              <a:rPr lang="en-AU" sz="600" dirty="0">
                <a:solidFill>
                  <a:schemeClr val="tx1">
                    <a:lumMod val="50000"/>
                    <a:lumOff val="50000"/>
                  </a:schemeClr>
                </a:solidFill>
                <a:latin typeface="VIC" panose="00000500000000000000" pitchFamily="2" charset="0"/>
              </a:rPr>
              <a:t>Twelve Apostles</a:t>
            </a:r>
          </a:p>
        </p:txBody>
      </p:sp>
      <p:cxnSp>
        <p:nvCxnSpPr>
          <p:cNvPr id="75" name="Straight Connector 74">
            <a:extLst>
              <a:ext uri="{FF2B5EF4-FFF2-40B4-BE49-F238E27FC236}">
                <a16:creationId xmlns:a16="http://schemas.microsoft.com/office/drawing/2014/main" id="{A0132132-0947-4335-8C73-E82101A283B0}"/>
              </a:ext>
            </a:extLst>
          </p:cNvPr>
          <p:cNvCxnSpPr>
            <a:cxnSpLocks/>
            <a:endCxn id="181" idx="2"/>
          </p:cNvCxnSpPr>
          <p:nvPr/>
        </p:nvCxnSpPr>
        <p:spPr>
          <a:xfrm>
            <a:off x="2795353" y="3010040"/>
            <a:ext cx="99123" cy="36443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AD1F0E1-2EAE-4394-A286-F30ECD71EDA4}"/>
              </a:ext>
            </a:extLst>
          </p:cNvPr>
          <p:cNvSpPr/>
          <p:nvPr/>
        </p:nvSpPr>
        <p:spPr>
          <a:xfrm>
            <a:off x="3465301" y="2295876"/>
            <a:ext cx="992200" cy="276999"/>
          </a:xfrm>
          <a:prstGeom prst="rect">
            <a:avLst/>
          </a:prstGeom>
        </p:spPr>
        <p:txBody>
          <a:bodyPr wrap="square">
            <a:spAutoFit/>
          </a:bodyPr>
          <a:lstStyle/>
          <a:p>
            <a:r>
              <a:rPr lang="en-AU" sz="600" dirty="0">
                <a:solidFill>
                  <a:srgbClr val="808080"/>
                </a:solidFill>
                <a:latin typeface="VIC" panose="00000500000000000000" pitchFamily="2" charset="0"/>
                <a:cs typeface="Calibri Light" panose="020F0302020204030204" pitchFamily="34" charset="0"/>
              </a:rPr>
              <a:t>Noorat, Glenormiston and Terang</a:t>
            </a:r>
            <a:r>
              <a:rPr lang="en-AU" sz="600" dirty="0"/>
              <a:t> </a:t>
            </a:r>
          </a:p>
        </p:txBody>
      </p:sp>
      <p:cxnSp>
        <p:nvCxnSpPr>
          <p:cNvPr id="77" name="Straight Connector 76">
            <a:extLst>
              <a:ext uri="{FF2B5EF4-FFF2-40B4-BE49-F238E27FC236}">
                <a16:creationId xmlns:a16="http://schemas.microsoft.com/office/drawing/2014/main" id="{1D0A7507-4130-4EB1-A17E-058F17F8677B}"/>
              </a:ext>
            </a:extLst>
          </p:cNvPr>
          <p:cNvCxnSpPr>
            <a:cxnSpLocks/>
            <a:stCxn id="185" idx="2"/>
          </p:cNvCxnSpPr>
          <p:nvPr/>
        </p:nvCxnSpPr>
        <p:spPr>
          <a:xfrm flipH="1">
            <a:off x="2795353" y="2390080"/>
            <a:ext cx="624016" cy="23695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2405CF6-4D72-461F-88F8-D80C3373C62F}"/>
              </a:ext>
            </a:extLst>
          </p:cNvPr>
          <p:cNvSpPr/>
          <p:nvPr/>
        </p:nvSpPr>
        <p:spPr>
          <a:xfrm>
            <a:off x="340151" y="2035586"/>
            <a:ext cx="948750" cy="276999"/>
          </a:xfrm>
          <a:prstGeom prst="rect">
            <a:avLst/>
          </a:prstGeom>
        </p:spPr>
        <p:txBody>
          <a:bodyPr wrap="square">
            <a:spAutoFit/>
          </a:bodyPr>
          <a:lstStyle/>
          <a:p>
            <a:pPr algn="r"/>
            <a:r>
              <a:rPr lang="en-AU" sz="600" dirty="0" err="1">
                <a:solidFill>
                  <a:srgbClr val="808080"/>
                </a:solidFill>
                <a:latin typeface="VIC" panose="00000500000000000000" pitchFamily="2" charset="0"/>
                <a:cs typeface="Calibri Light" panose="020F0302020204030204" pitchFamily="34" charset="0"/>
              </a:rPr>
              <a:t>Budj</a:t>
            </a:r>
            <a:r>
              <a:rPr lang="en-AU" sz="600" dirty="0">
                <a:solidFill>
                  <a:srgbClr val="808080"/>
                </a:solidFill>
                <a:latin typeface="VIC" panose="00000500000000000000" pitchFamily="2" charset="0"/>
                <a:cs typeface="Calibri Light" panose="020F0302020204030204" pitchFamily="34" charset="0"/>
              </a:rPr>
              <a:t> </a:t>
            </a:r>
            <a:r>
              <a:rPr lang="en-AU" sz="600" dirty="0" err="1">
                <a:solidFill>
                  <a:srgbClr val="808080"/>
                </a:solidFill>
                <a:latin typeface="VIC" panose="00000500000000000000" pitchFamily="2" charset="0"/>
                <a:cs typeface="Calibri Light" panose="020F0302020204030204" pitchFamily="34" charset="0"/>
              </a:rPr>
              <a:t>Bim</a:t>
            </a:r>
            <a:r>
              <a:rPr lang="en-AU" sz="600" dirty="0">
                <a:solidFill>
                  <a:srgbClr val="808080"/>
                </a:solidFill>
                <a:latin typeface="VIC" panose="00000500000000000000" pitchFamily="2" charset="0"/>
                <a:cs typeface="Calibri Light" panose="020F0302020204030204" pitchFamily="34" charset="0"/>
              </a:rPr>
              <a:t> National Heritage Landscape</a:t>
            </a:r>
            <a:endParaRPr lang="en-AU" sz="600" dirty="0"/>
          </a:p>
        </p:txBody>
      </p:sp>
      <p:cxnSp>
        <p:nvCxnSpPr>
          <p:cNvPr id="83" name="Straight Connector 82">
            <a:extLst>
              <a:ext uri="{FF2B5EF4-FFF2-40B4-BE49-F238E27FC236}">
                <a16:creationId xmlns:a16="http://schemas.microsoft.com/office/drawing/2014/main" id="{1AEDFB96-989F-4612-835B-6FC5944CF7D2}"/>
              </a:ext>
            </a:extLst>
          </p:cNvPr>
          <p:cNvCxnSpPr>
            <a:cxnSpLocks/>
            <a:stCxn id="202" idx="2"/>
          </p:cNvCxnSpPr>
          <p:nvPr/>
        </p:nvCxnSpPr>
        <p:spPr>
          <a:xfrm>
            <a:off x="1338431" y="2118487"/>
            <a:ext cx="713756" cy="45139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697B36D-4F0D-49BE-83B5-54D9001FCF8E}"/>
              </a:ext>
            </a:extLst>
          </p:cNvPr>
          <p:cNvSpPr/>
          <p:nvPr/>
        </p:nvSpPr>
        <p:spPr>
          <a:xfrm>
            <a:off x="446249" y="2845218"/>
            <a:ext cx="910315" cy="276999"/>
          </a:xfrm>
          <a:prstGeom prst="rect">
            <a:avLst/>
          </a:prstGeom>
        </p:spPr>
        <p:txBody>
          <a:bodyPr wrap="square">
            <a:spAutoFit/>
          </a:bodyPr>
          <a:lstStyle/>
          <a:p>
            <a:pPr algn="r"/>
            <a:r>
              <a:rPr lang="en-AU" sz="600" dirty="0">
                <a:solidFill>
                  <a:srgbClr val="808080"/>
                </a:solidFill>
                <a:latin typeface="VIC" panose="00000500000000000000" pitchFamily="2" charset="0"/>
                <a:cs typeface="Calibri Light" panose="020F0302020204030204" pitchFamily="34" charset="0"/>
              </a:rPr>
              <a:t>Portland Whale Watching Platform</a:t>
            </a:r>
            <a:endParaRPr lang="en-AU" sz="600" dirty="0"/>
          </a:p>
        </p:txBody>
      </p:sp>
      <p:cxnSp>
        <p:nvCxnSpPr>
          <p:cNvPr id="87" name="Straight Connector 86">
            <a:extLst>
              <a:ext uri="{FF2B5EF4-FFF2-40B4-BE49-F238E27FC236}">
                <a16:creationId xmlns:a16="http://schemas.microsoft.com/office/drawing/2014/main" id="{B641586F-3FF9-4EBD-9760-C13E7DEBC7E3}"/>
              </a:ext>
            </a:extLst>
          </p:cNvPr>
          <p:cNvCxnSpPr>
            <a:cxnSpLocks/>
            <a:endCxn id="204" idx="2"/>
          </p:cNvCxnSpPr>
          <p:nvPr/>
        </p:nvCxnSpPr>
        <p:spPr>
          <a:xfrm flipH="1">
            <a:off x="1396545" y="2773856"/>
            <a:ext cx="471344" cy="15906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9A04852-DADA-4309-B355-C2123F24594C}"/>
              </a:ext>
            </a:extLst>
          </p:cNvPr>
          <p:cNvSpPr/>
          <p:nvPr/>
        </p:nvSpPr>
        <p:spPr>
          <a:xfrm>
            <a:off x="246243" y="2551057"/>
            <a:ext cx="1152279" cy="276999"/>
          </a:xfrm>
          <a:prstGeom prst="rect">
            <a:avLst/>
          </a:prstGeom>
        </p:spPr>
        <p:txBody>
          <a:bodyPr wrap="square">
            <a:spAutoFit/>
          </a:bodyPr>
          <a:lstStyle/>
          <a:p>
            <a:pPr algn="r"/>
            <a:r>
              <a:rPr lang="en-AU" sz="600" dirty="0">
                <a:solidFill>
                  <a:srgbClr val="808080"/>
                </a:solidFill>
                <a:latin typeface="VIC" panose="00000500000000000000" pitchFamily="2" charset="0"/>
                <a:cs typeface="Calibri Light" panose="020F0302020204030204" pitchFamily="34" charset="0"/>
              </a:rPr>
              <a:t>Cape Bridgewater Whale Watching and Seal Tour</a:t>
            </a:r>
            <a:endParaRPr lang="en-AU" dirty="0"/>
          </a:p>
        </p:txBody>
      </p:sp>
      <p:cxnSp>
        <p:nvCxnSpPr>
          <p:cNvPr id="93" name="Straight Connector 92">
            <a:extLst>
              <a:ext uri="{FF2B5EF4-FFF2-40B4-BE49-F238E27FC236}">
                <a16:creationId xmlns:a16="http://schemas.microsoft.com/office/drawing/2014/main" id="{C1F6B7DA-CE51-4836-A11E-DF7F92C9A966}"/>
              </a:ext>
            </a:extLst>
          </p:cNvPr>
          <p:cNvCxnSpPr>
            <a:cxnSpLocks/>
            <a:endCxn id="206" idx="2"/>
          </p:cNvCxnSpPr>
          <p:nvPr/>
        </p:nvCxnSpPr>
        <p:spPr>
          <a:xfrm flipH="1" flipV="1">
            <a:off x="1437491" y="2637846"/>
            <a:ext cx="303718" cy="16084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2C0CD0C-C4D3-4E7E-A590-85A5C14D4D28}"/>
              </a:ext>
            </a:extLst>
          </p:cNvPr>
          <p:cNvSpPr/>
          <p:nvPr/>
        </p:nvSpPr>
        <p:spPr>
          <a:xfrm>
            <a:off x="249157" y="1775720"/>
            <a:ext cx="1189749" cy="184666"/>
          </a:xfrm>
          <a:prstGeom prst="rect">
            <a:avLst/>
          </a:prstGeom>
        </p:spPr>
        <p:txBody>
          <a:bodyPr wrap="none">
            <a:spAutoFit/>
          </a:bodyPr>
          <a:lstStyle/>
          <a:p>
            <a:pPr algn="r"/>
            <a:r>
              <a:rPr lang="en-AU" sz="600" dirty="0">
                <a:solidFill>
                  <a:srgbClr val="808080"/>
                </a:solidFill>
                <a:latin typeface="VIC" panose="00000500000000000000" pitchFamily="2" charset="0"/>
                <a:cs typeface="Calibri Light" panose="020F0302020204030204" pitchFamily="34" charset="0"/>
              </a:rPr>
              <a:t>Wannon and </a:t>
            </a:r>
            <a:r>
              <a:rPr lang="en-AU" sz="600" dirty="0" err="1">
                <a:solidFill>
                  <a:srgbClr val="808080"/>
                </a:solidFill>
                <a:latin typeface="VIC" panose="00000500000000000000" pitchFamily="2" charset="0"/>
                <a:cs typeface="Calibri Light" panose="020F0302020204030204" pitchFamily="34" charset="0"/>
              </a:rPr>
              <a:t>Nigretta</a:t>
            </a:r>
            <a:r>
              <a:rPr lang="en-AU" sz="600" dirty="0">
                <a:solidFill>
                  <a:srgbClr val="808080"/>
                </a:solidFill>
                <a:latin typeface="VIC" panose="00000500000000000000" pitchFamily="2" charset="0"/>
                <a:cs typeface="Calibri Light" panose="020F0302020204030204" pitchFamily="34" charset="0"/>
              </a:rPr>
              <a:t> Falls</a:t>
            </a:r>
            <a:endParaRPr lang="en-AU" sz="600" dirty="0"/>
          </a:p>
        </p:txBody>
      </p:sp>
      <p:cxnSp>
        <p:nvCxnSpPr>
          <p:cNvPr id="99" name="Straight Connector 98">
            <a:extLst>
              <a:ext uri="{FF2B5EF4-FFF2-40B4-BE49-F238E27FC236}">
                <a16:creationId xmlns:a16="http://schemas.microsoft.com/office/drawing/2014/main" id="{72ED48BE-5BC4-4330-A9E1-16BCB981D10E}"/>
              </a:ext>
            </a:extLst>
          </p:cNvPr>
          <p:cNvCxnSpPr>
            <a:cxnSpLocks/>
            <a:stCxn id="208" idx="2"/>
          </p:cNvCxnSpPr>
          <p:nvPr/>
        </p:nvCxnSpPr>
        <p:spPr>
          <a:xfrm>
            <a:off x="1490043" y="1860396"/>
            <a:ext cx="580256" cy="38150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E9F2663-E60D-41E9-B170-4EC2805979E3}"/>
              </a:ext>
            </a:extLst>
          </p:cNvPr>
          <p:cNvSpPr/>
          <p:nvPr/>
        </p:nvSpPr>
        <p:spPr>
          <a:xfrm>
            <a:off x="1429348" y="3435536"/>
            <a:ext cx="782587" cy="276999"/>
          </a:xfrm>
          <a:prstGeom prst="rect">
            <a:avLst/>
          </a:prstGeom>
        </p:spPr>
        <p:txBody>
          <a:bodyPr wrap="square">
            <a:spAutoFit/>
          </a:bodyPr>
          <a:lstStyle/>
          <a:p>
            <a:pPr algn="r"/>
            <a:r>
              <a:rPr lang="en-AU" sz="600" dirty="0">
                <a:solidFill>
                  <a:srgbClr val="808080"/>
                </a:solidFill>
                <a:latin typeface="VIC" panose="00000500000000000000" pitchFamily="2" charset="0"/>
                <a:cs typeface="Calibri Light" panose="020F0302020204030204" pitchFamily="34" charset="0"/>
              </a:rPr>
              <a:t>Tower Hill Wildlife Reserve</a:t>
            </a:r>
            <a:endParaRPr lang="en-AU" sz="600" dirty="0"/>
          </a:p>
        </p:txBody>
      </p:sp>
      <p:cxnSp>
        <p:nvCxnSpPr>
          <p:cNvPr id="109" name="Straight Connector 108">
            <a:extLst>
              <a:ext uri="{FF2B5EF4-FFF2-40B4-BE49-F238E27FC236}">
                <a16:creationId xmlns:a16="http://schemas.microsoft.com/office/drawing/2014/main" id="{D2EC8323-C1AF-4F6D-8893-CE0469398465}"/>
              </a:ext>
            </a:extLst>
          </p:cNvPr>
          <p:cNvCxnSpPr>
            <a:cxnSpLocks/>
            <a:endCxn id="210" idx="1"/>
          </p:cNvCxnSpPr>
          <p:nvPr/>
        </p:nvCxnSpPr>
        <p:spPr>
          <a:xfrm flipH="1">
            <a:off x="2222677" y="2760732"/>
            <a:ext cx="166458" cy="7032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78AAC50-111E-4763-99B2-B9CCA7EF67A3}"/>
              </a:ext>
            </a:extLst>
          </p:cNvPr>
          <p:cNvSpPr/>
          <p:nvPr/>
        </p:nvSpPr>
        <p:spPr>
          <a:xfrm>
            <a:off x="987599" y="3075880"/>
            <a:ext cx="931665" cy="184666"/>
          </a:xfrm>
          <a:prstGeom prst="rect">
            <a:avLst/>
          </a:prstGeom>
        </p:spPr>
        <p:txBody>
          <a:bodyPr wrap="none">
            <a:spAutoFit/>
          </a:bodyPr>
          <a:lstStyle/>
          <a:p>
            <a:pPr algn="r"/>
            <a:r>
              <a:rPr lang="en-AU" sz="600" dirty="0">
                <a:solidFill>
                  <a:srgbClr val="808080"/>
                </a:solidFill>
                <a:latin typeface="VIC" panose="00000500000000000000" pitchFamily="2" charset="0"/>
                <a:cs typeface="Calibri Light" panose="020F0302020204030204" pitchFamily="34" charset="0"/>
              </a:rPr>
              <a:t>Port Fairy Township</a:t>
            </a:r>
            <a:endParaRPr lang="en-AU" sz="600" dirty="0"/>
          </a:p>
        </p:txBody>
      </p:sp>
      <p:cxnSp>
        <p:nvCxnSpPr>
          <p:cNvPr id="114" name="Straight Connector 113">
            <a:extLst>
              <a:ext uri="{FF2B5EF4-FFF2-40B4-BE49-F238E27FC236}">
                <a16:creationId xmlns:a16="http://schemas.microsoft.com/office/drawing/2014/main" id="{CCD5F4AB-0F69-43B0-BC17-E42BDC385F88}"/>
              </a:ext>
            </a:extLst>
          </p:cNvPr>
          <p:cNvCxnSpPr>
            <a:cxnSpLocks/>
            <a:endCxn id="212" idx="2"/>
          </p:cNvCxnSpPr>
          <p:nvPr/>
        </p:nvCxnSpPr>
        <p:spPr>
          <a:xfrm flipH="1">
            <a:off x="1966735" y="2812112"/>
            <a:ext cx="320698" cy="3439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57BE22C4-48E1-45BB-832A-428E227095A1}"/>
              </a:ext>
            </a:extLst>
          </p:cNvPr>
          <p:cNvSpPr/>
          <p:nvPr/>
        </p:nvSpPr>
        <p:spPr>
          <a:xfrm>
            <a:off x="3177635" y="3140505"/>
            <a:ext cx="1103187" cy="184666"/>
          </a:xfrm>
          <a:prstGeom prst="rect">
            <a:avLst/>
          </a:prstGeom>
        </p:spPr>
        <p:txBody>
          <a:bodyPr wrap="none">
            <a:spAutoFit/>
          </a:bodyPr>
          <a:lstStyle/>
          <a:p>
            <a:r>
              <a:rPr lang="en-AU" sz="600" dirty="0">
                <a:solidFill>
                  <a:srgbClr val="808080"/>
                </a:solidFill>
                <a:latin typeface="VIC" panose="00000500000000000000" pitchFamily="2" charset="0"/>
                <a:cs typeface="Calibri Light" panose="020F0302020204030204" pitchFamily="34" charset="0"/>
              </a:rPr>
              <a:t>Port Campbell Township</a:t>
            </a:r>
            <a:endParaRPr lang="en-AU" sz="600" dirty="0"/>
          </a:p>
        </p:txBody>
      </p:sp>
      <p:cxnSp>
        <p:nvCxnSpPr>
          <p:cNvPr id="117" name="Straight Connector 116">
            <a:extLst>
              <a:ext uri="{FF2B5EF4-FFF2-40B4-BE49-F238E27FC236}">
                <a16:creationId xmlns:a16="http://schemas.microsoft.com/office/drawing/2014/main" id="{3691BBCD-C1BA-4D2B-B03D-6769A5772E65}"/>
              </a:ext>
            </a:extLst>
          </p:cNvPr>
          <p:cNvCxnSpPr>
            <a:cxnSpLocks/>
            <a:endCxn id="215" idx="2"/>
          </p:cNvCxnSpPr>
          <p:nvPr/>
        </p:nvCxnSpPr>
        <p:spPr>
          <a:xfrm>
            <a:off x="2822977" y="3001074"/>
            <a:ext cx="319397" cy="23144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7EEB4F9D-F6E3-48D0-81B5-E82F00E9C6F3}"/>
              </a:ext>
            </a:extLst>
          </p:cNvPr>
          <p:cNvSpPr/>
          <p:nvPr/>
        </p:nvSpPr>
        <p:spPr>
          <a:xfrm>
            <a:off x="2460675" y="3434629"/>
            <a:ext cx="2393638" cy="184666"/>
          </a:xfrm>
          <a:prstGeom prst="rect">
            <a:avLst/>
          </a:prstGeom>
        </p:spPr>
        <p:txBody>
          <a:bodyPr wrap="square">
            <a:spAutoFit/>
          </a:bodyPr>
          <a:lstStyle/>
          <a:p>
            <a:r>
              <a:rPr lang="en-AU" sz="600" dirty="0" err="1">
                <a:solidFill>
                  <a:srgbClr val="808080"/>
                </a:solidFill>
                <a:latin typeface="VIC" panose="00000500000000000000" pitchFamily="2" charset="0"/>
                <a:cs typeface="Calibri Light" panose="020F0302020204030204" pitchFamily="34" charset="0"/>
              </a:rPr>
              <a:t>Logans</a:t>
            </a:r>
            <a:r>
              <a:rPr lang="en-AU" sz="600" dirty="0">
                <a:solidFill>
                  <a:srgbClr val="808080"/>
                </a:solidFill>
                <a:latin typeface="VIC" panose="00000500000000000000" pitchFamily="2" charset="0"/>
                <a:cs typeface="Calibri Light" panose="020F0302020204030204" pitchFamily="34" charset="0"/>
              </a:rPr>
              <a:t> Beach Whale Viewing Platform, Warrnambool</a:t>
            </a:r>
            <a:endParaRPr lang="en-AU" sz="600" dirty="0"/>
          </a:p>
        </p:txBody>
      </p:sp>
      <p:cxnSp>
        <p:nvCxnSpPr>
          <p:cNvPr id="121" name="Straight Connector 120">
            <a:extLst>
              <a:ext uri="{FF2B5EF4-FFF2-40B4-BE49-F238E27FC236}">
                <a16:creationId xmlns:a16="http://schemas.microsoft.com/office/drawing/2014/main" id="{39883FBE-11E7-41EF-AFA0-714E14631D88}"/>
              </a:ext>
            </a:extLst>
          </p:cNvPr>
          <p:cNvCxnSpPr>
            <a:cxnSpLocks/>
            <a:endCxn id="217" idx="3"/>
          </p:cNvCxnSpPr>
          <p:nvPr/>
        </p:nvCxnSpPr>
        <p:spPr>
          <a:xfrm>
            <a:off x="2443458" y="2788951"/>
            <a:ext cx="24780" cy="6935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59F8E35B-E8A4-4CA6-95D7-BF290FE73DCA}"/>
              </a:ext>
            </a:extLst>
          </p:cNvPr>
          <p:cNvSpPr/>
          <p:nvPr/>
        </p:nvSpPr>
        <p:spPr>
          <a:xfrm>
            <a:off x="3500223" y="2768282"/>
            <a:ext cx="1358064" cy="184666"/>
          </a:xfrm>
          <a:prstGeom prst="rect">
            <a:avLst/>
          </a:prstGeom>
        </p:spPr>
        <p:txBody>
          <a:bodyPr wrap="none">
            <a:spAutoFit/>
          </a:bodyPr>
          <a:lstStyle/>
          <a:p>
            <a:r>
              <a:rPr lang="en-AU" sz="600" dirty="0">
                <a:solidFill>
                  <a:srgbClr val="808080"/>
                </a:solidFill>
                <a:latin typeface="VIC" panose="00000500000000000000" pitchFamily="2" charset="0"/>
                <a:cs typeface="Calibri Light" panose="020F0302020204030204" pitchFamily="34" charset="0"/>
              </a:rPr>
              <a:t>Kennedy’s Creek Music Festival</a:t>
            </a:r>
            <a:endParaRPr lang="en-AU" sz="600" dirty="0"/>
          </a:p>
        </p:txBody>
      </p:sp>
      <p:cxnSp>
        <p:nvCxnSpPr>
          <p:cNvPr id="125" name="Straight Connector 124">
            <a:extLst>
              <a:ext uri="{FF2B5EF4-FFF2-40B4-BE49-F238E27FC236}">
                <a16:creationId xmlns:a16="http://schemas.microsoft.com/office/drawing/2014/main" id="{C42E0F10-9A38-41D7-B13E-CCD081C5950E}"/>
              </a:ext>
            </a:extLst>
          </p:cNvPr>
          <p:cNvCxnSpPr>
            <a:cxnSpLocks/>
            <a:endCxn id="219" idx="2"/>
          </p:cNvCxnSpPr>
          <p:nvPr/>
        </p:nvCxnSpPr>
        <p:spPr>
          <a:xfrm flipV="1">
            <a:off x="2976366" y="2842453"/>
            <a:ext cx="472774" cy="10760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A4B284C-D35F-4213-A55E-7F2F6692FE1F}"/>
              </a:ext>
            </a:extLst>
          </p:cNvPr>
          <p:cNvCxnSpPr>
            <a:cxnSpLocks/>
            <a:endCxn id="221" idx="3"/>
          </p:cNvCxnSpPr>
          <p:nvPr/>
        </p:nvCxnSpPr>
        <p:spPr>
          <a:xfrm flipH="1">
            <a:off x="2124616" y="2759553"/>
            <a:ext cx="237196" cy="52680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3D4DF200-8D73-434B-A216-C846CA3654EC}"/>
              </a:ext>
            </a:extLst>
          </p:cNvPr>
          <p:cNvSpPr/>
          <p:nvPr/>
        </p:nvSpPr>
        <p:spPr>
          <a:xfrm>
            <a:off x="1099600" y="3251451"/>
            <a:ext cx="1037463" cy="184666"/>
          </a:xfrm>
          <a:prstGeom prst="rect">
            <a:avLst/>
          </a:prstGeom>
        </p:spPr>
        <p:txBody>
          <a:bodyPr wrap="none">
            <a:spAutoFit/>
          </a:bodyPr>
          <a:lstStyle/>
          <a:p>
            <a:pPr algn="r"/>
            <a:r>
              <a:rPr lang="en-AU" sz="600" dirty="0">
                <a:solidFill>
                  <a:srgbClr val="808080"/>
                </a:solidFill>
                <a:latin typeface="VIC" panose="00000500000000000000" pitchFamily="2" charset="0"/>
                <a:cs typeface="Calibri Light" panose="020F0302020204030204" pitchFamily="34" charset="0"/>
              </a:rPr>
              <a:t>Port Fairy Folk Festival</a:t>
            </a:r>
            <a:endParaRPr lang="en-AU" dirty="0"/>
          </a:p>
        </p:txBody>
      </p:sp>
      <p:sp>
        <p:nvSpPr>
          <p:cNvPr id="73" name="Rectangle 72">
            <a:extLst>
              <a:ext uri="{FF2B5EF4-FFF2-40B4-BE49-F238E27FC236}">
                <a16:creationId xmlns:a16="http://schemas.microsoft.com/office/drawing/2014/main" id="{7756AF8A-61C9-494F-88D8-751FEDCBFFE6}"/>
              </a:ext>
            </a:extLst>
          </p:cNvPr>
          <p:cNvSpPr/>
          <p:nvPr/>
        </p:nvSpPr>
        <p:spPr>
          <a:xfrm>
            <a:off x="2716946" y="1881395"/>
            <a:ext cx="712054" cy="184666"/>
          </a:xfrm>
          <a:prstGeom prst="rect">
            <a:avLst/>
          </a:prstGeom>
        </p:spPr>
        <p:txBody>
          <a:bodyPr wrap="none">
            <a:spAutoFit/>
          </a:bodyPr>
          <a:lstStyle/>
          <a:p>
            <a:r>
              <a:rPr lang="en-AU" sz="600" dirty="0" err="1">
                <a:solidFill>
                  <a:srgbClr val="808080"/>
                </a:solidFill>
                <a:latin typeface="VIC" panose="00000500000000000000" pitchFamily="2" charset="0"/>
                <a:cs typeface="Calibri Light" panose="020F0302020204030204" pitchFamily="34" charset="0"/>
              </a:rPr>
              <a:t>SheepVention</a:t>
            </a:r>
            <a:endParaRPr lang="en-AU" sz="600" dirty="0"/>
          </a:p>
        </p:txBody>
      </p:sp>
      <p:cxnSp>
        <p:nvCxnSpPr>
          <p:cNvPr id="135" name="Straight Connector 134">
            <a:extLst>
              <a:ext uri="{FF2B5EF4-FFF2-40B4-BE49-F238E27FC236}">
                <a16:creationId xmlns:a16="http://schemas.microsoft.com/office/drawing/2014/main" id="{F7F319CF-23D6-4CB6-B925-80E447C46AD6}"/>
              </a:ext>
            </a:extLst>
          </p:cNvPr>
          <p:cNvCxnSpPr>
            <a:cxnSpLocks/>
            <a:stCxn id="223" idx="2"/>
          </p:cNvCxnSpPr>
          <p:nvPr/>
        </p:nvCxnSpPr>
        <p:spPr>
          <a:xfrm flipH="1">
            <a:off x="2186552" y="1977738"/>
            <a:ext cx="478652" cy="33436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466D9D04-7169-4E16-A54D-093186CEA262}"/>
              </a:ext>
            </a:extLst>
          </p:cNvPr>
          <p:cNvSpPr/>
          <p:nvPr/>
        </p:nvSpPr>
        <p:spPr>
          <a:xfrm>
            <a:off x="3292531" y="2118657"/>
            <a:ext cx="1430200" cy="184666"/>
          </a:xfrm>
          <a:prstGeom prst="rect">
            <a:avLst/>
          </a:prstGeom>
        </p:spPr>
        <p:txBody>
          <a:bodyPr wrap="none">
            <a:spAutoFit/>
          </a:bodyPr>
          <a:lstStyle/>
          <a:p>
            <a:r>
              <a:rPr lang="en-AU" sz="600" dirty="0">
                <a:solidFill>
                  <a:srgbClr val="808080"/>
                </a:solidFill>
                <a:latin typeface="VIC" panose="00000500000000000000" pitchFamily="2" charset="0"/>
                <a:cs typeface="Calibri Light" panose="020F0302020204030204" pitchFamily="34" charset="0"/>
              </a:rPr>
              <a:t>May Race Carnival Warrnambool</a:t>
            </a:r>
            <a:endParaRPr lang="en-AU" sz="600" dirty="0"/>
          </a:p>
        </p:txBody>
      </p:sp>
      <p:cxnSp>
        <p:nvCxnSpPr>
          <p:cNvPr id="138" name="Straight Connector 137">
            <a:extLst>
              <a:ext uri="{FF2B5EF4-FFF2-40B4-BE49-F238E27FC236}">
                <a16:creationId xmlns:a16="http://schemas.microsoft.com/office/drawing/2014/main" id="{0DA7F661-DD1C-4B11-9742-0F02293A2C3F}"/>
              </a:ext>
            </a:extLst>
          </p:cNvPr>
          <p:cNvCxnSpPr>
            <a:cxnSpLocks/>
            <a:stCxn id="225" idx="2"/>
          </p:cNvCxnSpPr>
          <p:nvPr/>
        </p:nvCxnSpPr>
        <p:spPr>
          <a:xfrm flipH="1">
            <a:off x="2523797" y="2203606"/>
            <a:ext cx="717568" cy="5523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A7288BC-5607-4BAB-BA36-6478E6FA336C}"/>
              </a:ext>
            </a:extLst>
          </p:cNvPr>
          <p:cNvSpPr/>
          <p:nvPr/>
        </p:nvSpPr>
        <p:spPr>
          <a:xfrm>
            <a:off x="3528309" y="2565428"/>
            <a:ext cx="1326004" cy="184666"/>
          </a:xfrm>
          <a:prstGeom prst="rect">
            <a:avLst/>
          </a:prstGeom>
        </p:spPr>
        <p:txBody>
          <a:bodyPr wrap="none">
            <a:spAutoFit/>
          </a:bodyPr>
          <a:lstStyle/>
          <a:p>
            <a:r>
              <a:rPr lang="en-AU" sz="600" dirty="0">
                <a:solidFill>
                  <a:srgbClr val="808080"/>
                </a:solidFill>
                <a:latin typeface="VIC" panose="00000500000000000000" pitchFamily="2" charset="0"/>
                <a:cs typeface="Calibri Light" panose="020F0302020204030204" pitchFamily="34" charset="0"/>
              </a:rPr>
              <a:t>Twelve Apostles Gourmet Trail</a:t>
            </a:r>
            <a:endParaRPr lang="en-AU" sz="600" dirty="0"/>
          </a:p>
        </p:txBody>
      </p:sp>
      <p:cxnSp>
        <p:nvCxnSpPr>
          <p:cNvPr id="149" name="Straight Connector 148">
            <a:extLst>
              <a:ext uri="{FF2B5EF4-FFF2-40B4-BE49-F238E27FC236}">
                <a16:creationId xmlns:a16="http://schemas.microsoft.com/office/drawing/2014/main" id="{3C4BDF38-9E04-4EE2-8AD7-0E3048FA468A}"/>
              </a:ext>
            </a:extLst>
          </p:cNvPr>
          <p:cNvCxnSpPr>
            <a:cxnSpLocks/>
            <a:endCxn id="227" idx="2"/>
          </p:cNvCxnSpPr>
          <p:nvPr/>
        </p:nvCxnSpPr>
        <p:spPr>
          <a:xfrm flipV="1">
            <a:off x="2878559" y="2644873"/>
            <a:ext cx="591095" cy="3014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E8B704BB-7225-448C-BEDD-E55A228855EA}"/>
              </a:ext>
            </a:extLst>
          </p:cNvPr>
          <p:cNvSpPr/>
          <p:nvPr/>
        </p:nvSpPr>
        <p:spPr>
          <a:xfrm>
            <a:off x="3465301" y="2973494"/>
            <a:ext cx="875561" cy="184666"/>
          </a:xfrm>
          <a:prstGeom prst="rect">
            <a:avLst/>
          </a:prstGeom>
        </p:spPr>
        <p:txBody>
          <a:bodyPr wrap="none">
            <a:spAutoFit/>
          </a:bodyPr>
          <a:lstStyle/>
          <a:p>
            <a:r>
              <a:rPr lang="en-AU" sz="600" dirty="0">
                <a:solidFill>
                  <a:srgbClr val="808080"/>
                </a:solidFill>
                <a:latin typeface="VIC" panose="00000500000000000000" pitchFamily="2" charset="0"/>
                <a:cs typeface="Calibri Light" panose="020F0302020204030204" pitchFamily="34" charset="0"/>
              </a:rPr>
              <a:t>Great Ocean Walk</a:t>
            </a:r>
            <a:endParaRPr lang="en-AU" sz="600" dirty="0"/>
          </a:p>
        </p:txBody>
      </p:sp>
      <p:cxnSp>
        <p:nvCxnSpPr>
          <p:cNvPr id="162" name="Straight Connector 161">
            <a:extLst>
              <a:ext uri="{FF2B5EF4-FFF2-40B4-BE49-F238E27FC236}">
                <a16:creationId xmlns:a16="http://schemas.microsoft.com/office/drawing/2014/main" id="{2AA30A9D-822E-4E7E-A9D2-B873BAFD3BD5}"/>
              </a:ext>
            </a:extLst>
          </p:cNvPr>
          <p:cNvCxnSpPr>
            <a:cxnSpLocks/>
            <a:endCxn id="173" idx="2"/>
          </p:cNvCxnSpPr>
          <p:nvPr/>
        </p:nvCxnSpPr>
        <p:spPr>
          <a:xfrm>
            <a:off x="2871960" y="3011784"/>
            <a:ext cx="551106" cy="4394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9AFFC78A-BE6A-43CE-8CD4-E253F209241C}"/>
              </a:ext>
            </a:extLst>
          </p:cNvPr>
          <p:cNvSpPr/>
          <p:nvPr/>
        </p:nvSpPr>
        <p:spPr>
          <a:xfrm>
            <a:off x="2528044" y="1671572"/>
            <a:ext cx="1040670" cy="184666"/>
          </a:xfrm>
          <a:prstGeom prst="rect">
            <a:avLst/>
          </a:prstGeom>
        </p:spPr>
        <p:txBody>
          <a:bodyPr wrap="none">
            <a:spAutoFit/>
          </a:bodyPr>
          <a:lstStyle/>
          <a:p>
            <a:r>
              <a:rPr lang="en-AU" sz="600" dirty="0">
                <a:solidFill>
                  <a:srgbClr val="808080"/>
                </a:solidFill>
                <a:latin typeface="VIC" panose="00000500000000000000" pitchFamily="2" charset="0"/>
                <a:cs typeface="Calibri Light" panose="020F0302020204030204" pitchFamily="34" charset="0"/>
              </a:rPr>
              <a:t>Grampians Peaks Trail</a:t>
            </a:r>
            <a:endParaRPr lang="en-AU" sz="600" dirty="0"/>
          </a:p>
        </p:txBody>
      </p:sp>
      <p:cxnSp>
        <p:nvCxnSpPr>
          <p:cNvPr id="166" name="Straight Connector 165">
            <a:extLst>
              <a:ext uri="{FF2B5EF4-FFF2-40B4-BE49-F238E27FC236}">
                <a16:creationId xmlns:a16="http://schemas.microsoft.com/office/drawing/2014/main" id="{11809921-4D00-42D6-8C53-9CCB24FE6F76}"/>
              </a:ext>
            </a:extLst>
          </p:cNvPr>
          <p:cNvCxnSpPr>
            <a:cxnSpLocks/>
            <a:stCxn id="230" idx="2"/>
          </p:cNvCxnSpPr>
          <p:nvPr/>
        </p:nvCxnSpPr>
        <p:spPr>
          <a:xfrm flipH="1">
            <a:off x="2287434" y="1761545"/>
            <a:ext cx="217278" cy="13443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0A13FF81-1F0E-4CE6-BCE8-3CC92EFD198B}"/>
              </a:ext>
            </a:extLst>
          </p:cNvPr>
          <p:cNvSpPr/>
          <p:nvPr/>
        </p:nvSpPr>
        <p:spPr>
          <a:xfrm>
            <a:off x="177647" y="2315351"/>
            <a:ext cx="1055097" cy="184666"/>
          </a:xfrm>
          <a:prstGeom prst="rect">
            <a:avLst/>
          </a:prstGeom>
        </p:spPr>
        <p:txBody>
          <a:bodyPr wrap="none">
            <a:spAutoFit/>
          </a:bodyPr>
          <a:lstStyle/>
          <a:p>
            <a:r>
              <a:rPr lang="en-AU" sz="600" dirty="0">
                <a:solidFill>
                  <a:srgbClr val="808080"/>
                </a:solidFill>
                <a:latin typeface="VIC" panose="00000500000000000000" pitchFamily="2" charset="0"/>
                <a:cs typeface="Calibri Light" panose="020F0302020204030204" pitchFamily="34" charset="0"/>
              </a:rPr>
              <a:t>Great South West Walk</a:t>
            </a:r>
            <a:endParaRPr lang="en-AU" sz="600" dirty="0"/>
          </a:p>
        </p:txBody>
      </p:sp>
      <p:cxnSp>
        <p:nvCxnSpPr>
          <p:cNvPr id="174" name="Straight Connector 173">
            <a:extLst>
              <a:ext uri="{FF2B5EF4-FFF2-40B4-BE49-F238E27FC236}">
                <a16:creationId xmlns:a16="http://schemas.microsoft.com/office/drawing/2014/main" id="{C4E5D9FC-4E54-4D9A-B63A-E656ADDC2097}"/>
              </a:ext>
            </a:extLst>
          </p:cNvPr>
          <p:cNvCxnSpPr>
            <a:cxnSpLocks/>
            <a:stCxn id="228" idx="6"/>
          </p:cNvCxnSpPr>
          <p:nvPr/>
        </p:nvCxnSpPr>
        <p:spPr>
          <a:xfrm>
            <a:off x="1265376" y="2399620"/>
            <a:ext cx="385252" cy="14075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0" name="Partial Circle 179">
            <a:extLst>
              <a:ext uri="{FF2B5EF4-FFF2-40B4-BE49-F238E27FC236}">
                <a16:creationId xmlns:a16="http://schemas.microsoft.com/office/drawing/2014/main" id="{70E22B83-7744-48F0-8491-676B3996BC05}"/>
              </a:ext>
            </a:extLst>
          </p:cNvPr>
          <p:cNvSpPr/>
          <p:nvPr/>
        </p:nvSpPr>
        <p:spPr>
          <a:xfrm rot="10800000">
            <a:off x="2900503" y="3326058"/>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1" name="Partial Circle 180">
            <a:extLst>
              <a:ext uri="{FF2B5EF4-FFF2-40B4-BE49-F238E27FC236}">
                <a16:creationId xmlns:a16="http://schemas.microsoft.com/office/drawing/2014/main" id="{DBD21E29-2045-441A-9F79-864CE3C7B6A2}"/>
              </a:ext>
            </a:extLst>
          </p:cNvPr>
          <p:cNvSpPr/>
          <p:nvPr/>
        </p:nvSpPr>
        <p:spPr>
          <a:xfrm>
            <a:off x="2894476" y="3324944"/>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4" name="Partial Circle 183">
            <a:extLst>
              <a:ext uri="{FF2B5EF4-FFF2-40B4-BE49-F238E27FC236}">
                <a16:creationId xmlns:a16="http://schemas.microsoft.com/office/drawing/2014/main" id="{D9FE63E3-19F7-4832-8B0E-1C0EA6692E1C}"/>
              </a:ext>
            </a:extLst>
          </p:cNvPr>
          <p:cNvSpPr/>
          <p:nvPr/>
        </p:nvSpPr>
        <p:spPr>
          <a:xfrm rot="10800000">
            <a:off x="3425396" y="2341664"/>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5" name="Partial Circle 184">
            <a:extLst>
              <a:ext uri="{FF2B5EF4-FFF2-40B4-BE49-F238E27FC236}">
                <a16:creationId xmlns:a16="http://schemas.microsoft.com/office/drawing/2014/main" id="{4CB8AA59-82E9-49D7-A514-33B3AD9AC9D7}"/>
              </a:ext>
            </a:extLst>
          </p:cNvPr>
          <p:cNvSpPr/>
          <p:nvPr/>
        </p:nvSpPr>
        <p:spPr>
          <a:xfrm>
            <a:off x="3419369" y="2340550"/>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02" name="Partial Circle 201">
            <a:extLst>
              <a:ext uri="{FF2B5EF4-FFF2-40B4-BE49-F238E27FC236}">
                <a16:creationId xmlns:a16="http://schemas.microsoft.com/office/drawing/2014/main" id="{6E00038D-4B03-4583-B653-5C67035DA658}"/>
              </a:ext>
            </a:extLst>
          </p:cNvPr>
          <p:cNvSpPr/>
          <p:nvPr/>
        </p:nvSpPr>
        <p:spPr>
          <a:xfrm rot="10800000">
            <a:off x="1239371" y="2068957"/>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03" name="Partial Circle 202">
            <a:extLst>
              <a:ext uri="{FF2B5EF4-FFF2-40B4-BE49-F238E27FC236}">
                <a16:creationId xmlns:a16="http://schemas.microsoft.com/office/drawing/2014/main" id="{E10D88CD-D521-4220-8614-2ECA7A62E018}"/>
              </a:ext>
            </a:extLst>
          </p:cNvPr>
          <p:cNvSpPr/>
          <p:nvPr/>
        </p:nvSpPr>
        <p:spPr>
          <a:xfrm>
            <a:off x="1233344" y="2067843"/>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04" name="Partial Circle 203">
            <a:extLst>
              <a:ext uri="{FF2B5EF4-FFF2-40B4-BE49-F238E27FC236}">
                <a16:creationId xmlns:a16="http://schemas.microsoft.com/office/drawing/2014/main" id="{D04AFF12-8061-48CB-8985-354530376F33}"/>
              </a:ext>
            </a:extLst>
          </p:cNvPr>
          <p:cNvSpPr/>
          <p:nvPr/>
        </p:nvSpPr>
        <p:spPr>
          <a:xfrm rot="10800000">
            <a:off x="1297485" y="2883393"/>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05" name="Partial Circle 204">
            <a:extLst>
              <a:ext uri="{FF2B5EF4-FFF2-40B4-BE49-F238E27FC236}">
                <a16:creationId xmlns:a16="http://schemas.microsoft.com/office/drawing/2014/main" id="{48F23ECD-60AF-4E0F-9FD4-9732D7FC0127}"/>
              </a:ext>
            </a:extLst>
          </p:cNvPr>
          <p:cNvSpPr/>
          <p:nvPr/>
        </p:nvSpPr>
        <p:spPr>
          <a:xfrm>
            <a:off x="1291458" y="2882279"/>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06" name="Partial Circle 205">
            <a:extLst>
              <a:ext uri="{FF2B5EF4-FFF2-40B4-BE49-F238E27FC236}">
                <a16:creationId xmlns:a16="http://schemas.microsoft.com/office/drawing/2014/main" id="{17D38682-6D2C-4C06-BEC3-C70373D9C564}"/>
              </a:ext>
            </a:extLst>
          </p:cNvPr>
          <p:cNvSpPr/>
          <p:nvPr/>
        </p:nvSpPr>
        <p:spPr>
          <a:xfrm rot="10800000">
            <a:off x="1338431" y="2588316"/>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07" name="Partial Circle 206">
            <a:extLst>
              <a:ext uri="{FF2B5EF4-FFF2-40B4-BE49-F238E27FC236}">
                <a16:creationId xmlns:a16="http://schemas.microsoft.com/office/drawing/2014/main" id="{EE89FABA-8E45-433B-B9CA-7C1F361C482B}"/>
              </a:ext>
            </a:extLst>
          </p:cNvPr>
          <p:cNvSpPr/>
          <p:nvPr/>
        </p:nvSpPr>
        <p:spPr>
          <a:xfrm>
            <a:off x="1332404" y="2587202"/>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08" name="Partial Circle 207">
            <a:extLst>
              <a:ext uri="{FF2B5EF4-FFF2-40B4-BE49-F238E27FC236}">
                <a16:creationId xmlns:a16="http://schemas.microsoft.com/office/drawing/2014/main" id="{000D7FEC-808E-4D3B-98F7-4138F181061B}"/>
              </a:ext>
            </a:extLst>
          </p:cNvPr>
          <p:cNvSpPr/>
          <p:nvPr/>
        </p:nvSpPr>
        <p:spPr>
          <a:xfrm rot="10800000">
            <a:off x="1390983" y="1810866"/>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09" name="Partial Circle 208">
            <a:extLst>
              <a:ext uri="{FF2B5EF4-FFF2-40B4-BE49-F238E27FC236}">
                <a16:creationId xmlns:a16="http://schemas.microsoft.com/office/drawing/2014/main" id="{2299FD46-E6AF-4D93-AB89-676079133D3F}"/>
              </a:ext>
            </a:extLst>
          </p:cNvPr>
          <p:cNvSpPr/>
          <p:nvPr/>
        </p:nvSpPr>
        <p:spPr>
          <a:xfrm>
            <a:off x="1384956" y="1809752"/>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0" name="Partial Circle 209">
            <a:extLst>
              <a:ext uri="{FF2B5EF4-FFF2-40B4-BE49-F238E27FC236}">
                <a16:creationId xmlns:a16="http://schemas.microsoft.com/office/drawing/2014/main" id="{40420D54-13CF-41A6-BE17-A52846708293}"/>
              </a:ext>
            </a:extLst>
          </p:cNvPr>
          <p:cNvSpPr/>
          <p:nvPr/>
        </p:nvSpPr>
        <p:spPr>
          <a:xfrm rot="10800000">
            <a:off x="2173147" y="3463976"/>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1" name="Partial Circle 210">
            <a:extLst>
              <a:ext uri="{FF2B5EF4-FFF2-40B4-BE49-F238E27FC236}">
                <a16:creationId xmlns:a16="http://schemas.microsoft.com/office/drawing/2014/main" id="{7A8E0BD1-F0D6-42F1-9908-CB52B4B9D8C3}"/>
              </a:ext>
            </a:extLst>
          </p:cNvPr>
          <p:cNvSpPr/>
          <p:nvPr/>
        </p:nvSpPr>
        <p:spPr>
          <a:xfrm>
            <a:off x="2167120" y="3462862"/>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2" name="Partial Circle 211">
            <a:extLst>
              <a:ext uri="{FF2B5EF4-FFF2-40B4-BE49-F238E27FC236}">
                <a16:creationId xmlns:a16="http://schemas.microsoft.com/office/drawing/2014/main" id="{EE62D698-FD30-4CB3-8647-C54539F1B542}"/>
              </a:ext>
            </a:extLst>
          </p:cNvPr>
          <p:cNvSpPr/>
          <p:nvPr/>
        </p:nvSpPr>
        <p:spPr>
          <a:xfrm rot="10800000">
            <a:off x="1867675" y="3106571"/>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3" name="Partial Circle 212">
            <a:extLst>
              <a:ext uri="{FF2B5EF4-FFF2-40B4-BE49-F238E27FC236}">
                <a16:creationId xmlns:a16="http://schemas.microsoft.com/office/drawing/2014/main" id="{FFA8E1F1-B161-4C10-B190-2F1AF985B680}"/>
              </a:ext>
            </a:extLst>
          </p:cNvPr>
          <p:cNvSpPr/>
          <p:nvPr/>
        </p:nvSpPr>
        <p:spPr>
          <a:xfrm>
            <a:off x="1860375" y="3106091"/>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4" name="Partial Circle 213">
            <a:extLst>
              <a:ext uri="{FF2B5EF4-FFF2-40B4-BE49-F238E27FC236}">
                <a16:creationId xmlns:a16="http://schemas.microsoft.com/office/drawing/2014/main" id="{0A635240-5674-4B0C-A825-D4ECCD7F8CC3}"/>
              </a:ext>
            </a:extLst>
          </p:cNvPr>
          <p:cNvSpPr/>
          <p:nvPr/>
        </p:nvSpPr>
        <p:spPr>
          <a:xfrm rot="10800000">
            <a:off x="3148401" y="3184101"/>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5" name="Partial Circle 214">
            <a:extLst>
              <a:ext uri="{FF2B5EF4-FFF2-40B4-BE49-F238E27FC236}">
                <a16:creationId xmlns:a16="http://schemas.microsoft.com/office/drawing/2014/main" id="{243C83CA-E856-46CC-A91D-05A8BB665BDA}"/>
              </a:ext>
            </a:extLst>
          </p:cNvPr>
          <p:cNvSpPr/>
          <p:nvPr/>
        </p:nvSpPr>
        <p:spPr>
          <a:xfrm>
            <a:off x="3142374" y="3182987"/>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6" name="Partial Circle 215">
            <a:extLst>
              <a:ext uri="{FF2B5EF4-FFF2-40B4-BE49-F238E27FC236}">
                <a16:creationId xmlns:a16="http://schemas.microsoft.com/office/drawing/2014/main" id="{40C30FD5-B3D7-4E18-81A6-14D13C7EE79F}"/>
              </a:ext>
            </a:extLst>
          </p:cNvPr>
          <p:cNvSpPr/>
          <p:nvPr/>
        </p:nvSpPr>
        <p:spPr>
          <a:xfrm rot="10800000">
            <a:off x="2424735" y="3483578"/>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7" name="Partial Circle 216">
            <a:extLst>
              <a:ext uri="{FF2B5EF4-FFF2-40B4-BE49-F238E27FC236}">
                <a16:creationId xmlns:a16="http://schemas.microsoft.com/office/drawing/2014/main" id="{7392198F-FDF8-442A-B726-BB4A3746E7CE}"/>
              </a:ext>
            </a:extLst>
          </p:cNvPr>
          <p:cNvSpPr/>
          <p:nvPr/>
        </p:nvSpPr>
        <p:spPr>
          <a:xfrm>
            <a:off x="2418708" y="3482464"/>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8" name="Partial Circle 217">
            <a:extLst>
              <a:ext uri="{FF2B5EF4-FFF2-40B4-BE49-F238E27FC236}">
                <a16:creationId xmlns:a16="http://schemas.microsoft.com/office/drawing/2014/main" id="{A190208D-4597-444B-A7D5-C78BFB033C37}"/>
              </a:ext>
            </a:extLst>
          </p:cNvPr>
          <p:cNvSpPr/>
          <p:nvPr/>
        </p:nvSpPr>
        <p:spPr>
          <a:xfrm rot="10800000">
            <a:off x="3455167" y="2794037"/>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19" name="Partial Circle 218">
            <a:extLst>
              <a:ext uri="{FF2B5EF4-FFF2-40B4-BE49-F238E27FC236}">
                <a16:creationId xmlns:a16="http://schemas.microsoft.com/office/drawing/2014/main" id="{B286AE34-4451-4DB2-9662-3159AC534956}"/>
              </a:ext>
            </a:extLst>
          </p:cNvPr>
          <p:cNvSpPr/>
          <p:nvPr/>
        </p:nvSpPr>
        <p:spPr>
          <a:xfrm>
            <a:off x="3449140" y="2792923"/>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0" name="Partial Circle 219">
            <a:extLst>
              <a:ext uri="{FF2B5EF4-FFF2-40B4-BE49-F238E27FC236}">
                <a16:creationId xmlns:a16="http://schemas.microsoft.com/office/drawing/2014/main" id="{DA811D33-24B5-4F24-8DEE-422A02A39A54}"/>
              </a:ext>
            </a:extLst>
          </p:cNvPr>
          <p:cNvSpPr/>
          <p:nvPr/>
        </p:nvSpPr>
        <p:spPr>
          <a:xfrm rot="10800000">
            <a:off x="2082386" y="3286838"/>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1" name="Partial Circle 220">
            <a:extLst>
              <a:ext uri="{FF2B5EF4-FFF2-40B4-BE49-F238E27FC236}">
                <a16:creationId xmlns:a16="http://schemas.microsoft.com/office/drawing/2014/main" id="{7224DD10-4490-43D8-8A6F-B7D2E641E821}"/>
              </a:ext>
            </a:extLst>
          </p:cNvPr>
          <p:cNvSpPr/>
          <p:nvPr/>
        </p:nvSpPr>
        <p:spPr>
          <a:xfrm>
            <a:off x="2075086" y="3286358"/>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2" name="Partial Circle 221">
            <a:extLst>
              <a:ext uri="{FF2B5EF4-FFF2-40B4-BE49-F238E27FC236}">
                <a16:creationId xmlns:a16="http://schemas.microsoft.com/office/drawing/2014/main" id="{4193E354-9F4F-478A-931F-67933BC835BD}"/>
              </a:ext>
            </a:extLst>
          </p:cNvPr>
          <p:cNvSpPr/>
          <p:nvPr/>
        </p:nvSpPr>
        <p:spPr>
          <a:xfrm rot="10800000">
            <a:off x="2672504" y="1928688"/>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3" name="Partial Circle 222">
            <a:extLst>
              <a:ext uri="{FF2B5EF4-FFF2-40B4-BE49-F238E27FC236}">
                <a16:creationId xmlns:a16="http://schemas.microsoft.com/office/drawing/2014/main" id="{4DB524EE-A449-4E9B-908F-BE7B889CBF51}"/>
              </a:ext>
            </a:extLst>
          </p:cNvPr>
          <p:cNvSpPr/>
          <p:nvPr/>
        </p:nvSpPr>
        <p:spPr>
          <a:xfrm>
            <a:off x="2665204" y="1928208"/>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4" name="Partial Circle 223">
            <a:extLst>
              <a:ext uri="{FF2B5EF4-FFF2-40B4-BE49-F238E27FC236}">
                <a16:creationId xmlns:a16="http://schemas.microsoft.com/office/drawing/2014/main" id="{7714B9E0-560A-49F6-92A1-08BF8EA11666}"/>
              </a:ext>
            </a:extLst>
          </p:cNvPr>
          <p:cNvSpPr/>
          <p:nvPr/>
        </p:nvSpPr>
        <p:spPr>
          <a:xfrm rot="10800000">
            <a:off x="3248665" y="2154556"/>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5" name="Partial Circle 224">
            <a:extLst>
              <a:ext uri="{FF2B5EF4-FFF2-40B4-BE49-F238E27FC236}">
                <a16:creationId xmlns:a16="http://schemas.microsoft.com/office/drawing/2014/main" id="{C0FA8378-7035-40F3-A6BF-5D56B15BEE86}"/>
              </a:ext>
            </a:extLst>
          </p:cNvPr>
          <p:cNvSpPr/>
          <p:nvPr/>
        </p:nvSpPr>
        <p:spPr>
          <a:xfrm>
            <a:off x="3241365" y="2154076"/>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6" name="Partial Circle 225">
            <a:extLst>
              <a:ext uri="{FF2B5EF4-FFF2-40B4-BE49-F238E27FC236}">
                <a16:creationId xmlns:a16="http://schemas.microsoft.com/office/drawing/2014/main" id="{F8183F25-AD9D-432C-B93D-2ED2868FD4AF}"/>
              </a:ext>
            </a:extLst>
          </p:cNvPr>
          <p:cNvSpPr/>
          <p:nvPr/>
        </p:nvSpPr>
        <p:spPr>
          <a:xfrm rot="10800000">
            <a:off x="3475681" y="2596457"/>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7" name="Partial Circle 226">
            <a:extLst>
              <a:ext uri="{FF2B5EF4-FFF2-40B4-BE49-F238E27FC236}">
                <a16:creationId xmlns:a16="http://schemas.microsoft.com/office/drawing/2014/main" id="{E4823360-51B9-4972-9133-798165842B0A}"/>
              </a:ext>
            </a:extLst>
          </p:cNvPr>
          <p:cNvSpPr/>
          <p:nvPr/>
        </p:nvSpPr>
        <p:spPr>
          <a:xfrm>
            <a:off x="3469654" y="2595343"/>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28" name="Oval 227">
            <a:extLst>
              <a:ext uri="{FF2B5EF4-FFF2-40B4-BE49-F238E27FC236}">
                <a16:creationId xmlns:a16="http://schemas.microsoft.com/office/drawing/2014/main" id="{17AD8E24-6640-476D-A16D-2FC1AE512176}"/>
              </a:ext>
            </a:extLst>
          </p:cNvPr>
          <p:cNvSpPr/>
          <p:nvPr/>
        </p:nvSpPr>
        <p:spPr>
          <a:xfrm>
            <a:off x="1166316" y="2350090"/>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230" name="Oval 229">
            <a:extLst>
              <a:ext uri="{FF2B5EF4-FFF2-40B4-BE49-F238E27FC236}">
                <a16:creationId xmlns:a16="http://schemas.microsoft.com/office/drawing/2014/main" id="{447044D2-AADF-4063-9857-653A0FB11887}"/>
              </a:ext>
            </a:extLst>
          </p:cNvPr>
          <p:cNvSpPr/>
          <p:nvPr/>
        </p:nvSpPr>
        <p:spPr>
          <a:xfrm>
            <a:off x="2504712" y="1712015"/>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Tree>
    <p:extLst>
      <p:ext uri="{BB962C8B-B14F-4D97-AF65-F5344CB8AC3E}">
        <p14:creationId xmlns:p14="http://schemas.microsoft.com/office/powerpoint/2010/main" val="3019637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FFD27F-E4DE-49B3-B85B-E29A83CE2602}"/>
              </a:ext>
            </a:extLst>
          </p:cNvPr>
          <p:cNvSpPr/>
          <p:nvPr/>
        </p:nvSpPr>
        <p:spPr>
          <a:xfrm>
            <a:off x="1219939" y="7482179"/>
            <a:ext cx="4418121" cy="1436932"/>
          </a:xfrm>
          <a:prstGeom prst="rect">
            <a:avLst/>
          </a:prstGeom>
        </p:spPr>
        <p:txBody>
          <a:bodyPr wrap="square" anchor="b">
            <a:spAutoFit/>
          </a:bodyPr>
          <a:lstStyle/>
          <a:p>
            <a:pPr marL="0" lvl="0" indent="0" algn="ctr">
              <a:lnSpc>
                <a:spcPct val="150000"/>
              </a:lnSpc>
              <a:spcAft>
                <a:spcPts val="0"/>
              </a:spcAft>
              <a:buFont typeface="+mj-lt"/>
              <a:buNone/>
              <a:tabLst>
                <a:tab pos="914400" algn="l"/>
              </a:tabLst>
            </a:pPr>
            <a:r>
              <a:rPr lang="en-AU" sz="1400" b="0" dirty="0">
                <a:solidFill>
                  <a:schemeClr val="tx1">
                    <a:lumMod val="50000"/>
                    <a:lumOff val="50000"/>
                  </a:schemeClr>
                </a:solidFill>
                <a:effectLst/>
                <a:latin typeface="VIC" panose="00000500000000000000" pitchFamily="2" charset="0"/>
                <a:ea typeface="Times New Roman" panose="02020603050405020304" pitchFamily="18" charset="0"/>
              </a:rPr>
              <a:t>Contact Us</a:t>
            </a:r>
          </a:p>
          <a:p>
            <a:pPr marL="0" lvl="0" indent="0" algn="ctr">
              <a:lnSpc>
                <a:spcPct val="150000"/>
              </a:lnSpc>
              <a:spcAft>
                <a:spcPts val="0"/>
              </a:spcAft>
              <a:buFont typeface="+mj-lt"/>
              <a:buNone/>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If you would like to discuss the Great South Coast Regional Digital Plan please contact the Great South Coast Regional Partnership on:</a:t>
            </a:r>
          </a:p>
          <a:p>
            <a:pPr marL="0" lvl="0" indent="0" algn="ctr">
              <a:lnSpc>
                <a:spcPct val="150000"/>
              </a:lnSpc>
              <a:spcAft>
                <a:spcPts val="0"/>
              </a:spcAft>
              <a:buFont typeface="+mj-lt"/>
              <a:buNone/>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Email: </a:t>
            </a:r>
            <a:r>
              <a:rPr lang="en-AU" sz="900" u="sng" dirty="0">
                <a:solidFill>
                  <a:schemeClr val="tx1">
                    <a:lumMod val="50000"/>
                    <a:lumOff val="50000"/>
                  </a:schemeClr>
                </a:solidFill>
                <a:effectLst/>
                <a:latin typeface="VIC" panose="00000500000000000000" pitchFamily="2" charset="0"/>
                <a:ea typeface="Times New Roman" panose="02020603050405020304" pitchFamily="18" charset="0"/>
                <a:hlinkClick r:id="rId2">
                  <a:extLst>
                    <a:ext uri="{A12FA001-AC4F-418D-AE19-62706E023703}">
                      <ahyp:hlinkClr xmlns:ahyp="http://schemas.microsoft.com/office/drawing/2018/hyperlinkcolor" val="tx"/>
                    </a:ext>
                  </a:extLst>
                </a:hlinkClick>
              </a:rPr>
              <a:t>greatsouthcoast.partnership@rdv.vic.gov.au</a:t>
            </a: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 </a:t>
            </a:r>
          </a:p>
          <a:p>
            <a:pPr marL="0" lvl="0" indent="0" algn="ctr">
              <a:lnSpc>
                <a:spcPct val="150000"/>
              </a:lnSpc>
              <a:spcAft>
                <a:spcPts val="0"/>
              </a:spcAft>
              <a:buFont typeface="+mj-lt"/>
              <a:buNone/>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Phone: (03) 5561 9965</a:t>
            </a:r>
          </a:p>
          <a:p>
            <a:pPr marL="0" lvl="0" indent="0" algn="ctr">
              <a:lnSpc>
                <a:spcPct val="150000"/>
              </a:lnSpc>
              <a:spcAft>
                <a:spcPts val="0"/>
              </a:spcAft>
              <a:buFont typeface="+mj-lt"/>
              <a:buNone/>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We look forward to hearing from you.</a:t>
            </a:r>
            <a:endParaRPr lang="en-AU" sz="900" dirty="0">
              <a:solidFill>
                <a:schemeClr val="tx1">
                  <a:lumMod val="50000"/>
                  <a:lumOff val="50000"/>
                </a:schemeClr>
              </a:solidFill>
              <a:effectLst/>
              <a:latin typeface="VIC" panose="00000500000000000000" pitchFamily="2" charset="0"/>
              <a:ea typeface="Calibri" panose="020F0502020204030204" pitchFamily="34" charset="0"/>
            </a:endParaRPr>
          </a:p>
        </p:txBody>
      </p:sp>
      <p:sp>
        <p:nvSpPr>
          <p:cNvPr id="6" name="Rectangle 5">
            <a:extLst>
              <a:ext uri="{FF2B5EF4-FFF2-40B4-BE49-F238E27FC236}">
                <a16:creationId xmlns:a16="http://schemas.microsoft.com/office/drawing/2014/main" id="{928B5364-A3B0-49A4-8894-34C92CC7B5E7}"/>
              </a:ext>
            </a:extLst>
          </p:cNvPr>
          <p:cNvSpPr/>
          <p:nvPr/>
        </p:nvSpPr>
        <p:spPr>
          <a:xfrm>
            <a:off x="1346886" y="4203155"/>
            <a:ext cx="5039627" cy="830997"/>
          </a:xfrm>
          <a:prstGeom prst="rect">
            <a:avLst/>
          </a:prstGeom>
        </p:spPr>
        <p:txBody>
          <a:bodyPr wrap="square">
            <a:spAutoFit/>
          </a:bodyPr>
          <a:lstStyle/>
          <a:p>
            <a:pPr algn="r">
              <a:spcAft>
                <a:spcPts val="600"/>
              </a:spcAft>
            </a:pPr>
            <a:r>
              <a:rPr lang="en-AU" sz="1200" dirty="0">
                <a:solidFill>
                  <a:schemeClr val="tx1">
                    <a:lumMod val="50000"/>
                    <a:lumOff val="50000"/>
                  </a:schemeClr>
                </a:solidFill>
                <a:latin typeface="VIC" panose="00000500000000000000" pitchFamily="2" charset="0"/>
              </a:rPr>
              <a:t>The </a:t>
            </a:r>
            <a:r>
              <a:rPr lang="en-AU" sz="1200" dirty="0">
                <a:solidFill>
                  <a:schemeClr val="accent3"/>
                </a:solidFill>
                <a:latin typeface="VIC" panose="00000500000000000000" pitchFamily="2" charset="0"/>
              </a:rPr>
              <a:t>Great South Coast Regional Partnership </a:t>
            </a:r>
            <a:r>
              <a:rPr lang="en-AU" sz="1200" dirty="0">
                <a:solidFill>
                  <a:schemeClr val="tx1">
                    <a:lumMod val="50000"/>
                    <a:lumOff val="50000"/>
                  </a:schemeClr>
                </a:solidFill>
                <a:latin typeface="VIC" panose="00000500000000000000" pitchFamily="2" charset="0"/>
              </a:rPr>
              <a:t>would like to thank the members of Great South Coast Regional Digital Plan Steering Committee who gave their time, thoughts and passion towards the development of the Great South Coast Regional Digital Plan. </a:t>
            </a:r>
          </a:p>
        </p:txBody>
      </p:sp>
      <p:sp>
        <p:nvSpPr>
          <p:cNvPr id="7" name="Rectangle 6">
            <a:extLst>
              <a:ext uri="{FF2B5EF4-FFF2-40B4-BE49-F238E27FC236}">
                <a16:creationId xmlns:a16="http://schemas.microsoft.com/office/drawing/2014/main" id="{F8A4557A-E993-41BF-AEEB-95C997007ADE}"/>
              </a:ext>
            </a:extLst>
          </p:cNvPr>
          <p:cNvSpPr/>
          <p:nvPr/>
        </p:nvSpPr>
        <p:spPr>
          <a:xfrm>
            <a:off x="2342368" y="986889"/>
            <a:ext cx="4044146" cy="1831271"/>
          </a:xfrm>
          <a:prstGeom prst="rect">
            <a:avLst/>
          </a:prstGeom>
        </p:spPr>
        <p:txBody>
          <a:bodyPr wrap="square">
            <a:spAutoFit/>
          </a:bodyPr>
          <a:lstStyle/>
          <a:p>
            <a:pPr lvl="0" algn="r">
              <a:spcAft>
                <a:spcPts val="600"/>
              </a:spcAft>
            </a:pPr>
            <a:r>
              <a:rPr lang="en-AU" sz="2400" dirty="0">
                <a:solidFill>
                  <a:prstClr val="black">
                    <a:lumMod val="50000"/>
                    <a:lumOff val="50000"/>
                  </a:prstClr>
                </a:solidFill>
                <a:latin typeface="VIC" panose="00000500000000000000" pitchFamily="2" charset="0"/>
              </a:rPr>
              <a:t>Next Steps…</a:t>
            </a:r>
            <a:endParaRPr lang="en-AU" sz="1200" dirty="0">
              <a:solidFill>
                <a:prstClr val="black">
                  <a:lumMod val="50000"/>
                  <a:lumOff val="50000"/>
                </a:prstClr>
              </a:solidFill>
              <a:latin typeface="VIC" panose="00000500000000000000" pitchFamily="2" charset="0"/>
            </a:endParaRPr>
          </a:p>
          <a:p>
            <a:pPr lvl="0" algn="r">
              <a:spcAft>
                <a:spcPts val="600"/>
              </a:spcAft>
            </a:pPr>
            <a:r>
              <a:rPr lang="en-AU" sz="1200" dirty="0">
                <a:solidFill>
                  <a:prstClr val="black">
                    <a:lumMod val="50000"/>
                    <a:lumOff val="50000"/>
                  </a:prstClr>
                </a:solidFill>
                <a:latin typeface="VIC" panose="00000500000000000000" pitchFamily="2" charset="0"/>
              </a:rPr>
              <a:t>The analysis and recommendations that have come out of the Great South Coast Digital Plan will form the basis of our Regional Partnerships’ advocacy to the Commonwealth, Victorian and local governments, as well as industry and community groups in developing the future digital landscape of our region.</a:t>
            </a:r>
          </a:p>
        </p:txBody>
      </p:sp>
      <p:sp>
        <p:nvSpPr>
          <p:cNvPr id="9" name="Rectangle 8">
            <a:extLst>
              <a:ext uri="{FF2B5EF4-FFF2-40B4-BE49-F238E27FC236}">
                <a16:creationId xmlns:a16="http://schemas.microsoft.com/office/drawing/2014/main" id="{C1B21B4A-4991-4D5A-A888-E3371D418AFD}"/>
              </a:ext>
            </a:extLst>
          </p:cNvPr>
          <p:cNvSpPr/>
          <p:nvPr/>
        </p:nvSpPr>
        <p:spPr>
          <a:xfrm>
            <a:off x="1803748" y="2818160"/>
            <a:ext cx="4582765" cy="1384995"/>
          </a:xfrm>
          <a:prstGeom prst="rect">
            <a:avLst/>
          </a:prstGeom>
        </p:spPr>
        <p:txBody>
          <a:bodyPr wrap="square">
            <a:spAutoFit/>
          </a:bodyPr>
          <a:lstStyle/>
          <a:p>
            <a:pPr lvl="0" algn="r">
              <a:spcAft>
                <a:spcPts val="600"/>
              </a:spcAft>
            </a:pPr>
            <a:r>
              <a:rPr lang="en-AU" sz="1200" dirty="0">
                <a:solidFill>
                  <a:prstClr val="black">
                    <a:lumMod val="50000"/>
                    <a:lumOff val="50000"/>
                  </a:prstClr>
                </a:solidFill>
                <a:latin typeface="VIC" panose="00000500000000000000" pitchFamily="2" charset="0"/>
              </a:rPr>
              <a:t>This Digital Plan highlights the region’s current gaps in digital infrastructure and where our future demands may lie, bringing to light the areas where our efforts should be focused to bridge the digital divide. By addressing these priority areas, we will ensure our local residents, businesses and community flourish as the digital age continues to advance.</a:t>
            </a:r>
          </a:p>
        </p:txBody>
      </p:sp>
    </p:spTree>
    <p:extLst>
      <p:ext uri="{BB962C8B-B14F-4D97-AF65-F5344CB8AC3E}">
        <p14:creationId xmlns:p14="http://schemas.microsoft.com/office/powerpoint/2010/main" val="159463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A0491F-62E6-4B62-89DF-A3A46F857080}"/>
              </a:ext>
            </a:extLst>
          </p:cNvPr>
          <p:cNvSpPr txBox="1"/>
          <p:nvPr/>
        </p:nvSpPr>
        <p:spPr>
          <a:xfrm>
            <a:off x="914400" y="8328290"/>
            <a:ext cx="4201075" cy="646331"/>
          </a:xfrm>
          <a:prstGeom prst="rect">
            <a:avLst/>
          </a:prstGeom>
          <a:noFill/>
        </p:spPr>
        <p:txBody>
          <a:bodyPr wrap="square" rtlCol="0">
            <a:spAutoFit/>
          </a:bodyPr>
          <a:lstStyle/>
          <a:p>
            <a:pPr algn="r"/>
            <a:r>
              <a:rPr lang="en-AU" sz="1200" dirty="0">
                <a:solidFill>
                  <a:schemeClr val="accent3"/>
                </a:solidFill>
                <a:latin typeface="VIC" panose="00000500000000000000" pitchFamily="2" charset="0"/>
              </a:rPr>
              <a:t>Lisa Dwyer</a:t>
            </a:r>
          </a:p>
          <a:p>
            <a:pPr algn="r"/>
            <a:r>
              <a:rPr lang="en-AU" sz="1200" dirty="0">
                <a:solidFill>
                  <a:schemeClr val="tx1">
                    <a:lumMod val="50000"/>
                    <a:lumOff val="50000"/>
                  </a:schemeClr>
                </a:solidFill>
                <a:latin typeface="VIC" panose="00000500000000000000" pitchFamily="2" charset="0"/>
              </a:rPr>
              <a:t>Chair,</a:t>
            </a:r>
          </a:p>
          <a:p>
            <a:pPr algn="r"/>
            <a:r>
              <a:rPr lang="en-AU" sz="1200" dirty="0">
                <a:solidFill>
                  <a:schemeClr val="tx1">
                    <a:lumMod val="50000"/>
                    <a:lumOff val="50000"/>
                  </a:schemeClr>
                </a:solidFill>
                <a:latin typeface="VIC" panose="00000500000000000000" pitchFamily="2" charset="0"/>
              </a:rPr>
              <a:t>Great South Coast Regional Partnership</a:t>
            </a:r>
          </a:p>
        </p:txBody>
      </p:sp>
      <p:sp>
        <p:nvSpPr>
          <p:cNvPr id="4" name="Title 10">
            <a:extLst>
              <a:ext uri="{FF2B5EF4-FFF2-40B4-BE49-F238E27FC236}">
                <a16:creationId xmlns:a16="http://schemas.microsoft.com/office/drawing/2014/main" id="{68DA191B-BC23-4912-B066-A0D6F516AB53}"/>
              </a:ext>
            </a:extLst>
          </p:cNvPr>
          <p:cNvSpPr txBox="1">
            <a:spLocks/>
          </p:cNvSpPr>
          <p:nvPr/>
        </p:nvSpPr>
        <p:spPr>
          <a:xfrm>
            <a:off x="653078" y="513704"/>
            <a:ext cx="4462397" cy="1887389"/>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3"/>
                </a:solidFill>
              </a:rPr>
              <a:t>Statement from the </a:t>
            </a:r>
          </a:p>
          <a:p>
            <a:r>
              <a:rPr lang="en-AU" sz="2400" dirty="0">
                <a:solidFill>
                  <a:schemeClr val="accent3"/>
                </a:solidFill>
              </a:rPr>
              <a:t>Great South Coast </a:t>
            </a:r>
          </a:p>
          <a:p>
            <a:r>
              <a:rPr lang="en-AU" sz="2400" dirty="0">
                <a:solidFill>
                  <a:schemeClr val="accent3"/>
                </a:solidFill>
              </a:rPr>
              <a:t>Regional Partnership Chair</a:t>
            </a:r>
          </a:p>
        </p:txBody>
      </p:sp>
      <p:sp>
        <p:nvSpPr>
          <p:cNvPr id="5" name="TextBox 4">
            <a:extLst>
              <a:ext uri="{FF2B5EF4-FFF2-40B4-BE49-F238E27FC236}">
                <a16:creationId xmlns:a16="http://schemas.microsoft.com/office/drawing/2014/main" id="{BAC2D294-A021-4BA5-9A8E-E556641A9833}"/>
              </a:ext>
            </a:extLst>
          </p:cNvPr>
          <p:cNvSpPr txBox="1"/>
          <p:nvPr/>
        </p:nvSpPr>
        <p:spPr>
          <a:xfrm>
            <a:off x="653078" y="3757809"/>
            <a:ext cx="4462397" cy="4801314"/>
          </a:xfrm>
          <a:prstGeom prst="rect">
            <a:avLst/>
          </a:prstGeom>
          <a:noFill/>
        </p:spPr>
        <p:txBody>
          <a:bodyPr wrap="square" rtlCol="0">
            <a:spAutoFit/>
          </a:bodyPr>
          <a:lstStyle/>
          <a:p>
            <a:pPr algn="just">
              <a:spcAft>
                <a:spcPts val="600"/>
              </a:spcAft>
            </a:pPr>
            <a:r>
              <a:rPr lang="en-AU" sz="900" dirty="0">
                <a:solidFill>
                  <a:schemeClr val="tx1">
                    <a:lumMod val="50000"/>
                    <a:lumOff val="50000"/>
                  </a:schemeClr>
                </a:solidFill>
                <a:latin typeface="VIC" panose="00000500000000000000" pitchFamily="2" charset="0"/>
              </a:rPr>
              <a:t>So ingrained are digital services in our daily lives that they are now a significant factor contributing to the liveability and growth of regional communities. No matter where we go and what we do, we must be able to connect with the people, services and information we need. </a:t>
            </a:r>
          </a:p>
          <a:p>
            <a:pPr algn="just">
              <a:spcAft>
                <a:spcPts val="600"/>
              </a:spcAft>
            </a:pPr>
            <a:r>
              <a:rPr lang="en-AU" sz="900" dirty="0">
                <a:solidFill>
                  <a:schemeClr val="tx1">
                    <a:lumMod val="50000"/>
                    <a:lumOff val="50000"/>
                  </a:schemeClr>
                </a:solidFill>
                <a:latin typeface="VIC" panose="00000500000000000000" pitchFamily="2" charset="0"/>
              </a:rPr>
              <a:t>Our regional stakeholders have long suffered the challenges associated with inferior digital services, particularly those located in more remote and less densely populated areas which presents challenges for population retention and attraction.  </a:t>
            </a:r>
          </a:p>
          <a:p>
            <a:pPr algn="just">
              <a:spcAft>
                <a:spcPts val="600"/>
              </a:spcAft>
            </a:pPr>
            <a:r>
              <a:rPr lang="en-AU" sz="900" dirty="0">
                <a:solidFill>
                  <a:schemeClr val="tx1">
                    <a:lumMod val="50000"/>
                    <a:lumOff val="50000"/>
                  </a:schemeClr>
                </a:solidFill>
                <a:latin typeface="VIC" panose="00000500000000000000" pitchFamily="2" charset="0"/>
              </a:rPr>
              <a:t>The lack of clear evidence on where digital infrastructure gaps exist and the demand of users has been a clear barrier to improving services and better targeting investment. </a:t>
            </a:r>
          </a:p>
          <a:p>
            <a:pPr algn="just">
              <a:spcAft>
                <a:spcPts val="600"/>
              </a:spcAft>
            </a:pPr>
            <a:r>
              <a:rPr lang="en-AU" sz="900" dirty="0">
                <a:solidFill>
                  <a:schemeClr val="tx1">
                    <a:lumMod val="50000"/>
                    <a:lumOff val="50000"/>
                  </a:schemeClr>
                </a:solidFill>
                <a:latin typeface="VIC" panose="00000500000000000000" pitchFamily="2" charset="0"/>
              </a:rPr>
              <a:t>In this regard, the Great South Coast Regional Partnership is pleased to present its Digital Plan. </a:t>
            </a:r>
          </a:p>
          <a:p>
            <a:pPr algn="just">
              <a:spcAft>
                <a:spcPts val="600"/>
              </a:spcAft>
            </a:pPr>
            <a:r>
              <a:rPr lang="en-AU" sz="900" dirty="0">
                <a:solidFill>
                  <a:schemeClr val="tx1">
                    <a:lumMod val="50000"/>
                    <a:lumOff val="50000"/>
                  </a:schemeClr>
                </a:solidFill>
                <a:latin typeface="VIC" panose="00000500000000000000" pitchFamily="2" charset="0"/>
              </a:rPr>
              <a:t>This plan provides an initial snapshot in time of our digital infrastructure landscape and is the first ever comprehensive digital plan of its kind for our region. </a:t>
            </a:r>
          </a:p>
          <a:p>
            <a:pPr algn="just">
              <a:spcAft>
                <a:spcPts val="600"/>
              </a:spcAft>
            </a:pPr>
            <a:r>
              <a:rPr lang="en-AU" sz="900" dirty="0">
                <a:solidFill>
                  <a:schemeClr val="tx1">
                    <a:lumMod val="50000"/>
                    <a:lumOff val="50000"/>
                  </a:schemeClr>
                </a:solidFill>
                <a:latin typeface="VIC" panose="00000500000000000000" pitchFamily="2" charset="0"/>
              </a:rPr>
              <a:t>The plan sets out a range of recommendations and priorities for our region which we, and we hope our many stakeholders, will pursue to address our digital divide and underpin economic development and liveability across our region.</a:t>
            </a:r>
          </a:p>
          <a:p>
            <a:pPr algn="just">
              <a:spcAft>
                <a:spcPts val="600"/>
              </a:spcAft>
            </a:pPr>
            <a:r>
              <a:rPr lang="en-AU" sz="900" dirty="0">
                <a:solidFill>
                  <a:schemeClr val="tx1">
                    <a:lumMod val="50000"/>
                    <a:lumOff val="50000"/>
                  </a:schemeClr>
                </a:solidFill>
                <a:latin typeface="VIC" panose="00000500000000000000" pitchFamily="2" charset="0"/>
              </a:rPr>
              <a:t>This plan is not the final word on digital priorities. It is a starting point to guide immediate and future work and provides a useful framework to consider digital priorities and next steps for our region.</a:t>
            </a:r>
          </a:p>
          <a:p>
            <a:pPr algn="just">
              <a:spcAft>
                <a:spcPts val="600"/>
              </a:spcAft>
            </a:pPr>
            <a:r>
              <a:rPr lang="en-AU" sz="900" dirty="0">
                <a:solidFill>
                  <a:schemeClr val="tx1">
                    <a:lumMod val="50000"/>
                    <a:lumOff val="50000"/>
                  </a:schemeClr>
                </a:solidFill>
                <a:latin typeface="VIC" panose="00000500000000000000" pitchFamily="2" charset="0"/>
              </a:rPr>
              <a:t>We look forward to hearing from you and continuing our local engagement to build on this important evidence base. </a:t>
            </a:r>
          </a:p>
          <a:p>
            <a:pPr algn="just">
              <a:spcAft>
                <a:spcPts val="600"/>
              </a:spcAft>
            </a:pPr>
            <a:r>
              <a:rPr lang="en-AU" sz="900" dirty="0">
                <a:solidFill>
                  <a:schemeClr val="tx1">
                    <a:lumMod val="50000"/>
                    <a:lumOff val="50000"/>
                  </a:schemeClr>
                </a:solidFill>
                <a:latin typeface="VIC" panose="00000500000000000000" pitchFamily="2" charset="0"/>
              </a:rPr>
              <a:t>I would like to extend my thanks to the Great South Coast Digital Plan Steering Committee for their time and effort in developing this plan, and to the Victorian Government for their support to make this possible. </a:t>
            </a:r>
          </a:p>
          <a:p>
            <a:pPr algn="just">
              <a:spcAft>
                <a:spcPts val="600"/>
              </a:spcAft>
            </a:pPr>
            <a:endParaRPr lang="en-AU" sz="900" dirty="0">
              <a:solidFill>
                <a:schemeClr val="tx1">
                  <a:lumMod val="50000"/>
                  <a:lumOff val="50000"/>
                </a:schemeClr>
              </a:solidFill>
              <a:latin typeface="VIC" panose="00000500000000000000" pitchFamily="2" charset="0"/>
            </a:endParaRPr>
          </a:p>
        </p:txBody>
      </p:sp>
      <p:sp>
        <p:nvSpPr>
          <p:cNvPr id="6" name="Rectangle 5">
            <a:extLst>
              <a:ext uri="{FF2B5EF4-FFF2-40B4-BE49-F238E27FC236}">
                <a16:creationId xmlns:a16="http://schemas.microsoft.com/office/drawing/2014/main" id="{CC0EDCAE-644E-4390-8425-145079FE8845}"/>
              </a:ext>
            </a:extLst>
          </p:cNvPr>
          <p:cNvSpPr/>
          <p:nvPr/>
        </p:nvSpPr>
        <p:spPr>
          <a:xfrm>
            <a:off x="1998224" y="2480536"/>
            <a:ext cx="3117252" cy="1277273"/>
          </a:xfrm>
          <a:prstGeom prst="rect">
            <a:avLst/>
          </a:prstGeom>
        </p:spPr>
        <p:txBody>
          <a:bodyPr wrap="square">
            <a:spAutoFit/>
          </a:bodyPr>
          <a:lstStyle/>
          <a:p>
            <a:pPr algn="just">
              <a:spcAft>
                <a:spcPts val="600"/>
              </a:spcAft>
            </a:pPr>
            <a:r>
              <a:rPr lang="en-AU" sz="900" dirty="0">
                <a:solidFill>
                  <a:schemeClr val="tx1">
                    <a:lumMod val="50000"/>
                    <a:lumOff val="50000"/>
                  </a:schemeClr>
                </a:solidFill>
                <a:latin typeface="VIC" panose="00000500000000000000" pitchFamily="2" charset="0"/>
              </a:rPr>
              <a:t>The Great South Coast region is a diverse area comprising our population centres of greatly varying sizes, a range of industries and primary production areas and a wealth of tourist attractions. </a:t>
            </a:r>
          </a:p>
          <a:p>
            <a:pPr algn="just">
              <a:spcAft>
                <a:spcPts val="600"/>
              </a:spcAft>
            </a:pPr>
            <a:r>
              <a:rPr lang="en-AU" sz="900" dirty="0">
                <a:solidFill>
                  <a:schemeClr val="tx1">
                    <a:lumMod val="50000"/>
                    <a:lumOff val="50000"/>
                  </a:schemeClr>
                </a:solidFill>
                <a:latin typeface="VIC" panose="00000500000000000000" pitchFamily="2" charset="0"/>
              </a:rPr>
              <a:t>Whether it is a local business owner, a young student, a tourism operator, a visitor or an elderly citizen, digital connectivity is now a fundamental feature of everyone’s lives. </a:t>
            </a:r>
          </a:p>
        </p:txBody>
      </p:sp>
      <p:pic>
        <p:nvPicPr>
          <p:cNvPr id="7" name="Picture 6">
            <a:extLst>
              <a:ext uri="{FF2B5EF4-FFF2-40B4-BE49-F238E27FC236}">
                <a16:creationId xmlns:a16="http://schemas.microsoft.com/office/drawing/2014/main" id="{B500D1A4-1F46-4EFE-ABB2-C131D940436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8696" y="2480536"/>
            <a:ext cx="1299528" cy="1277273"/>
          </a:xfrm>
          <a:prstGeom prst="rect">
            <a:avLst/>
          </a:prstGeom>
          <a:noFill/>
          <a:ln>
            <a:noFill/>
          </a:ln>
        </p:spPr>
      </p:pic>
    </p:spTree>
    <p:extLst>
      <p:ext uri="{BB962C8B-B14F-4D97-AF65-F5344CB8AC3E}">
        <p14:creationId xmlns:p14="http://schemas.microsoft.com/office/powerpoint/2010/main" val="2236051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F1610D69-C053-491A-B1FA-2A4694C944DA}"/>
              </a:ext>
            </a:extLst>
          </p:cNvPr>
          <p:cNvSpPr>
            <a:spLocks noGrp="1"/>
          </p:cNvSpPr>
          <p:nvPr>
            <p:ph type="title"/>
          </p:nvPr>
        </p:nvSpPr>
        <p:spPr>
          <a:xfrm>
            <a:off x="2466159" y="596899"/>
            <a:ext cx="3916382" cy="882687"/>
          </a:xfrm>
        </p:spPr>
        <p:txBody>
          <a:bodyPr/>
          <a:lstStyle/>
          <a:p>
            <a:pPr algn="r"/>
            <a:r>
              <a:rPr lang="en-AU" dirty="0">
                <a:solidFill>
                  <a:schemeClr val="tx1">
                    <a:lumMod val="50000"/>
                    <a:lumOff val="50000"/>
                  </a:schemeClr>
                </a:solidFill>
              </a:rPr>
              <a:t>What is a Digital Plan?</a:t>
            </a:r>
          </a:p>
        </p:txBody>
      </p:sp>
      <p:sp>
        <p:nvSpPr>
          <p:cNvPr id="20" name="Content Placeholder 4">
            <a:extLst>
              <a:ext uri="{FF2B5EF4-FFF2-40B4-BE49-F238E27FC236}">
                <a16:creationId xmlns:a16="http://schemas.microsoft.com/office/drawing/2014/main" id="{8B32ED31-A6AC-4396-B60F-C4717DE5EDE9}"/>
              </a:ext>
            </a:extLst>
          </p:cNvPr>
          <p:cNvSpPr>
            <a:spLocks noGrp="1"/>
          </p:cNvSpPr>
          <p:nvPr>
            <p:ph idx="1"/>
          </p:nvPr>
        </p:nvSpPr>
        <p:spPr>
          <a:xfrm>
            <a:off x="2670451" y="8683389"/>
            <a:ext cx="3712089" cy="316936"/>
          </a:xfrm>
        </p:spPr>
        <p:txBody>
          <a:bodyPr>
            <a:normAutofit/>
          </a:bodyPr>
          <a:lstStyle/>
          <a:p>
            <a:pPr marL="0" indent="0" algn="r">
              <a:buNone/>
            </a:pPr>
            <a:r>
              <a:rPr lang="en-AU" sz="600" dirty="0">
                <a:solidFill>
                  <a:schemeClr val="tx1">
                    <a:lumMod val="50000"/>
                    <a:lumOff val="50000"/>
                  </a:schemeClr>
                </a:solidFill>
              </a:rPr>
              <a:t>^ Rating from the 2019 Royal Melbourne Institute of Technology-Swinburne-Roy Morgan-Telstra Digital Inclusion Index (DII)</a:t>
            </a: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p:txBody>
      </p:sp>
      <p:sp>
        <p:nvSpPr>
          <p:cNvPr id="21" name="Text Placeholder 5">
            <a:extLst>
              <a:ext uri="{FF2B5EF4-FFF2-40B4-BE49-F238E27FC236}">
                <a16:creationId xmlns:a16="http://schemas.microsoft.com/office/drawing/2014/main" id="{F90D22EB-3174-440B-A1DD-94F8D58F221E}"/>
              </a:ext>
            </a:extLst>
          </p:cNvPr>
          <p:cNvSpPr>
            <a:spLocks noGrp="1"/>
          </p:cNvSpPr>
          <p:nvPr>
            <p:ph type="body" sz="half" idx="2"/>
          </p:nvPr>
        </p:nvSpPr>
        <p:spPr>
          <a:xfrm>
            <a:off x="2376033" y="1479587"/>
            <a:ext cx="4006507" cy="2200404"/>
          </a:xfrm>
        </p:spPr>
        <p:txBody>
          <a:bodyPr>
            <a:noAutofit/>
          </a:bodyPr>
          <a:lstStyle/>
          <a:p>
            <a:pPr algn="r"/>
            <a:r>
              <a:rPr lang="en-AU" dirty="0">
                <a:solidFill>
                  <a:schemeClr val="tx1">
                    <a:lumMod val="50000"/>
                    <a:lumOff val="50000"/>
                  </a:schemeClr>
                </a:solidFill>
              </a:rPr>
              <a:t>The Digital Plan for each region is an evidence-based, place-based analysis of the supply of and demand for digital services and skills. </a:t>
            </a:r>
          </a:p>
        </p:txBody>
      </p:sp>
      <p:sp>
        <p:nvSpPr>
          <p:cNvPr id="29" name="Rectangle 28">
            <a:extLst>
              <a:ext uri="{FF2B5EF4-FFF2-40B4-BE49-F238E27FC236}">
                <a16:creationId xmlns:a16="http://schemas.microsoft.com/office/drawing/2014/main" id="{2D5F6F8B-F005-4603-B2B8-DE4B13CB5476}"/>
              </a:ext>
            </a:extLst>
          </p:cNvPr>
          <p:cNvSpPr/>
          <p:nvPr/>
        </p:nvSpPr>
        <p:spPr>
          <a:xfrm>
            <a:off x="2670451" y="7306793"/>
            <a:ext cx="3712089" cy="1050031"/>
          </a:xfrm>
          <a:prstGeom prst="rect">
            <a:avLst/>
          </a:prstGeom>
        </p:spPr>
        <p:txBody>
          <a:bodyPr wrap="square">
            <a:spAutoFit/>
          </a:bodyPr>
          <a:lstStyle/>
          <a:p>
            <a:pPr lvl="0" algn="ctr" defTabSz="685800">
              <a:lnSpc>
                <a:spcPct val="90000"/>
              </a:lnSpc>
              <a:spcBef>
                <a:spcPts val="750"/>
              </a:spcBef>
            </a:pPr>
            <a:r>
              <a:rPr lang="en-AU" sz="900" dirty="0">
                <a:solidFill>
                  <a:prstClr val="black">
                    <a:lumMod val="50000"/>
                    <a:lumOff val="50000"/>
                  </a:prstClr>
                </a:solidFill>
                <a:latin typeface="VIC" panose="00000500000000000000" pitchFamily="2" charset="0"/>
              </a:rPr>
              <a:t>A substantial digital gap has been found between regional Victoria and Melbourne:</a:t>
            </a:r>
          </a:p>
          <a:p>
            <a:pPr lvl="0" algn="ctr" defTabSz="685800">
              <a:lnSpc>
                <a:spcPct val="90000"/>
              </a:lnSpc>
              <a:spcBef>
                <a:spcPts val="750"/>
              </a:spcBef>
            </a:pPr>
            <a:r>
              <a:rPr lang="en-AU" sz="1200" dirty="0">
                <a:solidFill>
                  <a:prstClr val="black">
                    <a:lumMod val="50000"/>
                    <a:lumOff val="50000"/>
                  </a:prstClr>
                </a:solidFill>
                <a:latin typeface="VIC" panose="00000500000000000000" pitchFamily="2" charset="0"/>
              </a:rPr>
              <a:t>2019 Rural Victoria digital inclusion score – </a:t>
            </a:r>
            <a:r>
              <a:rPr lang="en-AU" sz="1200" b="1" dirty="0">
                <a:solidFill>
                  <a:prstClr val="black">
                    <a:lumMod val="50000"/>
                    <a:lumOff val="50000"/>
                  </a:prstClr>
                </a:solidFill>
                <a:latin typeface="VIC" panose="00000500000000000000" pitchFamily="2" charset="0"/>
              </a:rPr>
              <a:t>56</a:t>
            </a:r>
            <a:endParaRPr lang="en-AU" sz="1200" dirty="0">
              <a:solidFill>
                <a:prstClr val="black">
                  <a:lumMod val="50000"/>
                  <a:lumOff val="50000"/>
                </a:prstClr>
              </a:solidFill>
              <a:latin typeface="VIC" panose="00000500000000000000" pitchFamily="2" charset="0"/>
            </a:endParaRPr>
          </a:p>
          <a:p>
            <a:pPr lvl="0" algn="ctr" defTabSz="685800">
              <a:lnSpc>
                <a:spcPct val="90000"/>
              </a:lnSpc>
              <a:spcBef>
                <a:spcPts val="750"/>
              </a:spcBef>
            </a:pPr>
            <a:r>
              <a:rPr lang="en-AU" sz="1200" dirty="0">
                <a:solidFill>
                  <a:prstClr val="black">
                    <a:lumMod val="50000"/>
                    <a:lumOff val="50000"/>
                  </a:prstClr>
                </a:solidFill>
                <a:latin typeface="VIC" panose="00000500000000000000" pitchFamily="2" charset="0"/>
              </a:rPr>
              <a:t>2019 Metropolitan Melbourne digital inclusion score – </a:t>
            </a:r>
            <a:r>
              <a:rPr lang="en-AU" sz="1200" b="1" dirty="0">
                <a:solidFill>
                  <a:prstClr val="black">
                    <a:lumMod val="50000"/>
                    <a:lumOff val="50000"/>
                  </a:prstClr>
                </a:solidFill>
                <a:latin typeface="VIC" panose="00000500000000000000" pitchFamily="2" charset="0"/>
              </a:rPr>
              <a:t>65</a:t>
            </a:r>
            <a:r>
              <a:rPr lang="en-AU" sz="1200" dirty="0">
                <a:solidFill>
                  <a:prstClr val="black">
                    <a:lumMod val="50000"/>
                    <a:lumOff val="50000"/>
                  </a:prstClr>
                </a:solidFill>
                <a:latin typeface="VIC" panose="00000500000000000000" pitchFamily="2" charset="0"/>
              </a:rPr>
              <a:t>^</a:t>
            </a:r>
            <a:r>
              <a:rPr lang="en-AU" sz="1200" b="1" dirty="0">
                <a:solidFill>
                  <a:prstClr val="black">
                    <a:lumMod val="50000"/>
                    <a:lumOff val="50000"/>
                  </a:prstClr>
                </a:solidFill>
                <a:latin typeface="VIC" panose="00000500000000000000" pitchFamily="2" charset="0"/>
              </a:rPr>
              <a:t> </a:t>
            </a:r>
          </a:p>
        </p:txBody>
      </p:sp>
      <p:grpSp>
        <p:nvGrpSpPr>
          <p:cNvPr id="32" name="Group 31">
            <a:extLst>
              <a:ext uri="{FF2B5EF4-FFF2-40B4-BE49-F238E27FC236}">
                <a16:creationId xmlns:a16="http://schemas.microsoft.com/office/drawing/2014/main" id="{E130D7C4-0D78-42F3-81E9-675EEA10BD59}"/>
              </a:ext>
            </a:extLst>
          </p:cNvPr>
          <p:cNvGrpSpPr/>
          <p:nvPr/>
        </p:nvGrpSpPr>
        <p:grpSpPr>
          <a:xfrm>
            <a:off x="1157842" y="4526005"/>
            <a:ext cx="5892885" cy="2454223"/>
            <a:chOff x="769152" y="4026497"/>
            <a:chExt cx="5892885" cy="2454223"/>
          </a:xfrm>
        </p:grpSpPr>
        <p:pic>
          <p:nvPicPr>
            <p:cNvPr id="22" name="Picture 21">
              <a:extLst>
                <a:ext uri="{FF2B5EF4-FFF2-40B4-BE49-F238E27FC236}">
                  <a16:creationId xmlns:a16="http://schemas.microsoft.com/office/drawing/2014/main" id="{D3CBD6A3-37AF-456F-AAC5-E6DA8FFD9524}"/>
                </a:ext>
              </a:extLst>
            </p:cNvPr>
            <p:cNvPicPr>
              <a:picLocks noChangeAspect="1"/>
            </p:cNvPicPr>
            <p:nvPr/>
          </p:nvPicPr>
          <p:blipFill>
            <a:blip r:embed="rId3">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063520" y="5972522"/>
              <a:ext cx="527528" cy="508198"/>
            </a:xfrm>
            <a:prstGeom prst="rect">
              <a:avLst/>
            </a:prstGeom>
          </p:spPr>
        </p:pic>
        <p:pic>
          <p:nvPicPr>
            <p:cNvPr id="23" name="Picture 22">
              <a:extLst>
                <a:ext uri="{FF2B5EF4-FFF2-40B4-BE49-F238E27FC236}">
                  <a16:creationId xmlns:a16="http://schemas.microsoft.com/office/drawing/2014/main" id="{4DB31DE0-582D-4E48-B1A4-8628B77E45E3}"/>
                </a:ext>
              </a:extLst>
            </p:cNvPr>
            <p:cNvPicPr>
              <a:picLocks noChangeAspect="1"/>
            </p:cNvPicPr>
            <p:nvPr/>
          </p:nvPicPr>
          <p:blipFill>
            <a:blip r:embed="rId4">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82791" y="5256268"/>
              <a:ext cx="574224" cy="582227"/>
            </a:xfrm>
            <a:prstGeom prst="rect">
              <a:avLst/>
            </a:prstGeom>
          </p:spPr>
        </p:pic>
        <p:pic>
          <p:nvPicPr>
            <p:cNvPr id="24" name="Picture 23">
              <a:extLst>
                <a:ext uri="{FF2B5EF4-FFF2-40B4-BE49-F238E27FC236}">
                  <a16:creationId xmlns:a16="http://schemas.microsoft.com/office/drawing/2014/main" id="{AC461FC4-9548-414B-B16A-0405DB5240A8}"/>
                </a:ext>
              </a:extLst>
            </p:cNvPr>
            <p:cNvPicPr>
              <a:picLocks noChangeAspect="1"/>
            </p:cNvPicPr>
            <p:nvPr/>
          </p:nvPicPr>
          <p:blipFill>
            <a:blip r:embed="rId5">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9027" y="4662293"/>
              <a:ext cx="708276" cy="512200"/>
            </a:xfrm>
            <a:prstGeom prst="rect">
              <a:avLst/>
            </a:prstGeom>
          </p:spPr>
        </p:pic>
        <p:sp>
          <p:nvSpPr>
            <p:cNvPr id="25" name="TextBox 24">
              <a:extLst>
                <a:ext uri="{FF2B5EF4-FFF2-40B4-BE49-F238E27FC236}">
                  <a16:creationId xmlns:a16="http://schemas.microsoft.com/office/drawing/2014/main" id="{321BE86B-D038-4231-B46B-562A56D7C935}"/>
                </a:ext>
              </a:extLst>
            </p:cNvPr>
            <p:cNvSpPr txBox="1"/>
            <p:nvPr/>
          </p:nvSpPr>
          <p:spPr>
            <a:xfrm>
              <a:off x="1967233" y="4709756"/>
              <a:ext cx="4037231" cy="377026"/>
            </a:xfrm>
            <a:prstGeom prst="rect">
              <a:avLst/>
            </a:prstGeom>
            <a:noFill/>
          </p:spPr>
          <p:txBody>
            <a:bodyPr wrap="square" rtlCol="0">
              <a:spAutoFit/>
            </a:bodyPr>
            <a:lstStyle/>
            <a:p>
              <a:pPr lvl="0" defTabSz="685800">
                <a:lnSpc>
                  <a:spcPct val="90000"/>
                </a:lnSpc>
                <a:spcBef>
                  <a:spcPts val="750"/>
                </a:spcBef>
              </a:pPr>
              <a:r>
                <a:rPr lang="en-AU" sz="2000" dirty="0">
                  <a:solidFill>
                    <a:schemeClr val="accent3"/>
                  </a:solidFill>
                  <a:latin typeface="VIC" panose="00000500000000000000" pitchFamily="2" charset="0"/>
                </a:rPr>
                <a:t>access</a:t>
              </a:r>
              <a:r>
                <a:rPr lang="en-AU" sz="1200" dirty="0">
                  <a:solidFill>
                    <a:prstClr val="black">
                      <a:lumMod val="50000"/>
                      <a:lumOff val="50000"/>
                    </a:prstClr>
                  </a:solidFill>
                  <a:latin typeface="VIC" panose="00000500000000000000" pitchFamily="2" charset="0"/>
                </a:rPr>
                <a:t> to digital services, </a:t>
              </a:r>
              <a:endParaRPr lang="en-AU" dirty="0"/>
            </a:p>
          </p:txBody>
        </p:sp>
        <p:sp>
          <p:nvSpPr>
            <p:cNvPr id="26" name="TextBox 25">
              <a:extLst>
                <a:ext uri="{FF2B5EF4-FFF2-40B4-BE49-F238E27FC236}">
                  <a16:creationId xmlns:a16="http://schemas.microsoft.com/office/drawing/2014/main" id="{5E874F45-F9C9-449B-96D8-8AB2BFE4C294}"/>
                </a:ext>
              </a:extLst>
            </p:cNvPr>
            <p:cNvSpPr txBox="1"/>
            <p:nvPr/>
          </p:nvSpPr>
          <p:spPr>
            <a:xfrm>
              <a:off x="2280513" y="5315013"/>
              <a:ext cx="4381524" cy="377026"/>
            </a:xfrm>
            <a:prstGeom prst="rect">
              <a:avLst/>
            </a:prstGeom>
            <a:noFill/>
          </p:spPr>
          <p:txBody>
            <a:bodyPr wrap="square" rtlCol="0">
              <a:spAutoFit/>
            </a:bodyPr>
            <a:lstStyle/>
            <a:p>
              <a:pPr lvl="0" defTabSz="685800">
                <a:lnSpc>
                  <a:spcPct val="90000"/>
                </a:lnSpc>
                <a:spcBef>
                  <a:spcPts val="750"/>
                </a:spcBef>
              </a:pPr>
              <a:r>
                <a:rPr lang="en-AU" sz="1200" dirty="0">
                  <a:solidFill>
                    <a:prstClr val="black">
                      <a:lumMod val="50000"/>
                      <a:lumOff val="50000"/>
                    </a:prstClr>
                  </a:solidFill>
                  <a:latin typeface="VIC" panose="00000500000000000000" pitchFamily="2" charset="0"/>
                </a:rPr>
                <a:t>the </a:t>
              </a:r>
              <a:r>
                <a:rPr lang="en-AU" sz="2000" dirty="0">
                  <a:solidFill>
                    <a:schemeClr val="accent3"/>
                  </a:solidFill>
                  <a:latin typeface="VIC" panose="00000500000000000000" pitchFamily="2" charset="0"/>
                </a:rPr>
                <a:t>ability</a:t>
              </a:r>
              <a:r>
                <a:rPr lang="en-AU" sz="1200" dirty="0">
                  <a:solidFill>
                    <a:schemeClr val="accent6"/>
                  </a:solidFill>
                  <a:latin typeface="VIC" panose="00000500000000000000" pitchFamily="2" charset="0"/>
                </a:rPr>
                <a:t> </a:t>
              </a:r>
              <a:r>
                <a:rPr lang="en-AU" sz="1200" dirty="0">
                  <a:solidFill>
                    <a:prstClr val="black">
                      <a:lumMod val="50000"/>
                      <a:lumOff val="50000"/>
                    </a:prstClr>
                  </a:solidFill>
                  <a:latin typeface="VIC" panose="00000500000000000000" pitchFamily="2" charset="0"/>
                </a:rPr>
                <a:t>to effectively use these services, </a:t>
              </a:r>
              <a:endParaRPr lang="en-AU" dirty="0"/>
            </a:p>
          </p:txBody>
        </p:sp>
        <p:sp>
          <p:nvSpPr>
            <p:cNvPr id="27" name="TextBox 26">
              <a:extLst>
                <a:ext uri="{FF2B5EF4-FFF2-40B4-BE49-F238E27FC236}">
                  <a16:creationId xmlns:a16="http://schemas.microsoft.com/office/drawing/2014/main" id="{3ACF873E-459C-4B5F-A85E-E440BF1D2D2C}"/>
                </a:ext>
              </a:extLst>
            </p:cNvPr>
            <p:cNvSpPr txBox="1"/>
            <p:nvPr/>
          </p:nvSpPr>
          <p:spPr>
            <a:xfrm>
              <a:off x="2628750" y="5922267"/>
              <a:ext cx="3365100" cy="540148"/>
            </a:xfrm>
            <a:prstGeom prst="rect">
              <a:avLst/>
            </a:prstGeom>
            <a:noFill/>
          </p:spPr>
          <p:txBody>
            <a:bodyPr wrap="square" rtlCol="0">
              <a:spAutoFit/>
            </a:bodyPr>
            <a:lstStyle/>
            <a:p>
              <a:pPr lvl="0" defTabSz="685800">
                <a:lnSpc>
                  <a:spcPct val="90000"/>
                </a:lnSpc>
                <a:spcBef>
                  <a:spcPts val="750"/>
                </a:spcBef>
              </a:pPr>
              <a:r>
                <a:rPr lang="en-AU" sz="1200" dirty="0">
                  <a:solidFill>
                    <a:prstClr val="black">
                      <a:lumMod val="50000"/>
                      <a:lumOff val="50000"/>
                    </a:prstClr>
                  </a:solidFill>
                  <a:latin typeface="VIC" panose="00000500000000000000" pitchFamily="2" charset="0"/>
                </a:rPr>
                <a:t>and their </a:t>
              </a:r>
              <a:r>
                <a:rPr lang="en-AU" sz="2000" dirty="0">
                  <a:solidFill>
                    <a:schemeClr val="accent3"/>
                  </a:solidFill>
                  <a:latin typeface="VIC" panose="00000500000000000000" pitchFamily="2" charset="0"/>
                </a:rPr>
                <a:t>affordability</a:t>
              </a:r>
              <a:r>
                <a:rPr lang="en-AU" sz="1200" dirty="0">
                  <a:solidFill>
                    <a:prstClr val="black">
                      <a:lumMod val="50000"/>
                      <a:lumOff val="50000"/>
                    </a:prstClr>
                  </a:solidFill>
                  <a:latin typeface="VIC" panose="00000500000000000000" pitchFamily="2" charset="0"/>
                </a:rPr>
                <a:t> relative to their capital city counterparts.</a:t>
              </a:r>
            </a:p>
          </p:txBody>
        </p:sp>
        <p:sp>
          <p:nvSpPr>
            <p:cNvPr id="31" name="Rectangle 30">
              <a:extLst>
                <a:ext uri="{FF2B5EF4-FFF2-40B4-BE49-F238E27FC236}">
                  <a16:creationId xmlns:a16="http://schemas.microsoft.com/office/drawing/2014/main" id="{BCAC3957-1DC0-49C0-8821-3FB1AEA92CC5}"/>
                </a:ext>
              </a:extLst>
            </p:cNvPr>
            <p:cNvSpPr/>
            <p:nvPr/>
          </p:nvSpPr>
          <p:spPr>
            <a:xfrm>
              <a:off x="769152" y="4026497"/>
              <a:ext cx="5224698" cy="595548"/>
            </a:xfrm>
            <a:prstGeom prst="rect">
              <a:avLst/>
            </a:prstGeom>
          </p:spPr>
          <p:txBody>
            <a:bodyPr wrap="square">
              <a:spAutoFit/>
            </a:bodyPr>
            <a:lstStyle/>
            <a:p>
              <a:pPr lvl="0" algn="r" defTabSz="685800">
                <a:lnSpc>
                  <a:spcPct val="90000"/>
                </a:lnSpc>
                <a:spcBef>
                  <a:spcPts val="750"/>
                </a:spcBef>
              </a:pPr>
              <a:r>
                <a:rPr lang="en-AU" sz="1200" dirty="0">
                  <a:solidFill>
                    <a:prstClr val="black">
                      <a:lumMod val="50000"/>
                      <a:lumOff val="50000"/>
                    </a:prstClr>
                  </a:solidFill>
                  <a:latin typeface="VIC" panose="00000500000000000000" pitchFamily="2" charset="0"/>
                </a:rPr>
                <a:t>Victoria’s Regional Digital Plans are the first of their kind, filling the critical information gap needed to effectively reduce the persistent country-city </a:t>
              </a:r>
              <a:r>
                <a:rPr lang="en-AU" sz="1200" b="1" dirty="0">
                  <a:solidFill>
                    <a:prstClr val="black">
                      <a:lumMod val="50000"/>
                      <a:lumOff val="50000"/>
                    </a:prstClr>
                  </a:solidFill>
                  <a:latin typeface="VIC" panose="00000500000000000000" pitchFamily="2" charset="0"/>
                </a:rPr>
                <a:t>digital divide</a:t>
              </a:r>
              <a:r>
                <a:rPr lang="en-AU" sz="1200" dirty="0">
                  <a:solidFill>
                    <a:prstClr val="black">
                      <a:lumMod val="50000"/>
                      <a:lumOff val="50000"/>
                    </a:prstClr>
                  </a:solidFill>
                  <a:latin typeface="VIC" panose="00000500000000000000" pitchFamily="2" charset="0"/>
                </a:rPr>
                <a:t>, defined as regional shortfalls in:</a:t>
              </a:r>
            </a:p>
          </p:txBody>
        </p:sp>
      </p:grpSp>
      <p:sp>
        <p:nvSpPr>
          <p:cNvPr id="3" name="Rectangle 2">
            <a:extLst>
              <a:ext uri="{FF2B5EF4-FFF2-40B4-BE49-F238E27FC236}">
                <a16:creationId xmlns:a16="http://schemas.microsoft.com/office/drawing/2014/main" id="{A4A33F72-E5DE-4417-AFE1-A74663400E87}"/>
              </a:ext>
            </a:extLst>
          </p:cNvPr>
          <p:cNvSpPr/>
          <p:nvPr/>
        </p:nvSpPr>
        <p:spPr>
          <a:xfrm>
            <a:off x="2091592" y="2074191"/>
            <a:ext cx="4290948" cy="761747"/>
          </a:xfrm>
          <a:prstGeom prst="rect">
            <a:avLst/>
          </a:prstGeom>
        </p:spPr>
        <p:txBody>
          <a:bodyPr wrap="square">
            <a:spAutoFit/>
          </a:bodyPr>
          <a:lstStyle/>
          <a:p>
            <a:pPr lvl="0" algn="r" defTabSz="685800">
              <a:lnSpc>
                <a:spcPct val="90000"/>
              </a:lnSpc>
              <a:spcBef>
                <a:spcPts val="750"/>
              </a:spcBef>
            </a:pPr>
            <a:r>
              <a:rPr lang="en-AU" sz="1200" dirty="0">
                <a:solidFill>
                  <a:prstClr val="black">
                    <a:lumMod val="50000"/>
                    <a:lumOff val="50000"/>
                  </a:prstClr>
                </a:solidFill>
                <a:latin typeface="VIC" panose="00000500000000000000" pitchFamily="2" charset="0"/>
              </a:rPr>
              <a:t>The </a:t>
            </a:r>
            <a:r>
              <a:rPr lang="en-AU" sz="1200" dirty="0">
                <a:solidFill>
                  <a:schemeClr val="accent3"/>
                </a:solidFill>
                <a:latin typeface="VIC" panose="00000500000000000000" pitchFamily="2" charset="0"/>
              </a:rPr>
              <a:t>Great South Coast Digital Plan </a:t>
            </a:r>
            <a:r>
              <a:rPr lang="en-AU" sz="1200" dirty="0">
                <a:solidFill>
                  <a:prstClr val="black">
                    <a:lumMod val="50000"/>
                    <a:lumOff val="50000"/>
                  </a:prstClr>
                </a:solidFill>
                <a:latin typeface="VIC" panose="00000500000000000000" pitchFamily="2" charset="0"/>
              </a:rPr>
              <a:t>identifies gaps in the region’s current digital infrastructure landscape and makes recommendations on how these gaps can be addressed.</a:t>
            </a:r>
          </a:p>
        </p:txBody>
      </p:sp>
      <p:sp>
        <p:nvSpPr>
          <p:cNvPr id="5" name="Rectangle 4">
            <a:extLst>
              <a:ext uri="{FF2B5EF4-FFF2-40B4-BE49-F238E27FC236}">
                <a16:creationId xmlns:a16="http://schemas.microsoft.com/office/drawing/2014/main" id="{D7AEA70E-D5A8-4665-B8F3-A937A2C84630}"/>
              </a:ext>
            </a:extLst>
          </p:cNvPr>
          <p:cNvSpPr/>
          <p:nvPr/>
        </p:nvSpPr>
        <p:spPr>
          <a:xfrm>
            <a:off x="1717828" y="2798980"/>
            <a:ext cx="4664712" cy="927946"/>
          </a:xfrm>
          <a:prstGeom prst="rect">
            <a:avLst/>
          </a:prstGeom>
        </p:spPr>
        <p:txBody>
          <a:bodyPr wrap="square">
            <a:spAutoFit/>
          </a:bodyPr>
          <a:lstStyle/>
          <a:p>
            <a:pPr lvl="0" algn="r" defTabSz="685800">
              <a:lnSpc>
                <a:spcPct val="90000"/>
              </a:lnSpc>
              <a:spcBef>
                <a:spcPts val="750"/>
              </a:spcBef>
            </a:pPr>
            <a:r>
              <a:rPr lang="en-AU" sz="1200" dirty="0">
                <a:solidFill>
                  <a:prstClr val="black">
                    <a:lumMod val="50000"/>
                    <a:lumOff val="50000"/>
                  </a:prstClr>
                </a:solidFill>
                <a:latin typeface="VIC" panose="00000500000000000000" pitchFamily="2" charset="0"/>
              </a:rPr>
              <a:t>The Digital Plan forms the basis of our Regional Partnerships’ advocacy to all levels of government, as well as industry and community groups. It will also be a valuable resource to other stakeholders in the region for their own advocacy and action.  </a:t>
            </a:r>
          </a:p>
        </p:txBody>
      </p:sp>
      <p:sp>
        <p:nvSpPr>
          <p:cNvPr id="16" name="Title 3">
            <a:extLst>
              <a:ext uri="{FF2B5EF4-FFF2-40B4-BE49-F238E27FC236}">
                <a16:creationId xmlns:a16="http://schemas.microsoft.com/office/drawing/2014/main" id="{5E8EFA1A-913C-469A-BDAD-B45CF43F232D}"/>
              </a:ext>
            </a:extLst>
          </p:cNvPr>
          <p:cNvSpPr txBox="1">
            <a:spLocks/>
          </p:cNvSpPr>
          <p:nvPr/>
        </p:nvSpPr>
        <p:spPr>
          <a:xfrm>
            <a:off x="1157842" y="3635017"/>
            <a:ext cx="5224698" cy="88268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algn="r"/>
            <a:r>
              <a:rPr lang="en-AU" dirty="0"/>
              <a:t>Addressing the Digital Divide</a:t>
            </a:r>
          </a:p>
        </p:txBody>
      </p:sp>
    </p:spTree>
    <p:extLst>
      <p:ext uri="{BB962C8B-B14F-4D97-AF65-F5344CB8AC3E}">
        <p14:creationId xmlns:p14="http://schemas.microsoft.com/office/powerpoint/2010/main" val="172103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0B0EB66-0EFC-42C9-8541-BCBF37B78EED}"/>
              </a:ext>
            </a:extLst>
          </p:cNvPr>
          <p:cNvSpPr>
            <a:spLocks noGrp="1"/>
          </p:cNvSpPr>
          <p:nvPr>
            <p:ph type="body" sz="half" idx="2"/>
          </p:nvPr>
        </p:nvSpPr>
        <p:spPr>
          <a:xfrm>
            <a:off x="472380" y="2451099"/>
            <a:ext cx="1644519" cy="2098727"/>
          </a:xfrm>
        </p:spPr>
        <p:txBody>
          <a:bodyPr>
            <a:normAutofit/>
          </a:bodyPr>
          <a:lstStyle/>
          <a:p>
            <a:r>
              <a:rPr lang="en-AU" dirty="0"/>
              <a:t>Six technology areas have been analysed in the Digital Plans to identify supply shortages in the regions:</a:t>
            </a:r>
          </a:p>
        </p:txBody>
      </p:sp>
      <p:sp>
        <p:nvSpPr>
          <p:cNvPr id="23" name="Title 22">
            <a:extLst>
              <a:ext uri="{FF2B5EF4-FFF2-40B4-BE49-F238E27FC236}">
                <a16:creationId xmlns:a16="http://schemas.microsoft.com/office/drawing/2014/main" id="{F72FA9B5-75AC-4701-8A9E-C5643DA2C858}"/>
              </a:ext>
            </a:extLst>
          </p:cNvPr>
          <p:cNvSpPr>
            <a:spLocks noGrp="1"/>
          </p:cNvSpPr>
          <p:nvPr>
            <p:ph type="title"/>
          </p:nvPr>
        </p:nvSpPr>
        <p:spPr>
          <a:xfrm>
            <a:off x="472381" y="1036916"/>
            <a:ext cx="1851719" cy="1523494"/>
          </a:xfrm>
        </p:spPr>
        <p:txBody>
          <a:bodyPr anchor="t">
            <a:normAutofit/>
          </a:bodyPr>
          <a:lstStyle/>
          <a:p>
            <a:r>
              <a:rPr lang="en-AU" dirty="0">
                <a:solidFill>
                  <a:schemeClr val="accent3"/>
                </a:solidFill>
              </a:rPr>
              <a:t>Digital issues affecting all regions</a:t>
            </a:r>
          </a:p>
        </p:txBody>
      </p:sp>
      <p:graphicFrame>
        <p:nvGraphicFramePr>
          <p:cNvPr id="39" name="Content Placeholder 38">
            <a:extLst>
              <a:ext uri="{FF2B5EF4-FFF2-40B4-BE49-F238E27FC236}">
                <a16:creationId xmlns:a16="http://schemas.microsoft.com/office/drawing/2014/main" id="{91650C10-9214-4D66-BD32-9D358B167C0D}"/>
              </a:ext>
            </a:extLst>
          </p:cNvPr>
          <p:cNvGraphicFramePr>
            <a:graphicFrameLocks noGrp="1"/>
          </p:cNvGraphicFramePr>
          <p:nvPr>
            <p:ph idx="1"/>
            <p:extLst>
              <p:ext uri="{D42A27DB-BD31-4B8C-83A1-F6EECF244321}">
                <p14:modId xmlns:p14="http://schemas.microsoft.com/office/powerpoint/2010/main" val="1793354501"/>
              </p:ext>
            </p:extLst>
          </p:nvPr>
        </p:nvGraphicFramePr>
        <p:xfrm>
          <a:off x="2779965" y="1071634"/>
          <a:ext cx="2697300" cy="2707989"/>
        </p:xfrm>
        <a:graphic>
          <a:graphicData uri="http://schemas.openxmlformats.org/drawingml/2006/table">
            <a:tbl>
              <a:tblPr firstRow="1" bandRow="1">
                <a:tableStyleId>{2D5ABB26-0587-4C30-8999-92F81FD0307C}</a:tableStyleId>
              </a:tblPr>
              <a:tblGrid>
                <a:gridCol w="2697300">
                  <a:extLst>
                    <a:ext uri="{9D8B030D-6E8A-4147-A177-3AD203B41FA5}">
                      <a16:colId xmlns:a16="http://schemas.microsoft.com/office/drawing/2014/main" val="1328844006"/>
                    </a:ext>
                  </a:extLst>
                </a:gridCol>
              </a:tblGrid>
              <a:tr h="472216">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Fixed broadband –  ensuring NBN service quality is sufficient to meet resident and business needs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7344137"/>
                  </a:ext>
                </a:extLst>
              </a:tr>
              <a:tr h="346910">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Mobile coverage – addressing the prevalence of blackspots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90688"/>
                  </a:ext>
                </a:extLst>
              </a:tr>
              <a:tr h="597521">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IoT (Internet of Things) networks – availability of low-bandwidth networks to support the uptake of next generation technologies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3105117"/>
                  </a:ext>
                </a:extLst>
              </a:tr>
              <a:tr h="472216">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Public </a:t>
                      </a:r>
                      <a:r>
                        <a:rPr lang="en-AU" sz="900" b="0" kern="1200" dirty="0" err="1">
                          <a:solidFill>
                            <a:schemeClr val="tx1">
                              <a:lumMod val="50000"/>
                              <a:lumOff val="50000"/>
                            </a:schemeClr>
                          </a:solidFill>
                          <a:latin typeface="VIC" panose="00000500000000000000" pitchFamily="2" charset="0"/>
                          <a:ea typeface="+mn-ea"/>
                          <a:cs typeface="+mn-cs"/>
                        </a:rPr>
                        <a:t>WiFi</a:t>
                      </a:r>
                      <a:r>
                        <a:rPr lang="en-AU" sz="900" b="0" kern="1200" dirty="0">
                          <a:solidFill>
                            <a:schemeClr val="tx1">
                              <a:lumMod val="50000"/>
                              <a:lumOff val="50000"/>
                            </a:schemeClr>
                          </a:solidFill>
                          <a:latin typeface="VIC" panose="00000500000000000000" pitchFamily="2" charset="0"/>
                          <a:ea typeface="+mn-ea"/>
                          <a:cs typeface="+mn-cs"/>
                        </a:rPr>
                        <a:t> – availability of free public </a:t>
                      </a:r>
                      <a:r>
                        <a:rPr lang="en-AU" sz="900" b="0" kern="1200" dirty="0" err="1">
                          <a:solidFill>
                            <a:schemeClr val="tx1">
                              <a:lumMod val="50000"/>
                              <a:lumOff val="50000"/>
                            </a:schemeClr>
                          </a:solidFill>
                          <a:latin typeface="VIC" panose="00000500000000000000" pitchFamily="2" charset="0"/>
                          <a:ea typeface="+mn-ea"/>
                          <a:cs typeface="+mn-cs"/>
                        </a:rPr>
                        <a:t>WiFi</a:t>
                      </a:r>
                      <a:r>
                        <a:rPr lang="en-AU" sz="900" b="0" kern="1200" dirty="0">
                          <a:solidFill>
                            <a:schemeClr val="tx1">
                              <a:lumMod val="50000"/>
                              <a:lumOff val="50000"/>
                            </a:schemeClr>
                          </a:solidFill>
                          <a:latin typeface="VIC" panose="00000500000000000000" pitchFamily="2" charset="0"/>
                          <a:ea typeface="+mn-ea"/>
                          <a:cs typeface="+mn-cs"/>
                        </a:rPr>
                        <a:t> for disadvantaged residents </a:t>
                      </a:r>
                      <a:br>
                        <a:rPr lang="en-AU" sz="900" b="0" kern="1200" dirty="0">
                          <a:solidFill>
                            <a:schemeClr val="tx1">
                              <a:lumMod val="50000"/>
                              <a:lumOff val="50000"/>
                            </a:schemeClr>
                          </a:solidFill>
                          <a:latin typeface="VIC" panose="00000500000000000000" pitchFamily="2" charset="0"/>
                          <a:ea typeface="+mn-ea"/>
                          <a:cs typeface="+mn-cs"/>
                        </a:rPr>
                      </a:br>
                      <a:r>
                        <a:rPr lang="en-AU" sz="900" b="0" kern="1200" dirty="0">
                          <a:solidFill>
                            <a:schemeClr val="tx1">
                              <a:lumMod val="50000"/>
                              <a:lumOff val="50000"/>
                            </a:schemeClr>
                          </a:solidFill>
                          <a:latin typeface="VIC" panose="00000500000000000000" pitchFamily="2" charset="0"/>
                          <a:ea typeface="+mn-ea"/>
                          <a:cs typeface="+mn-cs"/>
                        </a:rPr>
                        <a:t>and tourists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532371"/>
                  </a:ext>
                </a:extLst>
              </a:tr>
              <a:tr h="346910">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Access to government assets to improve services locally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927961"/>
                  </a:ext>
                </a:extLst>
              </a:tr>
              <a:tr h="472216">
                <a:tc>
                  <a: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sz="900" b="0" kern="1200" dirty="0">
                          <a:solidFill>
                            <a:schemeClr val="tx1">
                              <a:lumMod val="50000"/>
                              <a:lumOff val="50000"/>
                            </a:schemeClr>
                          </a:solidFill>
                          <a:latin typeface="VIC" panose="00000500000000000000" pitchFamily="2" charset="0"/>
                          <a:ea typeface="+mn-ea"/>
                          <a:cs typeface="+mn-cs"/>
                        </a:rPr>
                        <a:t>Digital skills – improving digital literacy, supply of IT professionals, and workforce preparedness for the future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154737"/>
                  </a:ext>
                </a:extLst>
              </a:tr>
            </a:tbl>
          </a:graphicData>
        </a:graphic>
      </p:graphicFrame>
      <p:grpSp>
        <p:nvGrpSpPr>
          <p:cNvPr id="53" name="Group 52">
            <a:extLst>
              <a:ext uri="{FF2B5EF4-FFF2-40B4-BE49-F238E27FC236}">
                <a16:creationId xmlns:a16="http://schemas.microsoft.com/office/drawing/2014/main" id="{6A93F35D-1BAF-419F-93BB-3ACF9BBBB184}"/>
              </a:ext>
            </a:extLst>
          </p:cNvPr>
          <p:cNvGrpSpPr>
            <a:grpSpLocks noChangeAspect="1"/>
          </p:cNvGrpSpPr>
          <p:nvPr/>
        </p:nvGrpSpPr>
        <p:grpSpPr>
          <a:xfrm>
            <a:off x="2354064" y="1102286"/>
            <a:ext cx="372388" cy="2677338"/>
            <a:chOff x="2724610" y="1639047"/>
            <a:chExt cx="465487" cy="3346674"/>
          </a:xfrm>
        </p:grpSpPr>
        <p:pic>
          <p:nvPicPr>
            <p:cNvPr id="41" name="Picture 40">
              <a:extLst>
                <a:ext uri="{FF2B5EF4-FFF2-40B4-BE49-F238E27FC236}">
                  <a16:creationId xmlns:a16="http://schemas.microsoft.com/office/drawing/2014/main" id="{378702D2-A6E0-4EAD-A53C-87F698515950}"/>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32834" y="1639047"/>
              <a:ext cx="457263" cy="457264"/>
            </a:xfrm>
            <a:prstGeom prst="rect">
              <a:avLst/>
            </a:prstGeom>
          </p:spPr>
        </p:pic>
        <p:pic>
          <p:nvPicPr>
            <p:cNvPr id="43" name="Picture 42">
              <a:extLst>
                <a:ext uri="{FF2B5EF4-FFF2-40B4-BE49-F238E27FC236}">
                  <a16:creationId xmlns:a16="http://schemas.microsoft.com/office/drawing/2014/main" id="{83AEC1E6-E65E-40DB-80A6-FDE37BB1A92B}"/>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29541" y="2794810"/>
              <a:ext cx="457263" cy="457264"/>
            </a:xfrm>
            <a:prstGeom prst="rect">
              <a:avLst/>
            </a:prstGeom>
          </p:spPr>
        </p:pic>
        <p:pic>
          <p:nvPicPr>
            <p:cNvPr id="45" name="Picture 44">
              <a:extLst>
                <a:ext uri="{FF2B5EF4-FFF2-40B4-BE49-F238E27FC236}">
                  <a16:creationId xmlns:a16="http://schemas.microsoft.com/office/drawing/2014/main" id="{6E863E6F-0F83-45FA-B668-9E49F35C11B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31186" y="2216929"/>
              <a:ext cx="457263" cy="457264"/>
            </a:xfrm>
            <a:prstGeom prst="rect">
              <a:avLst/>
            </a:prstGeom>
          </p:spPr>
        </p:pic>
        <p:pic>
          <p:nvPicPr>
            <p:cNvPr id="47" name="Picture 46">
              <a:extLst>
                <a:ext uri="{FF2B5EF4-FFF2-40B4-BE49-F238E27FC236}">
                  <a16:creationId xmlns:a16="http://schemas.microsoft.com/office/drawing/2014/main" id="{CF2EB36D-B01F-4996-98C6-04E450A853D9}"/>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24610" y="4528457"/>
              <a:ext cx="457263" cy="457264"/>
            </a:xfrm>
            <a:prstGeom prst="rect">
              <a:avLst/>
            </a:prstGeom>
          </p:spPr>
        </p:pic>
        <p:pic>
          <p:nvPicPr>
            <p:cNvPr id="50" name="Picture 49">
              <a:extLst>
                <a:ext uri="{FF2B5EF4-FFF2-40B4-BE49-F238E27FC236}">
                  <a16:creationId xmlns:a16="http://schemas.microsoft.com/office/drawing/2014/main" id="{05495A1B-6071-40DD-8B61-3B3A07CDA051}"/>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26251" y="3372692"/>
              <a:ext cx="457263" cy="457264"/>
            </a:xfrm>
            <a:prstGeom prst="rect">
              <a:avLst/>
            </a:prstGeom>
          </p:spPr>
        </p:pic>
        <p:pic>
          <p:nvPicPr>
            <p:cNvPr id="52" name="Picture 51">
              <a:extLst>
                <a:ext uri="{FF2B5EF4-FFF2-40B4-BE49-F238E27FC236}">
                  <a16:creationId xmlns:a16="http://schemas.microsoft.com/office/drawing/2014/main" id="{92EA24AF-370D-45D2-8657-3A367DDBC0A7}"/>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27896" y="3950573"/>
              <a:ext cx="457263" cy="457264"/>
            </a:xfrm>
            <a:prstGeom prst="rect">
              <a:avLst/>
            </a:prstGeom>
          </p:spPr>
        </p:pic>
      </p:grpSp>
      <p:sp>
        <p:nvSpPr>
          <p:cNvPr id="78" name="Rectangle 77">
            <a:extLst>
              <a:ext uri="{FF2B5EF4-FFF2-40B4-BE49-F238E27FC236}">
                <a16:creationId xmlns:a16="http://schemas.microsoft.com/office/drawing/2014/main" id="{409E8314-107E-4C88-B24B-0A4F3BC5D0E5}"/>
              </a:ext>
            </a:extLst>
          </p:cNvPr>
          <p:cNvSpPr/>
          <p:nvPr/>
        </p:nvSpPr>
        <p:spPr>
          <a:xfrm>
            <a:off x="472381" y="3962670"/>
            <a:ext cx="5420420" cy="1538883"/>
          </a:xfrm>
          <a:prstGeom prst="rect">
            <a:avLst/>
          </a:prstGeom>
        </p:spPr>
        <p:txBody>
          <a:bodyPr wrap="square">
            <a:spAutoFit/>
          </a:bodyPr>
          <a:lstStyle/>
          <a:p>
            <a:pPr>
              <a:spcAft>
                <a:spcPts val="600"/>
              </a:spcAft>
            </a:pPr>
            <a:r>
              <a:rPr lang="en-AU" sz="2400" dirty="0">
                <a:solidFill>
                  <a:schemeClr val="accent3"/>
                </a:solidFill>
                <a:latin typeface="VIC" panose="00000500000000000000" pitchFamily="2" charset="0"/>
                <a:ea typeface="+mj-ea"/>
                <a:cs typeface="+mj-cs"/>
              </a:rPr>
              <a:t>GSC Priority Project and Actions</a:t>
            </a:r>
          </a:p>
          <a:p>
            <a:pPr>
              <a:spcAft>
                <a:spcPts val="600"/>
              </a:spcAft>
            </a:pPr>
            <a:r>
              <a:rPr lang="en-AU" sz="1200" dirty="0">
                <a:solidFill>
                  <a:schemeClr val="accent3"/>
                </a:solidFill>
                <a:latin typeface="VIC" panose="00000500000000000000" pitchFamily="2" charset="0"/>
                <a:ea typeface="+mj-ea"/>
                <a:cs typeface="+mj-cs"/>
              </a:rPr>
              <a:t>Priority Project: </a:t>
            </a:r>
            <a:r>
              <a:rPr lang="en-AU" sz="900" dirty="0">
                <a:solidFill>
                  <a:schemeClr val="tx1">
                    <a:lumMod val="50000"/>
                    <a:lumOff val="50000"/>
                  </a:schemeClr>
                </a:solidFill>
                <a:latin typeface="VIC" panose="00000500000000000000" pitchFamily="2" charset="0"/>
                <a:ea typeface="+mj-ea"/>
                <a:cs typeface="+mj-cs"/>
              </a:rPr>
              <a:t>The Great South Coast Regional Partnership has identified two priority projects for the region to pursue:</a:t>
            </a:r>
            <a:r>
              <a:rPr lang="en-AU" sz="900" dirty="0">
                <a:solidFill>
                  <a:schemeClr val="accent3"/>
                </a:solidFill>
                <a:latin typeface="VIC" panose="00000500000000000000" pitchFamily="2" charset="0"/>
                <a:ea typeface="+mj-ea"/>
                <a:cs typeface="+mj-cs"/>
              </a:rPr>
              <a:t> IoT connectivity and use </a:t>
            </a:r>
            <a:r>
              <a:rPr lang="en-AU" sz="900" dirty="0">
                <a:solidFill>
                  <a:schemeClr val="tx1">
                    <a:lumMod val="50000"/>
                    <a:lumOff val="50000"/>
                  </a:schemeClr>
                </a:solidFill>
                <a:latin typeface="VIC" panose="00000500000000000000" pitchFamily="2" charset="0"/>
                <a:ea typeface="+mj-ea"/>
                <a:cs typeface="+mj-cs"/>
              </a:rPr>
              <a:t>and </a:t>
            </a:r>
            <a:r>
              <a:rPr lang="en-AU" sz="900" dirty="0">
                <a:solidFill>
                  <a:schemeClr val="accent3"/>
                </a:solidFill>
                <a:latin typeface="VIC" panose="00000500000000000000" pitchFamily="2" charset="0"/>
                <a:ea typeface="+mj-ea"/>
                <a:cs typeface="+mj-cs"/>
              </a:rPr>
              <a:t>digital education initiatives</a:t>
            </a:r>
            <a:r>
              <a:rPr lang="en-AU" sz="900" dirty="0">
                <a:solidFill>
                  <a:schemeClr val="tx1">
                    <a:lumMod val="50000"/>
                    <a:lumOff val="50000"/>
                  </a:schemeClr>
                </a:solidFill>
                <a:latin typeface="VIC" panose="00000500000000000000" pitchFamily="2" charset="0"/>
                <a:ea typeface="+mj-ea"/>
                <a:cs typeface="+mj-cs"/>
              </a:rPr>
              <a:t>. These priority areas will be critical to underpin competitiveness and productivity in our regional industries in the years to come.</a:t>
            </a:r>
            <a:endParaRPr lang="en-AU" sz="900" dirty="0">
              <a:solidFill>
                <a:schemeClr val="accent5"/>
              </a:solidFill>
              <a:latin typeface="VIC" panose="00000500000000000000" pitchFamily="2" charset="0"/>
              <a:ea typeface="+mj-ea"/>
              <a:cs typeface="+mj-cs"/>
            </a:endParaRPr>
          </a:p>
          <a:p>
            <a:pPr>
              <a:spcAft>
                <a:spcPts val="600"/>
              </a:spcAft>
            </a:pPr>
            <a:r>
              <a:rPr lang="en-AU" sz="1200" dirty="0">
                <a:solidFill>
                  <a:schemeClr val="accent3"/>
                </a:solidFill>
                <a:latin typeface="VIC" panose="00000500000000000000" pitchFamily="2" charset="0"/>
              </a:rPr>
              <a:t>Priority Actions: </a:t>
            </a:r>
            <a:r>
              <a:rPr lang="en-AU" sz="900" dirty="0">
                <a:solidFill>
                  <a:prstClr val="black">
                    <a:lumMod val="50000"/>
                    <a:lumOff val="50000"/>
                  </a:prstClr>
                </a:solidFill>
                <a:latin typeface="VIC" panose="00000500000000000000" pitchFamily="2" charset="0"/>
              </a:rPr>
              <a:t>The Great South Coast Digital Plan makes a series of recommendations to different stakeholder groups for their action. Key recommendations are summarised below:</a:t>
            </a:r>
            <a:endParaRPr lang="en-AU" sz="1100" dirty="0">
              <a:solidFill>
                <a:schemeClr val="accent5"/>
              </a:solidFill>
            </a:endParaRPr>
          </a:p>
        </p:txBody>
      </p:sp>
      <p:graphicFrame>
        <p:nvGraphicFramePr>
          <p:cNvPr id="79" name="Table 78">
            <a:extLst>
              <a:ext uri="{FF2B5EF4-FFF2-40B4-BE49-F238E27FC236}">
                <a16:creationId xmlns:a16="http://schemas.microsoft.com/office/drawing/2014/main" id="{9FE48E3C-2336-4F27-9E40-63E497B36F83}"/>
              </a:ext>
            </a:extLst>
          </p:cNvPr>
          <p:cNvGraphicFramePr>
            <a:graphicFrameLocks noGrp="1"/>
          </p:cNvGraphicFramePr>
          <p:nvPr>
            <p:extLst>
              <p:ext uri="{D42A27DB-BD31-4B8C-83A1-F6EECF244321}">
                <p14:modId xmlns:p14="http://schemas.microsoft.com/office/powerpoint/2010/main" val="3399738114"/>
              </p:ext>
            </p:extLst>
          </p:nvPr>
        </p:nvGraphicFramePr>
        <p:xfrm>
          <a:off x="472380" y="5812459"/>
          <a:ext cx="5912948" cy="3261360"/>
        </p:xfrm>
        <a:graphic>
          <a:graphicData uri="http://schemas.openxmlformats.org/drawingml/2006/table">
            <a:tbl>
              <a:tblPr firstRow="1" bandRow="1">
                <a:tableStyleId>{2D5ABB26-0587-4C30-8999-92F81FD0307C}</a:tableStyleId>
              </a:tblPr>
              <a:tblGrid>
                <a:gridCol w="1172237">
                  <a:extLst>
                    <a:ext uri="{9D8B030D-6E8A-4147-A177-3AD203B41FA5}">
                      <a16:colId xmlns:a16="http://schemas.microsoft.com/office/drawing/2014/main" val="2417435694"/>
                    </a:ext>
                  </a:extLst>
                </a:gridCol>
                <a:gridCol w="1224000">
                  <a:extLst>
                    <a:ext uri="{9D8B030D-6E8A-4147-A177-3AD203B41FA5}">
                      <a16:colId xmlns:a16="http://schemas.microsoft.com/office/drawing/2014/main" val="1102425610"/>
                    </a:ext>
                  </a:extLst>
                </a:gridCol>
                <a:gridCol w="1212221">
                  <a:extLst>
                    <a:ext uri="{9D8B030D-6E8A-4147-A177-3AD203B41FA5}">
                      <a16:colId xmlns:a16="http://schemas.microsoft.com/office/drawing/2014/main" val="1073372709"/>
                    </a:ext>
                  </a:extLst>
                </a:gridCol>
                <a:gridCol w="1132253">
                  <a:extLst>
                    <a:ext uri="{9D8B030D-6E8A-4147-A177-3AD203B41FA5}">
                      <a16:colId xmlns:a16="http://schemas.microsoft.com/office/drawing/2014/main" val="888822730"/>
                    </a:ext>
                  </a:extLst>
                </a:gridCol>
                <a:gridCol w="1172237">
                  <a:extLst>
                    <a:ext uri="{9D8B030D-6E8A-4147-A177-3AD203B41FA5}">
                      <a16:colId xmlns:a16="http://schemas.microsoft.com/office/drawing/2014/main" val="1483106690"/>
                    </a:ext>
                  </a:extLst>
                </a:gridCol>
              </a:tblGrid>
              <a:tr h="352385">
                <a:tc>
                  <a:txBody>
                    <a:bodyPr/>
                    <a:lstStyle/>
                    <a:p>
                      <a:r>
                        <a:rPr lang="en-AU" sz="900" b="1" kern="1200" dirty="0">
                          <a:solidFill>
                            <a:schemeClr val="accent3"/>
                          </a:solidFill>
                          <a:latin typeface="VIC" panose="00000500000000000000" pitchFamily="2" charset="0"/>
                        </a:rPr>
                        <a:t>Local Government</a:t>
                      </a:r>
                      <a:endParaRPr lang="en-AU" sz="900" b="1" kern="1200" dirty="0">
                        <a:solidFill>
                          <a:schemeClr val="accent3"/>
                        </a:solidFill>
                        <a:latin typeface="VIC" panose="00000500000000000000" pitchFamily="2" charset="0"/>
                        <a:ea typeface="+mn-ea"/>
                        <a:cs typeface="+mn-cs"/>
                      </a:endParaRPr>
                    </a:p>
                  </a:txBody>
                  <a:tcPr/>
                </a:tc>
                <a:tc>
                  <a:txBody>
                    <a:bodyPr/>
                    <a:lstStyle/>
                    <a:p>
                      <a:r>
                        <a:rPr lang="en-AU" sz="900" b="1" kern="1200" dirty="0">
                          <a:solidFill>
                            <a:schemeClr val="accent3"/>
                          </a:solidFill>
                          <a:latin typeface="VIC" panose="00000500000000000000" pitchFamily="2" charset="0"/>
                        </a:rPr>
                        <a:t>Victorian Government</a:t>
                      </a:r>
                      <a:endParaRPr lang="en-AU" sz="900" b="1" kern="1200" dirty="0">
                        <a:solidFill>
                          <a:schemeClr val="accent3"/>
                        </a:solidFill>
                        <a:latin typeface="VIC" panose="00000500000000000000" pitchFamily="2" charset="0"/>
                        <a:ea typeface="+mn-ea"/>
                        <a:cs typeface="+mn-cs"/>
                      </a:endParaRPr>
                    </a:p>
                  </a:txBody>
                  <a:tcPr/>
                </a:tc>
                <a:tc>
                  <a:txBody>
                    <a:bodyPr/>
                    <a:lstStyle/>
                    <a:p>
                      <a:r>
                        <a:rPr lang="en-AU" sz="900" b="1" kern="1200" dirty="0">
                          <a:solidFill>
                            <a:schemeClr val="accent3"/>
                          </a:solidFill>
                          <a:latin typeface="VIC" panose="00000500000000000000" pitchFamily="2" charset="0"/>
                        </a:rPr>
                        <a:t>Commonwealth Government</a:t>
                      </a:r>
                      <a:endParaRPr lang="en-AU" sz="900" b="1" kern="1200" dirty="0">
                        <a:solidFill>
                          <a:schemeClr val="accent3"/>
                        </a:solidFill>
                        <a:latin typeface="VIC" panose="00000500000000000000" pitchFamily="2" charset="0"/>
                        <a:ea typeface="+mn-ea"/>
                        <a:cs typeface="+mn-cs"/>
                      </a:endParaRPr>
                    </a:p>
                  </a:txBody>
                  <a:tcPr/>
                </a:tc>
                <a:tc>
                  <a:txBody>
                    <a:bodyPr/>
                    <a:lstStyle/>
                    <a:p>
                      <a:r>
                        <a:rPr lang="en-AU" sz="900" b="1" kern="1200" dirty="0">
                          <a:solidFill>
                            <a:schemeClr val="accent3"/>
                          </a:solidFill>
                          <a:latin typeface="VIC" panose="00000500000000000000" pitchFamily="2" charset="0"/>
                        </a:rPr>
                        <a:t>NBN Co</a:t>
                      </a:r>
                      <a:endParaRPr lang="en-AU" sz="900" b="1" kern="1200" dirty="0">
                        <a:solidFill>
                          <a:schemeClr val="accent3"/>
                        </a:solidFill>
                        <a:latin typeface="VIC" panose="00000500000000000000" pitchFamily="2" charset="0"/>
                        <a:ea typeface="+mn-ea"/>
                        <a:cs typeface="+mn-cs"/>
                      </a:endParaRPr>
                    </a:p>
                  </a:txBody>
                  <a:tcPr/>
                </a:tc>
                <a:tc>
                  <a:txBody>
                    <a:bodyPr/>
                    <a:lstStyle/>
                    <a:p>
                      <a:r>
                        <a:rPr lang="en-AU" sz="900" b="1" kern="1200" dirty="0">
                          <a:solidFill>
                            <a:schemeClr val="accent3"/>
                          </a:solidFill>
                          <a:latin typeface="VIC" panose="00000500000000000000" pitchFamily="2" charset="0"/>
                        </a:rPr>
                        <a:t>Telco Industry</a:t>
                      </a:r>
                      <a:endParaRPr lang="en-AU" sz="900" b="1" kern="1200" dirty="0">
                        <a:solidFill>
                          <a:schemeClr val="accent3"/>
                        </a:solidFill>
                        <a:latin typeface="VIC" panose="00000500000000000000" pitchFamily="2" charset="0"/>
                        <a:ea typeface="+mn-ea"/>
                        <a:cs typeface="+mn-cs"/>
                      </a:endParaRPr>
                    </a:p>
                  </a:txBody>
                  <a:tcPr/>
                </a:tc>
                <a:extLst>
                  <a:ext uri="{0D108BD9-81ED-4DB2-BD59-A6C34878D82A}">
                    <a16:rowId xmlns:a16="http://schemas.microsoft.com/office/drawing/2014/main" val="118160266"/>
                  </a:ext>
                </a:extLst>
              </a:tr>
              <a:tr h="2773764">
                <a:tc>
                  <a:txBody>
                    <a:bodyPr/>
                    <a:lstStyle/>
                    <a:p>
                      <a:r>
                        <a:rPr lang="en-AU" sz="800" b="0" kern="1200" dirty="0">
                          <a:solidFill>
                            <a:schemeClr val="tx1">
                              <a:lumMod val="50000"/>
                              <a:lumOff val="50000"/>
                            </a:schemeClr>
                          </a:solidFill>
                          <a:latin typeface="VIC" panose="00000500000000000000" pitchFamily="2" charset="0"/>
                          <a:ea typeface="+mn-ea"/>
                          <a:cs typeface="+mn-cs"/>
                        </a:rPr>
                        <a:t>Uses their local presence, insights and planning powers to identify and confirm localised fixed and mobile blackspots, influence NBN high performance technology deployment, promote early 5G rollout and facilitate digital literacy training (including in local digital hubs).</a:t>
                      </a:r>
                      <a:endParaRPr lang="en-AU" sz="800" b="0" kern="1200" dirty="0">
                        <a:solidFill>
                          <a:schemeClr val="tx1">
                            <a:lumMod val="50000"/>
                            <a:lumOff val="50000"/>
                          </a:schemeClr>
                        </a:solidFill>
                        <a:highlight>
                          <a:srgbClr val="FFFF00"/>
                        </a:highlight>
                        <a:latin typeface="VIC" panose="00000500000000000000" pitchFamily="2" charset="0"/>
                        <a:ea typeface="+mn-ea"/>
                        <a:cs typeface="+mn-cs"/>
                      </a:endParaRP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Reviews and extends its regional telecommunications advocacy, co-investment funding and pilot programs; works with network operators to improve coverage data; addresses location-specific unmet needs from targeted highspeed broadband deployment; facilitates regional IoT and 5G developments; and expedites  access for stakeholders in the region to its infrastructure visualisation tool.</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Continues, reviews and extends its mobile blackspot co-funding program, requires NBN Co to maximise deployment of high performance technologies and network architecture that support business grade digital services, mandates industry meets stronger NBN service connection and maintenance requirements and invests in digital skills training programs.</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Recognises the need for pricing</a:t>
                      </a:r>
                    </a:p>
                    <a:p>
                      <a:r>
                        <a:rPr lang="en-AU" sz="800" b="0" kern="1200" dirty="0">
                          <a:solidFill>
                            <a:schemeClr val="tx1">
                              <a:lumMod val="50000"/>
                              <a:lumOff val="50000"/>
                            </a:schemeClr>
                          </a:solidFill>
                          <a:latin typeface="VIC" panose="00000500000000000000" pitchFamily="2" charset="0"/>
                          <a:ea typeface="+mn-ea"/>
                          <a:cs typeface="+mn-cs"/>
                        </a:rPr>
                        <a:t>models that encourage the</a:t>
                      </a:r>
                    </a:p>
                    <a:p>
                      <a:r>
                        <a:rPr lang="en-AU" sz="800" b="0" kern="1200" dirty="0">
                          <a:solidFill>
                            <a:schemeClr val="tx1">
                              <a:lumMod val="50000"/>
                              <a:lumOff val="50000"/>
                            </a:schemeClr>
                          </a:solidFill>
                          <a:latin typeface="VIC" panose="00000500000000000000" pitchFamily="2" charset="0"/>
                          <a:ea typeface="+mn-ea"/>
                          <a:cs typeface="+mn-cs"/>
                        </a:rPr>
                        <a:t>adoption and realisation of</a:t>
                      </a:r>
                    </a:p>
                    <a:p>
                      <a:r>
                        <a:rPr lang="en-AU" sz="800" b="0" kern="1200" dirty="0">
                          <a:solidFill>
                            <a:schemeClr val="tx1">
                              <a:lumMod val="50000"/>
                              <a:lumOff val="50000"/>
                            </a:schemeClr>
                          </a:solidFill>
                          <a:latin typeface="VIC" panose="00000500000000000000" pitchFamily="2" charset="0"/>
                          <a:ea typeface="+mn-ea"/>
                          <a:cs typeface="+mn-cs"/>
                        </a:rPr>
                        <a:t>latent digital opportunities</a:t>
                      </a:r>
                    </a:p>
                    <a:p>
                      <a:r>
                        <a:rPr lang="en-AU" sz="800" b="0" kern="1200" dirty="0">
                          <a:solidFill>
                            <a:schemeClr val="tx1">
                              <a:lumMod val="50000"/>
                              <a:lumOff val="50000"/>
                            </a:schemeClr>
                          </a:solidFill>
                          <a:latin typeface="VIC" panose="00000500000000000000" pitchFamily="2" charset="0"/>
                          <a:ea typeface="+mn-ea"/>
                          <a:cs typeface="+mn-cs"/>
                        </a:rPr>
                        <a:t>in rural and regional areas.^</a:t>
                      </a: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Actively considers opportunities to provide competing broadband services to businesses in high demand precincts (and high speed backhaul links), particularly if NBN Co fails to restructure its wholesale pricing or does not provide effective business grade services to regional customers.</a:t>
                      </a:r>
                      <a:endParaRPr lang="en-AU" sz="800" b="0" kern="1200" dirty="0">
                        <a:solidFill>
                          <a:schemeClr val="tx1">
                            <a:lumMod val="50000"/>
                            <a:lumOff val="50000"/>
                          </a:schemeClr>
                        </a:solidFill>
                        <a:highlight>
                          <a:srgbClr val="FFFF00"/>
                        </a:highlight>
                        <a:latin typeface="VIC" panose="00000500000000000000" pitchFamily="2" charset="0"/>
                        <a:ea typeface="+mn-ea"/>
                        <a:cs typeface="+mn-cs"/>
                      </a:endParaRPr>
                    </a:p>
                  </a:txBody>
                  <a:tcPr/>
                </a:tc>
                <a:extLst>
                  <a:ext uri="{0D108BD9-81ED-4DB2-BD59-A6C34878D82A}">
                    <a16:rowId xmlns:a16="http://schemas.microsoft.com/office/drawing/2014/main" val="162923599"/>
                  </a:ext>
                </a:extLst>
              </a:tr>
            </a:tbl>
          </a:graphicData>
        </a:graphic>
      </p:graphicFrame>
      <p:pic>
        <p:nvPicPr>
          <p:cNvPr id="81" name="Picture 80">
            <a:extLst>
              <a:ext uri="{FF2B5EF4-FFF2-40B4-BE49-F238E27FC236}">
                <a16:creationId xmlns:a16="http://schemas.microsoft.com/office/drawing/2014/main" id="{9347108C-63F2-439D-B240-B1052DF880AC}"/>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22153" y="5587139"/>
            <a:ext cx="228632" cy="228632"/>
          </a:xfrm>
          <a:prstGeom prst="rect">
            <a:avLst/>
          </a:prstGeom>
        </p:spPr>
      </p:pic>
      <p:pic>
        <p:nvPicPr>
          <p:cNvPr id="83" name="Picture 82">
            <a:extLst>
              <a:ext uri="{FF2B5EF4-FFF2-40B4-BE49-F238E27FC236}">
                <a16:creationId xmlns:a16="http://schemas.microsoft.com/office/drawing/2014/main" id="{84F2166D-A2C9-4F4F-A8D3-20F06A66ACAB}"/>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907171" y="5587139"/>
            <a:ext cx="228632" cy="228632"/>
          </a:xfrm>
          <a:prstGeom prst="rect">
            <a:avLst/>
          </a:prstGeom>
        </p:spPr>
      </p:pic>
      <p:pic>
        <p:nvPicPr>
          <p:cNvPr id="85" name="Picture 84">
            <a:extLst>
              <a:ext uri="{FF2B5EF4-FFF2-40B4-BE49-F238E27FC236}">
                <a16:creationId xmlns:a16="http://schemas.microsoft.com/office/drawing/2014/main" id="{9063D2A0-D090-429E-92EE-AAA63F9D503C}"/>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17589" y="5587139"/>
            <a:ext cx="228632" cy="228632"/>
          </a:xfrm>
          <a:prstGeom prst="rect">
            <a:avLst/>
          </a:prstGeom>
        </p:spPr>
      </p:pic>
      <p:pic>
        <p:nvPicPr>
          <p:cNvPr id="87" name="Picture 86">
            <a:extLst>
              <a:ext uri="{FF2B5EF4-FFF2-40B4-BE49-F238E27FC236}">
                <a16:creationId xmlns:a16="http://schemas.microsoft.com/office/drawing/2014/main" id="{BBD5485A-6D1D-4DAA-96EB-A35376157A0A}"/>
              </a:ext>
            </a:extLst>
          </p:cNvPr>
          <p:cNvPicPr>
            <a:picLocks noChangeAspect="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48633" y="5587139"/>
            <a:ext cx="228632" cy="228632"/>
          </a:xfrm>
          <a:prstGeom prst="rect">
            <a:avLst/>
          </a:prstGeom>
        </p:spPr>
      </p:pic>
      <p:pic>
        <p:nvPicPr>
          <p:cNvPr id="89" name="Picture 88">
            <a:extLst>
              <a:ext uri="{FF2B5EF4-FFF2-40B4-BE49-F238E27FC236}">
                <a16:creationId xmlns:a16="http://schemas.microsoft.com/office/drawing/2014/main" id="{5D8FF000-D760-4420-9714-89759B7CA42D}"/>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2535" y="5587139"/>
            <a:ext cx="228632" cy="228632"/>
          </a:xfrm>
          <a:prstGeom prst="rect">
            <a:avLst/>
          </a:prstGeom>
        </p:spPr>
      </p:pic>
      <p:sp>
        <p:nvSpPr>
          <p:cNvPr id="2" name="TextBox 1">
            <a:extLst>
              <a:ext uri="{FF2B5EF4-FFF2-40B4-BE49-F238E27FC236}">
                <a16:creationId xmlns:a16="http://schemas.microsoft.com/office/drawing/2014/main" id="{EEF0A442-E2B8-4240-95D3-4480B15394AA}"/>
              </a:ext>
            </a:extLst>
          </p:cNvPr>
          <p:cNvSpPr txBox="1"/>
          <p:nvPr/>
        </p:nvSpPr>
        <p:spPr>
          <a:xfrm>
            <a:off x="2543547" y="9068306"/>
            <a:ext cx="2514600" cy="461665"/>
          </a:xfrm>
          <a:prstGeom prst="rect">
            <a:avLst/>
          </a:prstGeom>
          <a:noFill/>
        </p:spPr>
        <p:txBody>
          <a:bodyPr wrap="square" rtlCol="0">
            <a:spAutoFit/>
          </a:bodyPr>
          <a:lstStyle/>
          <a:p>
            <a:r>
              <a:rPr lang="en-AU" sz="800" dirty="0">
                <a:solidFill>
                  <a:schemeClr val="tx1">
                    <a:lumMod val="50000"/>
                    <a:lumOff val="50000"/>
                  </a:schemeClr>
                </a:solidFill>
                <a:latin typeface="VIC" panose="00000500000000000000" pitchFamily="2" charset="0"/>
              </a:rPr>
              <a:t>^ The Regional Partnership recognises that NBN Co is making progress on this through its Wholesale Pricing Review 2019.</a:t>
            </a:r>
          </a:p>
        </p:txBody>
      </p:sp>
    </p:spTree>
    <p:extLst>
      <p:ext uri="{BB962C8B-B14F-4D97-AF65-F5344CB8AC3E}">
        <p14:creationId xmlns:p14="http://schemas.microsoft.com/office/powerpoint/2010/main" val="4044957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02E1B8-5409-4076-A94A-7266551818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5232" y="4321281"/>
            <a:ext cx="3332441" cy="2703562"/>
          </a:xfrm>
          <a:prstGeom prst="rect">
            <a:avLst/>
          </a:prstGeom>
        </p:spPr>
      </p:pic>
      <p:grpSp>
        <p:nvGrpSpPr>
          <p:cNvPr id="27" name="Group 26">
            <a:extLst>
              <a:ext uri="{FF2B5EF4-FFF2-40B4-BE49-F238E27FC236}">
                <a16:creationId xmlns:a16="http://schemas.microsoft.com/office/drawing/2014/main" id="{2D41E16E-F194-4230-B246-22ED1E46512E}"/>
              </a:ext>
            </a:extLst>
          </p:cNvPr>
          <p:cNvGrpSpPr/>
          <p:nvPr/>
        </p:nvGrpSpPr>
        <p:grpSpPr>
          <a:xfrm>
            <a:off x="2228451" y="6176191"/>
            <a:ext cx="1386309" cy="1423958"/>
            <a:chOff x="2165296" y="3528378"/>
            <a:chExt cx="1386309" cy="1423958"/>
          </a:xfrm>
        </p:grpSpPr>
        <p:pic>
          <p:nvPicPr>
            <p:cNvPr id="14" name="Picture 13">
              <a:extLst>
                <a:ext uri="{FF2B5EF4-FFF2-40B4-BE49-F238E27FC236}">
                  <a16:creationId xmlns:a16="http://schemas.microsoft.com/office/drawing/2014/main" id="{F0E587C0-5ADA-4BFA-812C-95D3204F856F}"/>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2165296" y="3964591"/>
              <a:ext cx="1386309" cy="987745"/>
            </a:xfrm>
            <a:prstGeom prst="rect">
              <a:avLst/>
            </a:prstGeom>
          </p:spPr>
        </p:pic>
        <p:cxnSp>
          <p:nvCxnSpPr>
            <p:cNvPr id="19" name="Straight Connector 18">
              <a:extLst>
                <a:ext uri="{FF2B5EF4-FFF2-40B4-BE49-F238E27FC236}">
                  <a16:creationId xmlns:a16="http://schemas.microsoft.com/office/drawing/2014/main" id="{A9353D23-DB3D-4B09-B5ED-C7C418B05688}"/>
                </a:ext>
              </a:extLst>
            </p:cNvPr>
            <p:cNvCxnSpPr>
              <a:cxnSpLocks/>
            </p:cNvCxnSpPr>
            <p:nvPr/>
          </p:nvCxnSpPr>
          <p:spPr>
            <a:xfrm flipV="1">
              <a:off x="2397983" y="3528378"/>
              <a:ext cx="795411" cy="1156022"/>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6B06BF64-26C6-4B1B-941B-DEC7C6913A26}"/>
              </a:ext>
            </a:extLst>
          </p:cNvPr>
          <p:cNvSpPr>
            <a:spLocks noGrp="1"/>
          </p:cNvSpPr>
          <p:nvPr>
            <p:ph idx="1"/>
          </p:nvPr>
        </p:nvSpPr>
        <p:spPr>
          <a:xfrm>
            <a:off x="1511594" y="1049767"/>
            <a:ext cx="4875814" cy="804125"/>
          </a:xfrm>
        </p:spPr>
        <p:txBody>
          <a:bodyPr>
            <a:noAutofit/>
          </a:bodyPr>
          <a:lstStyle/>
          <a:p>
            <a:pPr marL="0" indent="0" algn="r">
              <a:buNone/>
            </a:pPr>
            <a:r>
              <a:rPr lang="en-AU" dirty="0"/>
              <a:t>Great South Coast Regional Partnership – At A Glance</a:t>
            </a:r>
          </a:p>
        </p:txBody>
      </p:sp>
      <p:sp>
        <p:nvSpPr>
          <p:cNvPr id="4" name="Text Placeholder 3">
            <a:extLst>
              <a:ext uri="{FF2B5EF4-FFF2-40B4-BE49-F238E27FC236}">
                <a16:creationId xmlns:a16="http://schemas.microsoft.com/office/drawing/2014/main" id="{A387D85E-6723-4716-A814-6BA1AA71BD81}"/>
              </a:ext>
            </a:extLst>
          </p:cNvPr>
          <p:cNvSpPr>
            <a:spLocks noGrp="1"/>
          </p:cNvSpPr>
          <p:nvPr>
            <p:ph type="body" sz="half" idx="2"/>
          </p:nvPr>
        </p:nvSpPr>
        <p:spPr>
          <a:xfrm>
            <a:off x="1903285" y="1853892"/>
            <a:ext cx="4484121" cy="1346510"/>
          </a:xfrm>
        </p:spPr>
        <p:txBody>
          <a:bodyPr>
            <a:normAutofit/>
          </a:bodyPr>
          <a:lstStyle/>
          <a:p>
            <a:pPr algn="r"/>
            <a:r>
              <a:rPr lang="en-AU" dirty="0"/>
              <a:t>The Great South Coast Regional Partnership is one of nine Partnerships across the state, established by the Victorian Government, recognising that local communities are in the best position to understand the challenges and opportunities faced by their region.</a:t>
            </a:r>
          </a:p>
        </p:txBody>
      </p:sp>
      <p:grpSp>
        <p:nvGrpSpPr>
          <p:cNvPr id="30" name="Group 29">
            <a:extLst>
              <a:ext uri="{FF2B5EF4-FFF2-40B4-BE49-F238E27FC236}">
                <a16:creationId xmlns:a16="http://schemas.microsoft.com/office/drawing/2014/main" id="{239757A4-1D8C-43EF-A252-32A1E1CF7B77}"/>
              </a:ext>
            </a:extLst>
          </p:cNvPr>
          <p:cNvGrpSpPr/>
          <p:nvPr/>
        </p:nvGrpSpPr>
        <p:grpSpPr>
          <a:xfrm>
            <a:off x="2617981" y="7934904"/>
            <a:ext cx="1794656" cy="1519329"/>
            <a:chOff x="131628" y="7271491"/>
            <a:chExt cx="1794656" cy="1519329"/>
          </a:xfrm>
        </p:grpSpPr>
        <p:sp>
          <p:nvSpPr>
            <p:cNvPr id="11" name="Text Placeholder 3">
              <a:extLst>
                <a:ext uri="{FF2B5EF4-FFF2-40B4-BE49-F238E27FC236}">
                  <a16:creationId xmlns:a16="http://schemas.microsoft.com/office/drawing/2014/main" id="{2B50DA85-C0F0-474A-84D1-F277CB051BFC}"/>
                </a:ext>
              </a:extLst>
            </p:cNvPr>
            <p:cNvSpPr txBox="1">
              <a:spLocks/>
            </p:cNvSpPr>
            <p:nvPr/>
          </p:nvSpPr>
          <p:spPr>
            <a:xfrm>
              <a:off x="131628" y="7728754"/>
              <a:ext cx="1794656" cy="106206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Approx. 23,000 km²</a:t>
              </a:r>
            </a:p>
          </p:txBody>
        </p:sp>
        <p:pic>
          <p:nvPicPr>
            <p:cNvPr id="29" name="Picture 28">
              <a:extLst>
                <a:ext uri="{FF2B5EF4-FFF2-40B4-BE49-F238E27FC236}">
                  <a16:creationId xmlns:a16="http://schemas.microsoft.com/office/drawing/2014/main" id="{9ACED753-4F47-4262-AEE8-08094DBEF6C1}"/>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53" name="Group 52">
            <a:extLst>
              <a:ext uri="{FF2B5EF4-FFF2-40B4-BE49-F238E27FC236}">
                <a16:creationId xmlns:a16="http://schemas.microsoft.com/office/drawing/2014/main" id="{67F346F7-2071-4858-ACEB-52B67B056956}"/>
              </a:ext>
            </a:extLst>
          </p:cNvPr>
          <p:cNvGrpSpPr/>
          <p:nvPr/>
        </p:nvGrpSpPr>
        <p:grpSpPr>
          <a:xfrm>
            <a:off x="2846613" y="2841276"/>
            <a:ext cx="1794656" cy="1409468"/>
            <a:chOff x="131628" y="7271491"/>
            <a:chExt cx="1794656" cy="1409468"/>
          </a:xfrm>
        </p:grpSpPr>
        <p:sp>
          <p:nvSpPr>
            <p:cNvPr id="54" name="Text Placeholder 3">
              <a:extLst>
                <a:ext uri="{FF2B5EF4-FFF2-40B4-BE49-F238E27FC236}">
                  <a16:creationId xmlns:a16="http://schemas.microsoft.com/office/drawing/2014/main" id="{7FFD2B76-8419-4BDC-B425-DD4A0E5A53C2}"/>
                </a:ext>
              </a:extLst>
            </p:cNvPr>
            <p:cNvSpPr txBox="1">
              <a:spLocks/>
            </p:cNvSpPr>
            <p:nvPr/>
          </p:nvSpPr>
          <p:spPr>
            <a:xfrm>
              <a:off x="131628" y="7728755"/>
              <a:ext cx="1794656" cy="952204"/>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103,000 residents</a:t>
              </a:r>
            </a:p>
            <a:p>
              <a:pPr algn="ctr">
                <a:lnSpc>
                  <a:spcPct val="100000"/>
                </a:lnSpc>
                <a:spcBef>
                  <a:spcPts val="0"/>
                </a:spcBef>
              </a:pPr>
              <a:r>
                <a:rPr lang="en-AU" dirty="0"/>
                <a:t>as of 2016</a:t>
              </a:r>
            </a:p>
            <a:p>
              <a:pPr algn="ctr"/>
              <a:endParaRPr lang="en-AU" sz="2000" dirty="0"/>
            </a:p>
          </p:txBody>
        </p:sp>
        <p:pic>
          <p:nvPicPr>
            <p:cNvPr id="55" name="Picture 54">
              <a:extLst>
                <a:ext uri="{FF2B5EF4-FFF2-40B4-BE49-F238E27FC236}">
                  <a16:creationId xmlns:a16="http://schemas.microsoft.com/office/drawing/2014/main" id="{11BEE03D-A2FC-4C45-B6C7-B0DB2F84750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58" name="Group 57">
            <a:extLst>
              <a:ext uri="{FF2B5EF4-FFF2-40B4-BE49-F238E27FC236}">
                <a16:creationId xmlns:a16="http://schemas.microsoft.com/office/drawing/2014/main" id="{5AAB4B02-F9FD-4C5E-B5FE-D5480B94A2D1}"/>
              </a:ext>
            </a:extLst>
          </p:cNvPr>
          <p:cNvGrpSpPr/>
          <p:nvPr/>
        </p:nvGrpSpPr>
        <p:grpSpPr>
          <a:xfrm>
            <a:off x="385633" y="5030191"/>
            <a:ext cx="1794656" cy="2697002"/>
            <a:chOff x="131628" y="7271491"/>
            <a:chExt cx="1794656" cy="2697002"/>
          </a:xfrm>
        </p:grpSpPr>
        <p:sp>
          <p:nvSpPr>
            <p:cNvPr id="59" name="Text Placeholder 3">
              <a:extLst>
                <a:ext uri="{FF2B5EF4-FFF2-40B4-BE49-F238E27FC236}">
                  <a16:creationId xmlns:a16="http://schemas.microsoft.com/office/drawing/2014/main" id="{14C5BDE9-37F1-4E29-BCA2-D20B2010654C}"/>
                </a:ext>
              </a:extLst>
            </p:cNvPr>
            <p:cNvSpPr txBox="1">
              <a:spLocks/>
            </p:cNvSpPr>
            <p:nvPr/>
          </p:nvSpPr>
          <p:spPr>
            <a:xfrm>
              <a:off x="131628" y="7728753"/>
              <a:ext cx="1794656" cy="2239740"/>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200" dirty="0"/>
                <a:t>5 LGAs </a:t>
              </a:r>
            </a:p>
            <a:p>
              <a:r>
                <a:rPr lang="en-AU" sz="900" dirty="0"/>
                <a:t>Local government areas (population):</a:t>
              </a:r>
            </a:p>
            <a:p>
              <a:pPr marL="171450" indent="-171450">
                <a:lnSpc>
                  <a:spcPct val="100000"/>
                </a:lnSpc>
                <a:spcBef>
                  <a:spcPts val="0"/>
                </a:spcBef>
                <a:buFont typeface="Arial" panose="020B0604020202020204" pitchFamily="34" charset="0"/>
                <a:buChar char="•"/>
              </a:pPr>
              <a:r>
                <a:rPr lang="en-AU" sz="900" dirty="0"/>
                <a:t>Warrnambool (35,000)</a:t>
              </a:r>
            </a:p>
            <a:p>
              <a:pPr marL="171450" indent="-171450">
                <a:lnSpc>
                  <a:spcPct val="100000"/>
                </a:lnSpc>
                <a:spcBef>
                  <a:spcPts val="0"/>
                </a:spcBef>
                <a:buFont typeface="Arial" panose="020B0604020202020204" pitchFamily="34" charset="0"/>
                <a:buChar char="•"/>
              </a:pPr>
              <a:r>
                <a:rPr lang="en-AU" sz="900" dirty="0"/>
                <a:t>Corangamite (16,000)</a:t>
              </a:r>
            </a:p>
            <a:p>
              <a:pPr marL="171450" indent="-171450">
                <a:lnSpc>
                  <a:spcPct val="100000"/>
                </a:lnSpc>
                <a:spcBef>
                  <a:spcPts val="0"/>
                </a:spcBef>
                <a:buFont typeface="Arial" panose="020B0604020202020204" pitchFamily="34" charset="0"/>
                <a:buChar char="•"/>
              </a:pPr>
              <a:r>
                <a:rPr lang="en-AU" sz="900" dirty="0"/>
                <a:t>Glenelg (19,000)</a:t>
              </a:r>
            </a:p>
            <a:p>
              <a:pPr marL="171450" indent="-171450">
                <a:lnSpc>
                  <a:spcPct val="100000"/>
                </a:lnSpc>
                <a:spcBef>
                  <a:spcPts val="0"/>
                </a:spcBef>
                <a:buFont typeface="Arial" panose="020B0604020202020204" pitchFamily="34" charset="0"/>
                <a:buChar char="•"/>
              </a:pPr>
              <a:r>
                <a:rPr lang="en-AU" sz="900" dirty="0"/>
                <a:t>Moyne (17,000)</a:t>
              </a:r>
            </a:p>
            <a:p>
              <a:pPr marL="171450" indent="-171450">
                <a:lnSpc>
                  <a:spcPct val="100000"/>
                </a:lnSpc>
                <a:spcBef>
                  <a:spcPts val="0"/>
                </a:spcBef>
                <a:buFont typeface="Arial" panose="020B0604020202020204" pitchFamily="34" charset="0"/>
                <a:buChar char="•"/>
              </a:pPr>
              <a:r>
                <a:rPr lang="en-AU" sz="900" dirty="0"/>
                <a:t>South Grampians (16,000)</a:t>
              </a:r>
            </a:p>
          </p:txBody>
        </p:sp>
        <p:pic>
          <p:nvPicPr>
            <p:cNvPr id="60" name="Picture 59">
              <a:extLst>
                <a:ext uri="{FF2B5EF4-FFF2-40B4-BE49-F238E27FC236}">
                  <a16:creationId xmlns:a16="http://schemas.microsoft.com/office/drawing/2014/main" id="{189B6FE8-33F8-46CE-BF73-876FC0587136}"/>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64" name="Group 63">
            <a:extLst>
              <a:ext uri="{FF2B5EF4-FFF2-40B4-BE49-F238E27FC236}">
                <a16:creationId xmlns:a16="http://schemas.microsoft.com/office/drawing/2014/main" id="{D7CAF7D3-C02D-43C8-9D63-CB766B067691}"/>
              </a:ext>
            </a:extLst>
          </p:cNvPr>
          <p:cNvGrpSpPr/>
          <p:nvPr/>
        </p:nvGrpSpPr>
        <p:grpSpPr>
          <a:xfrm>
            <a:off x="4618363" y="3274878"/>
            <a:ext cx="1794656" cy="2453373"/>
            <a:chOff x="131628" y="7271491"/>
            <a:chExt cx="1794656" cy="2453373"/>
          </a:xfrm>
        </p:grpSpPr>
        <p:sp>
          <p:nvSpPr>
            <p:cNvPr id="65" name="Text Placeholder 3">
              <a:extLst>
                <a:ext uri="{FF2B5EF4-FFF2-40B4-BE49-F238E27FC236}">
                  <a16:creationId xmlns:a16="http://schemas.microsoft.com/office/drawing/2014/main" id="{B51634A9-0667-4C24-9BBA-217933717623}"/>
                </a:ext>
              </a:extLst>
            </p:cNvPr>
            <p:cNvSpPr txBox="1">
              <a:spLocks/>
            </p:cNvSpPr>
            <p:nvPr/>
          </p:nvSpPr>
          <p:spPr>
            <a:xfrm>
              <a:off x="131628" y="7728753"/>
              <a:ext cx="1794656" cy="1996111"/>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Primary Production</a:t>
              </a:r>
            </a:p>
            <a:p>
              <a:pPr algn="ctr"/>
              <a:r>
                <a:rPr lang="en-AU" sz="900" dirty="0"/>
                <a:t>Sheep and beef grazing</a:t>
              </a:r>
            </a:p>
            <a:p>
              <a:pPr algn="ctr"/>
              <a:r>
                <a:rPr lang="en-AU" sz="900" dirty="0"/>
                <a:t>Dairy grazing</a:t>
              </a:r>
            </a:p>
            <a:p>
              <a:pPr algn="ctr"/>
              <a:r>
                <a:rPr lang="en-AU" sz="900" dirty="0"/>
                <a:t>Forestry</a:t>
              </a:r>
            </a:p>
            <a:p>
              <a:pPr algn="ctr"/>
              <a:r>
                <a:rPr lang="en-AU" sz="900" dirty="0"/>
                <a:t>Horticulture </a:t>
              </a:r>
            </a:p>
            <a:p>
              <a:pPr algn="ctr"/>
              <a:r>
                <a:rPr lang="en-AU" sz="900" dirty="0"/>
                <a:t>Aquaculture</a:t>
              </a:r>
            </a:p>
          </p:txBody>
        </p:sp>
        <p:pic>
          <p:nvPicPr>
            <p:cNvPr id="66" name="Picture 65">
              <a:extLst>
                <a:ext uri="{FF2B5EF4-FFF2-40B4-BE49-F238E27FC236}">
                  <a16:creationId xmlns:a16="http://schemas.microsoft.com/office/drawing/2014/main" id="{E382A224-E867-4412-9DC0-470080CA2B41}"/>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67" name="Group 66">
            <a:extLst>
              <a:ext uri="{FF2B5EF4-FFF2-40B4-BE49-F238E27FC236}">
                <a16:creationId xmlns:a16="http://schemas.microsoft.com/office/drawing/2014/main" id="{CB40B698-B44F-41E0-84E8-7AD5D1489BA4}"/>
              </a:ext>
            </a:extLst>
          </p:cNvPr>
          <p:cNvGrpSpPr/>
          <p:nvPr/>
        </p:nvGrpSpPr>
        <p:grpSpPr>
          <a:xfrm>
            <a:off x="1232387" y="3393396"/>
            <a:ext cx="1794656" cy="1332146"/>
            <a:chOff x="131628" y="7271491"/>
            <a:chExt cx="1794656" cy="1332146"/>
          </a:xfrm>
        </p:grpSpPr>
        <p:sp>
          <p:nvSpPr>
            <p:cNvPr id="68" name="Text Placeholder 3">
              <a:extLst>
                <a:ext uri="{FF2B5EF4-FFF2-40B4-BE49-F238E27FC236}">
                  <a16:creationId xmlns:a16="http://schemas.microsoft.com/office/drawing/2014/main" id="{A4757B32-DDE7-4314-99E9-8D3EDD24CD05}"/>
                </a:ext>
              </a:extLst>
            </p:cNvPr>
            <p:cNvSpPr txBox="1">
              <a:spLocks/>
            </p:cNvSpPr>
            <p:nvPr/>
          </p:nvSpPr>
          <p:spPr>
            <a:xfrm>
              <a:off x="131628" y="7728754"/>
              <a:ext cx="1794656" cy="87488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$5.9 billion</a:t>
              </a:r>
            </a:p>
            <a:p>
              <a:pPr algn="ctr">
                <a:lnSpc>
                  <a:spcPct val="100000"/>
                </a:lnSpc>
                <a:spcBef>
                  <a:spcPts val="0"/>
                </a:spcBef>
              </a:pPr>
              <a:r>
                <a:rPr lang="en-AU" dirty="0"/>
                <a:t>Gross Regional Product (GRP)</a:t>
              </a:r>
              <a:endParaRPr lang="en-AU" sz="1100" dirty="0"/>
            </a:p>
          </p:txBody>
        </p:sp>
        <p:pic>
          <p:nvPicPr>
            <p:cNvPr id="69" name="Picture 68">
              <a:extLst>
                <a:ext uri="{FF2B5EF4-FFF2-40B4-BE49-F238E27FC236}">
                  <a16:creationId xmlns:a16="http://schemas.microsoft.com/office/drawing/2014/main" id="{0AA807DF-6F9E-4D8E-8357-F1DEE19FB750}"/>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73" name="Group 72">
            <a:extLst>
              <a:ext uri="{FF2B5EF4-FFF2-40B4-BE49-F238E27FC236}">
                <a16:creationId xmlns:a16="http://schemas.microsoft.com/office/drawing/2014/main" id="{D79E4A6C-668B-46AB-B0A0-5CAD44BAEBE5}"/>
              </a:ext>
            </a:extLst>
          </p:cNvPr>
          <p:cNvGrpSpPr/>
          <p:nvPr/>
        </p:nvGrpSpPr>
        <p:grpSpPr>
          <a:xfrm>
            <a:off x="4260030" y="6484254"/>
            <a:ext cx="2313110" cy="2943141"/>
            <a:chOff x="131628" y="7271489"/>
            <a:chExt cx="2313110" cy="2943141"/>
          </a:xfrm>
        </p:grpSpPr>
        <p:sp>
          <p:nvSpPr>
            <p:cNvPr id="74" name="Text Placeholder 3">
              <a:extLst>
                <a:ext uri="{FF2B5EF4-FFF2-40B4-BE49-F238E27FC236}">
                  <a16:creationId xmlns:a16="http://schemas.microsoft.com/office/drawing/2014/main" id="{B22C9325-3DB4-44B1-9ED9-F9EB75ACC98E}"/>
                </a:ext>
              </a:extLst>
            </p:cNvPr>
            <p:cNvSpPr txBox="1">
              <a:spLocks/>
            </p:cNvSpPr>
            <p:nvPr/>
          </p:nvSpPr>
          <p:spPr>
            <a:xfrm>
              <a:off x="131628" y="7728753"/>
              <a:ext cx="2313110" cy="248587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Key Industries</a:t>
              </a:r>
            </a:p>
            <a:p>
              <a:pPr algn="ctr"/>
              <a:r>
                <a:rPr lang="en-AU" sz="900" dirty="0"/>
                <a:t>Agriculture/forestry/fishing (16%)</a:t>
              </a:r>
            </a:p>
            <a:p>
              <a:pPr algn="ctr"/>
              <a:r>
                <a:rPr lang="en-AU" sz="900" dirty="0"/>
                <a:t>Health care/social assistance (14%)</a:t>
              </a:r>
            </a:p>
            <a:p>
              <a:pPr algn="ctr"/>
              <a:r>
                <a:rPr lang="en-AU" sz="900" dirty="0"/>
                <a:t>Retail trade (10%)</a:t>
              </a:r>
            </a:p>
            <a:p>
              <a:pPr algn="ctr"/>
              <a:r>
                <a:rPr lang="en-AU" sz="900" dirty="0"/>
                <a:t>Education/training (8%)</a:t>
              </a:r>
            </a:p>
            <a:p>
              <a:pPr algn="ctr"/>
              <a:r>
                <a:rPr lang="en-AU" sz="900" dirty="0"/>
                <a:t>Manufacturing (8%)</a:t>
              </a:r>
            </a:p>
            <a:p>
              <a:pPr algn="ctr"/>
              <a:r>
                <a:rPr lang="en-AU" sz="900" dirty="0"/>
                <a:t>Tourism (8%)</a:t>
              </a:r>
            </a:p>
            <a:p>
              <a:pPr algn="ctr"/>
              <a:r>
                <a:rPr lang="en-AU" sz="900" dirty="0"/>
                <a:t>Construction (7%)</a:t>
              </a:r>
            </a:p>
          </p:txBody>
        </p:sp>
        <p:pic>
          <p:nvPicPr>
            <p:cNvPr id="75" name="Picture 74">
              <a:extLst>
                <a:ext uri="{FF2B5EF4-FFF2-40B4-BE49-F238E27FC236}">
                  <a16:creationId xmlns:a16="http://schemas.microsoft.com/office/drawing/2014/main" id="{E3A0D661-56EB-46FA-B020-6E9481E9A3AE}"/>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5436" y="7271489"/>
              <a:ext cx="457264" cy="457264"/>
            </a:xfrm>
            <a:prstGeom prst="rect">
              <a:avLst/>
            </a:prstGeom>
          </p:spPr>
        </p:pic>
      </p:grpSp>
      <p:grpSp>
        <p:nvGrpSpPr>
          <p:cNvPr id="26" name="Group 25">
            <a:extLst>
              <a:ext uri="{FF2B5EF4-FFF2-40B4-BE49-F238E27FC236}">
                <a16:creationId xmlns:a16="http://schemas.microsoft.com/office/drawing/2014/main" id="{C22AACDC-2318-46B3-B259-94ED474EDE8C}"/>
              </a:ext>
            </a:extLst>
          </p:cNvPr>
          <p:cNvGrpSpPr/>
          <p:nvPr/>
        </p:nvGrpSpPr>
        <p:grpSpPr>
          <a:xfrm>
            <a:off x="493867" y="7269993"/>
            <a:ext cx="1794656" cy="1483034"/>
            <a:chOff x="131628" y="7599885"/>
            <a:chExt cx="1794656" cy="1483034"/>
          </a:xfrm>
        </p:grpSpPr>
        <p:sp>
          <p:nvSpPr>
            <p:cNvPr id="28" name="Text Placeholder 3">
              <a:extLst>
                <a:ext uri="{FF2B5EF4-FFF2-40B4-BE49-F238E27FC236}">
                  <a16:creationId xmlns:a16="http://schemas.microsoft.com/office/drawing/2014/main" id="{3EB9F044-A3F7-4020-BBE0-27F585E1927B}"/>
                </a:ext>
              </a:extLst>
            </p:cNvPr>
            <p:cNvSpPr txBox="1">
              <a:spLocks/>
            </p:cNvSpPr>
            <p:nvPr/>
          </p:nvSpPr>
          <p:spPr>
            <a:xfrm>
              <a:off x="131628" y="8020854"/>
              <a:ext cx="1794656" cy="1062065"/>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3,761 jobs</a:t>
              </a:r>
            </a:p>
            <a:p>
              <a:pPr algn="ctr">
                <a:lnSpc>
                  <a:spcPct val="100000"/>
                </a:lnSpc>
                <a:spcBef>
                  <a:spcPts val="0"/>
                </a:spcBef>
              </a:pPr>
              <a:r>
                <a:rPr lang="en-AU" sz="1000" dirty="0"/>
                <a:t>form part of the Tourism, Events and Visitor Economy in the region</a:t>
              </a:r>
            </a:p>
          </p:txBody>
        </p:sp>
        <p:pic>
          <p:nvPicPr>
            <p:cNvPr id="31" name="Picture 30">
              <a:extLst>
                <a:ext uri="{FF2B5EF4-FFF2-40B4-BE49-F238E27FC236}">
                  <a16:creationId xmlns:a16="http://schemas.microsoft.com/office/drawing/2014/main" id="{2BCC776A-354E-4982-B110-CE9E2EC39CCD}"/>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7522" y="7599885"/>
              <a:ext cx="457200" cy="457200"/>
            </a:xfrm>
            <a:prstGeom prst="rect">
              <a:avLst/>
            </a:prstGeom>
          </p:spPr>
        </p:pic>
      </p:grpSp>
    </p:spTree>
    <p:extLst>
      <p:ext uri="{BB962C8B-B14F-4D97-AF65-F5344CB8AC3E}">
        <p14:creationId xmlns:p14="http://schemas.microsoft.com/office/powerpoint/2010/main" val="1569837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B2746-F46A-4151-9361-72771A62A2FE}"/>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88161" y="2756729"/>
            <a:ext cx="457264" cy="457264"/>
          </a:xfrm>
          <a:prstGeom prst="rect">
            <a:avLst/>
          </a:prstGeom>
        </p:spPr>
      </p:pic>
      <p:pic>
        <p:nvPicPr>
          <p:cNvPr id="10" name="Picture 9">
            <a:extLst>
              <a:ext uri="{FF2B5EF4-FFF2-40B4-BE49-F238E27FC236}">
                <a16:creationId xmlns:a16="http://schemas.microsoft.com/office/drawing/2014/main" id="{9353CB16-F517-457D-A6CF-71B849BD73F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0339" y="2749474"/>
            <a:ext cx="457264" cy="457264"/>
          </a:xfrm>
          <a:prstGeom prst="rect">
            <a:avLst/>
          </a:prstGeom>
        </p:spPr>
      </p:pic>
      <p:pic>
        <p:nvPicPr>
          <p:cNvPr id="11" name="Picture 10">
            <a:extLst>
              <a:ext uri="{FF2B5EF4-FFF2-40B4-BE49-F238E27FC236}">
                <a16:creationId xmlns:a16="http://schemas.microsoft.com/office/drawing/2014/main" id="{2DFC37AB-D6C4-4BE7-8585-F606478DC1D7}"/>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029250" y="2749474"/>
            <a:ext cx="457264" cy="457264"/>
          </a:xfrm>
          <a:prstGeom prst="rect">
            <a:avLst/>
          </a:prstGeom>
        </p:spPr>
      </p:pic>
      <p:pic>
        <p:nvPicPr>
          <p:cNvPr id="12" name="Picture 11">
            <a:extLst>
              <a:ext uri="{FF2B5EF4-FFF2-40B4-BE49-F238E27FC236}">
                <a16:creationId xmlns:a16="http://schemas.microsoft.com/office/drawing/2014/main" id="{B1FD507E-B04B-494F-AFC4-B389886B2A9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47072" y="2758285"/>
            <a:ext cx="457264" cy="457264"/>
          </a:xfrm>
          <a:prstGeom prst="rect">
            <a:avLst/>
          </a:prstGeom>
        </p:spPr>
      </p:pic>
      <p:graphicFrame>
        <p:nvGraphicFramePr>
          <p:cNvPr id="13" name="Table 12">
            <a:extLst>
              <a:ext uri="{FF2B5EF4-FFF2-40B4-BE49-F238E27FC236}">
                <a16:creationId xmlns:a16="http://schemas.microsoft.com/office/drawing/2014/main" id="{44A3E6C7-F7CA-4C20-862D-2D857F6D73DF}"/>
              </a:ext>
            </a:extLst>
          </p:cNvPr>
          <p:cNvGraphicFramePr>
            <a:graphicFrameLocks noGrp="1"/>
          </p:cNvGraphicFramePr>
          <p:nvPr>
            <p:extLst>
              <p:ext uri="{D42A27DB-BD31-4B8C-83A1-F6EECF244321}">
                <p14:modId xmlns:p14="http://schemas.microsoft.com/office/powerpoint/2010/main" val="4058355827"/>
              </p:ext>
            </p:extLst>
          </p:nvPr>
        </p:nvGraphicFramePr>
        <p:xfrm>
          <a:off x="481135" y="3214969"/>
          <a:ext cx="5877633" cy="1188720"/>
        </p:xfrm>
        <a:graphic>
          <a:graphicData uri="http://schemas.openxmlformats.org/drawingml/2006/table">
            <a:tbl>
              <a:tblPr firstRow="1" bandRow="1">
                <a:tableStyleId>{5C22544A-7EE6-4342-B048-85BDC9FD1C3A}</a:tableStyleId>
              </a:tblPr>
              <a:tblGrid>
                <a:gridCol w="1455211">
                  <a:extLst>
                    <a:ext uri="{9D8B030D-6E8A-4147-A177-3AD203B41FA5}">
                      <a16:colId xmlns:a16="http://schemas.microsoft.com/office/drawing/2014/main" val="397334122"/>
                    </a:ext>
                  </a:extLst>
                </a:gridCol>
                <a:gridCol w="1455211">
                  <a:extLst>
                    <a:ext uri="{9D8B030D-6E8A-4147-A177-3AD203B41FA5}">
                      <a16:colId xmlns:a16="http://schemas.microsoft.com/office/drawing/2014/main" val="1725169486"/>
                    </a:ext>
                  </a:extLst>
                </a:gridCol>
                <a:gridCol w="1455211">
                  <a:extLst>
                    <a:ext uri="{9D8B030D-6E8A-4147-A177-3AD203B41FA5}">
                      <a16:colId xmlns:a16="http://schemas.microsoft.com/office/drawing/2014/main" val="373640201"/>
                    </a:ext>
                  </a:extLst>
                </a:gridCol>
                <a:gridCol w="1512000">
                  <a:extLst>
                    <a:ext uri="{9D8B030D-6E8A-4147-A177-3AD203B41FA5}">
                      <a16:colId xmlns:a16="http://schemas.microsoft.com/office/drawing/2014/main" val="3314096269"/>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Significant Places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looks at the demand and supply of digital infrastructure and services in the most populated cities, towns and localities of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Primary Production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looks at the most economically significant primary production industries in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Tourist Locations</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looks at the supply of and demand for digital services in the most important tourist attractions / locations in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Transport Blackspots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looks at the availability of mobile services along the region’s key transport routes.  </a:t>
                      </a:r>
                    </a:p>
                    <a:p>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8796157"/>
                  </a:ext>
                </a:extLst>
              </a:tr>
            </a:tbl>
          </a:graphicData>
        </a:graphic>
      </p:graphicFrame>
      <p:sp>
        <p:nvSpPr>
          <p:cNvPr id="14" name="Title 22">
            <a:extLst>
              <a:ext uri="{FF2B5EF4-FFF2-40B4-BE49-F238E27FC236}">
                <a16:creationId xmlns:a16="http://schemas.microsoft.com/office/drawing/2014/main" id="{68D6D0DA-32F4-4913-A0C5-B526DD28D14C}"/>
              </a:ext>
            </a:extLst>
          </p:cNvPr>
          <p:cNvSpPr txBox="1">
            <a:spLocks/>
          </p:cNvSpPr>
          <p:nvPr/>
        </p:nvSpPr>
        <p:spPr>
          <a:xfrm>
            <a:off x="475479" y="2358476"/>
            <a:ext cx="5477646" cy="395323"/>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sz="2000" dirty="0">
                <a:sym typeface="Wingdings" panose="05000000000000000000" pitchFamily="2" charset="2"/>
              </a:rPr>
              <a:t> </a:t>
            </a:r>
            <a:r>
              <a:rPr lang="en-AU" sz="2000" dirty="0"/>
              <a:t>Place/Sector Analysis</a:t>
            </a:r>
          </a:p>
        </p:txBody>
      </p:sp>
      <p:pic>
        <p:nvPicPr>
          <p:cNvPr id="15" name="Picture 14">
            <a:extLst>
              <a:ext uri="{FF2B5EF4-FFF2-40B4-BE49-F238E27FC236}">
                <a16:creationId xmlns:a16="http://schemas.microsoft.com/office/drawing/2014/main" id="{638C48A9-F2B6-4E1A-8A4C-D28C264B3603}"/>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0339" y="4966375"/>
            <a:ext cx="457264" cy="457264"/>
          </a:xfrm>
          <a:prstGeom prst="rect">
            <a:avLst/>
          </a:prstGeom>
        </p:spPr>
      </p:pic>
      <p:pic>
        <p:nvPicPr>
          <p:cNvPr id="16" name="Picture 15">
            <a:extLst>
              <a:ext uri="{FF2B5EF4-FFF2-40B4-BE49-F238E27FC236}">
                <a16:creationId xmlns:a16="http://schemas.microsoft.com/office/drawing/2014/main" id="{2DD6C5DE-F345-4F14-A72B-5771C9175BBC}"/>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86514" y="6591493"/>
            <a:ext cx="457264" cy="457264"/>
          </a:xfrm>
          <a:prstGeom prst="rect">
            <a:avLst/>
          </a:prstGeom>
        </p:spPr>
      </p:pic>
      <p:pic>
        <p:nvPicPr>
          <p:cNvPr id="18" name="Picture 17">
            <a:extLst>
              <a:ext uri="{FF2B5EF4-FFF2-40B4-BE49-F238E27FC236}">
                <a16:creationId xmlns:a16="http://schemas.microsoft.com/office/drawing/2014/main" id="{B05376D8-432C-4A90-BD35-4117692F6FD3}"/>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0339" y="6591493"/>
            <a:ext cx="457264" cy="457264"/>
          </a:xfrm>
          <a:prstGeom prst="rect">
            <a:avLst/>
          </a:prstGeom>
        </p:spPr>
      </p:pic>
      <p:pic>
        <p:nvPicPr>
          <p:cNvPr id="23" name="Picture 22">
            <a:extLst>
              <a:ext uri="{FF2B5EF4-FFF2-40B4-BE49-F238E27FC236}">
                <a16:creationId xmlns:a16="http://schemas.microsoft.com/office/drawing/2014/main" id="{B5DE61A5-8B4F-41A7-9CA8-D6561B895DB1}"/>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86514" y="4966375"/>
            <a:ext cx="457264" cy="457264"/>
          </a:xfrm>
          <a:prstGeom prst="rect">
            <a:avLst/>
          </a:prstGeom>
        </p:spPr>
      </p:pic>
      <p:graphicFrame>
        <p:nvGraphicFramePr>
          <p:cNvPr id="24" name="Table 23">
            <a:extLst>
              <a:ext uri="{FF2B5EF4-FFF2-40B4-BE49-F238E27FC236}">
                <a16:creationId xmlns:a16="http://schemas.microsoft.com/office/drawing/2014/main" id="{0FCA011B-9021-41B3-BA91-B6E52F1A7E39}"/>
              </a:ext>
            </a:extLst>
          </p:cNvPr>
          <p:cNvGraphicFramePr>
            <a:graphicFrameLocks noGrp="1"/>
          </p:cNvGraphicFramePr>
          <p:nvPr>
            <p:extLst>
              <p:ext uri="{D42A27DB-BD31-4B8C-83A1-F6EECF244321}">
                <p14:modId xmlns:p14="http://schemas.microsoft.com/office/powerpoint/2010/main" val="2050129902"/>
              </p:ext>
            </p:extLst>
          </p:nvPr>
        </p:nvGraphicFramePr>
        <p:xfrm>
          <a:off x="475480" y="5395710"/>
          <a:ext cx="3931420" cy="1188720"/>
        </p:xfrm>
        <a:graphic>
          <a:graphicData uri="http://schemas.openxmlformats.org/drawingml/2006/table">
            <a:tbl>
              <a:tblPr firstRow="1" bandRow="1">
                <a:tableStyleId>{5C22544A-7EE6-4342-B048-85BDC9FD1C3A}</a:tableStyleId>
              </a:tblPr>
              <a:tblGrid>
                <a:gridCol w="1965710">
                  <a:extLst>
                    <a:ext uri="{9D8B030D-6E8A-4147-A177-3AD203B41FA5}">
                      <a16:colId xmlns:a16="http://schemas.microsoft.com/office/drawing/2014/main" val="397334122"/>
                    </a:ext>
                  </a:extLst>
                </a:gridCol>
                <a:gridCol w="1965710">
                  <a:extLst>
                    <a:ext uri="{9D8B030D-6E8A-4147-A177-3AD203B41FA5}">
                      <a16:colId xmlns:a16="http://schemas.microsoft.com/office/drawing/2014/main" val="1725169486"/>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Fixed access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includes National Broadband Network (NBN) fixed-line broadband services including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Fibre</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-to-the-Premises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FttP</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Fibre</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-to-the-Node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FttN</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Fibre</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-to-the-Curb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FttC</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Fixed Wireless and Satellite.</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Mobile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availability of digital mobile networks capable of supporting voice telephony and data applications such as through 3G and 4G networks.</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8796157"/>
                  </a:ext>
                </a:extLst>
              </a:tr>
            </a:tbl>
          </a:graphicData>
        </a:graphic>
      </p:graphicFrame>
      <p:sp>
        <p:nvSpPr>
          <p:cNvPr id="25" name="Title 22">
            <a:extLst>
              <a:ext uri="{FF2B5EF4-FFF2-40B4-BE49-F238E27FC236}">
                <a16:creationId xmlns:a16="http://schemas.microsoft.com/office/drawing/2014/main" id="{81E63F4D-C611-4F1A-B29D-931391F812FF}"/>
              </a:ext>
            </a:extLst>
          </p:cNvPr>
          <p:cNvSpPr txBox="1">
            <a:spLocks/>
          </p:cNvSpPr>
          <p:nvPr/>
        </p:nvSpPr>
        <p:spPr>
          <a:xfrm>
            <a:off x="475479" y="4543680"/>
            <a:ext cx="5477646" cy="45726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sz="2000" dirty="0">
                <a:sym typeface="Wingdings" panose="05000000000000000000" pitchFamily="2" charset="2"/>
              </a:rPr>
              <a:t> </a:t>
            </a:r>
            <a:r>
              <a:rPr lang="en-AU" sz="2000" dirty="0"/>
              <a:t>Digital Infrastructure Analysis</a:t>
            </a:r>
          </a:p>
        </p:txBody>
      </p:sp>
      <p:sp>
        <p:nvSpPr>
          <p:cNvPr id="26" name="Title 22">
            <a:extLst>
              <a:ext uri="{FF2B5EF4-FFF2-40B4-BE49-F238E27FC236}">
                <a16:creationId xmlns:a16="http://schemas.microsoft.com/office/drawing/2014/main" id="{68FB6A23-3CB3-4A43-A13C-E43F7E1F660E}"/>
              </a:ext>
            </a:extLst>
          </p:cNvPr>
          <p:cNvSpPr txBox="1">
            <a:spLocks/>
          </p:cNvSpPr>
          <p:nvPr/>
        </p:nvSpPr>
        <p:spPr>
          <a:xfrm>
            <a:off x="475480" y="1034005"/>
            <a:ext cx="5477646" cy="50269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dirty="0">
                <a:solidFill>
                  <a:schemeClr val="accent3"/>
                </a:solidFill>
              </a:rPr>
              <a:t>Assessment of Digital Needs</a:t>
            </a:r>
          </a:p>
        </p:txBody>
      </p:sp>
      <p:graphicFrame>
        <p:nvGraphicFramePr>
          <p:cNvPr id="5" name="Table 4">
            <a:extLst>
              <a:ext uri="{FF2B5EF4-FFF2-40B4-BE49-F238E27FC236}">
                <a16:creationId xmlns:a16="http://schemas.microsoft.com/office/drawing/2014/main" id="{F7452740-7FFC-46E5-BE47-4B80BFBCFF65}"/>
              </a:ext>
            </a:extLst>
          </p:cNvPr>
          <p:cNvGraphicFramePr>
            <a:graphicFrameLocks noGrp="1"/>
          </p:cNvGraphicFramePr>
          <p:nvPr>
            <p:extLst>
              <p:ext uri="{D42A27DB-BD31-4B8C-83A1-F6EECF244321}">
                <p14:modId xmlns:p14="http://schemas.microsoft.com/office/powerpoint/2010/main" val="1376020589"/>
              </p:ext>
            </p:extLst>
          </p:nvPr>
        </p:nvGraphicFramePr>
        <p:xfrm>
          <a:off x="475479" y="7048757"/>
          <a:ext cx="3931420" cy="1188720"/>
        </p:xfrm>
        <a:graphic>
          <a:graphicData uri="http://schemas.openxmlformats.org/drawingml/2006/table">
            <a:tbl>
              <a:tblPr firstRow="1" bandRow="1">
                <a:tableStyleId>{5C22544A-7EE6-4342-B048-85BDC9FD1C3A}</a:tableStyleId>
              </a:tblPr>
              <a:tblGrid>
                <a:gridCol w="1965710">
                  <a:extLst>
                    <a:ext uri="{9D8B030D-6E8A-4147-A177-3AD203B41FA5}">
                      <a16:colId xmlns:a16="http://schemas.microsoft.com/office/drawing/2014/main" val="2737869028"/>
                    </a:ext>
                  </a:extLst>
                </a:gridCol>
                <a:gridCol w="1965710">
                  <a:extLst>
                    <a:ext uri="{9D8B030D-6E8A-4147-A177-3AD203B41FA5}">
                      <a16:colId xmlns:a16="http://schemas.microsoft.com/office/drawing/2014/main" val="3305959751"/>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WiFi</a:t>
                      </a: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the availability of public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WiFi</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services such as through public libraries and buildings, information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centres</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and other local government initiatives.  </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LP-WAN IoT</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the availability of Low Powered Wide Area Networks (LP-WAN) that can support Internet of Things (IoT) applications like remote sensors and devices that are increasingly relevant to industry applications. </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8953018"/>
                  </a:ext>
                </a:extLst>
              </a:tr>
            </a:tbl>
          </a:graphicData>
        </a:graphic>
      </p:graphicFrame>
      <p:sp>
        <p:nvSpPr>
          <p:cNvPr id="7" name="Rectangle 6">
            <a:extLst>
              <a:ext uri="{FF2B5EF4-FFF2-40B4-BE49-F238E27FC236}">
                <a16:creationId xmlns:a16="http://schemas.microsoft.com/office/drawing/2014/main" id="{29E25195-ABB4-42BB-B68B-D39E7B29A01A}"/>
              </a:ext>
            </a:extLst>
          </p:cNvPr>
          <p:cNvSpPr/>
          <p:nvPr/>
        </p:nvSpPr>
        <p:spPr>
          <a:xfrm>
            <a:off x="475479" y="1475496"/>
            <a:ext cx="5901893" cy="830997"/>
          </a:xfrm>
          <a:prstGeom prst="rect">
            <a:avLst/>
          </a:prstGeom>
        </p:spPr>
        <p:txBody>
          <a:bodyPr wrap="square">
            <a:spAutoFit/>
          </a:bodyPr>
          <a:lstStyle/>
          <a:p>
            <a:pPr lvl="0"/>
            <a:r>
              <a:rPr lang="en-AU" sz="1200" dirty="0">
                <a:solidFill>
                  <a:prstClr val="black">
                    <a:lumMod val="50000"/>
                    <a:lumOff val="50000"/>
                  </a:prstClr>
                </a:solidFill>
                <a:latin typeface="VIC" panose="00000500000000000000" pitchFamily="2" charset="0"/>
              </a:rPr>
              <a:t>Analysis of digital supply and demand is conducted on a place &amp; sector basis across the region to provide the evidence base necessary for effective digital planning. Places and sectors in the region have been analysed as follows:</a:t>
            </a:r>
          </a:p>
        </p:txBody>
      </p:sp>
    </p:spTree>
    <p:extLst>
      <p:ext uri="{BB962C8B-B14F-4D97-AF65-F5344CB8AC3E}">
        <p14:creationId xmlns:p14="http://schemas.microsoft.com/office/powerpoint/2010/main" val="691747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a:extLst>
              <a:ext uri="{FF2B5EF4-FFF2-40B4-BE49-F238E27FC236}">
                <a16:creationId xmlns:a16="http://schemas.microsoft.com/office/drawing/2014/main" id="{8893486A-B8AB-4C1B-9260-8EE7E2B9F08C}"/>
              </a:ext>
            </a:extLst>
          </p:cNvPr>
          <p:cNvSpPr txBox="1">
            <a:spLocks/>
          </p:cNvSpPr>
          <p:nvPr/>
        </p:nvSpPr>
        <p:spPr>
          <a:xfrm>
            <a:off x="1717467" y="792418"/>
            <a:ext cx="4661296" cy="88205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algn="r"/>
            <a:r>
              <a:rPr lang="en-AU" dirty="0"/>
              <a:t>Great South Coast Regional Partnership – Key Issues</a:t>
            </a:r>
          </a:p>
        </p:txBody>
      </p:sp>
      <p:sp>
        <p:nvSpPr>
          <p:cNvPr id="3" name="Rectangle 2">
            <a:extLst>
              <a:ext uri="{FF2B5EF4-FFF2-40B4-BE49-F238E27FC236}">
                <a16:creationId xmlns:a16="http://schemas.microsoft.com/office/drawing/2014/main" id="{67631BB4-F5F9-4C25-A6A1-42846FE86A1D}"/>
              </a:ext>
            </a:extLst>
          </p:cNvPr>
          <p:cNvSpPr/>
          <p:nvPr/>
        </p:nvSpPr>
        <p:spPr>
          <a:xfrm>
            <a:off x="1036320" y="1500561"/>
            <a:ext cx="5300979" cy="646331"/>
          </a:xfrm>
          <a:prstGeom prst="rect">
            <a:avLst/>
          </a:prstGeom>
        </p:spPr>
        <p:txBody>
          <a:bodyPr wrap="square">
            <a:spAutoFit/>
          </a:bodyPr>
          <a:lstStyle/>
          <a:p>
            <a:pPr lvl="0" algn="r"/>
            <a:r>
              <a:rPr lang="en-AU" sz="900" dirty="0">
                <a:solidFill>
                  <a:prstClr val="black">
                    <a:lumMod val="50000"/>
                    <a:lumOff val="50000"/>
                  </a:prstClr>
                </a:solidFill>
                <a:latin typeface="VIC" panose="00000500000000000000" pitchFamily="2" charset="0"/>
              </a:rPr>
              <a:t>The Great South Coast Digital Plan identifies a number of digital connectivity issues across our region which adversely impact our economic and social development and general liveability, with important implications for population attraction and retention across our regional cities and towns. Of particular importance are the following issues: </a:t>
            </a:r>
          </a:p>
        </p:txBody>
      </p:sp>
      <p:sp>
        <p:nvSpPr>
          <p:cNvPr id="4" name="Rectangle 3">
            <a:extLst>
              <a:ext uri="{FF2B5EF4-FFF2-40B4-BE49-F238E27FC236}">
                <a16:creationId xmlns:a16="http://schemas.microsoft.com/office/drawing/2014/main" id="{43908C9E-F62C-4A59-8639-0E6184F04552}"/>
              </a:ext>
            </a:extLst>
          </p:cNvPr>
          <p:cNvSpPr/>
          <p:nvPr/>
        </p:nvSpPr>
        <p:spPr>
          <a:xfrm>
            <a:off x="1593877" y="2359680"/>
            <a:ext cx="513677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CC453A93-5297-4703-ACB9-C440F65C6F87}"/>
              </a:ext>
            </a:extLst>
          </p:cNvPr>
          <p:cNvSpPr/>
          <p:nvPr/>
        </p:nvSpPr>
        <p:spPr>
          <a:xfrm>
            <a:off x="3498943" y="2158020"/>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A2885BAD-5279-4DE7-863C-2F0E403F269B}"/>
              </a:ext>
            </a:extLst>
          </p:cNvPr>
          <p:cNvSpPr/>
          <p:nvPr/>
        </p:nvSpPr>
        <p:spPr>
          <a:xfrm>
            <a:off x="3534943" y="2190307"/>
            <a:ext cx="504000" cy="504000"/>
          </a:xfrm>
          <a:prstGeom prst="ellipse">
            <a:avLst/>
          </a:prstGeom>
          <a:solidFill>
            <a:srgbClr val="F5F8F8"/>
          </a:solidFill>
          <a:ln>
            <a:solidFill>
              <a:srgbClr val="F5F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B4231FEA-D34A-43F1-B188-A033EE0EC900}"/>
              </a:ext>
            </a:extLst>
          </p:cNvPr>
          <p:cNvSpPr txBox="1"/>
          <p:nvPr/>
        </p:nvSpPr>
        <p:spPr>
          <a:xfrm>
            <a:off x="1717467" y="2603675"/>
            <a:ext cx="4619832" cy="2616101"/>
          </a:xfrm>
          <a:prstGeom prst="rect">
            <a:avLst/>
          </a:prstGeom>
          <a:noFill/>
        </p:spPr>
        <p:txBody>
          <a:bodyPr wrap="square" rtlCol="0">
            <a:spAutoFit/>
          </a:bodyPr>
          <a:lstStyle/>
          <a:p>
            <a:pPr algn="r">
              <a:spcAft>
                <a:spcPts val="600"/>
              </a:spcAft>
            </a:pPr>
            <a:r>
              <a:rPr lang="en-AU" sz="1200" dirty="0">
                <a:solidFill>
                  <a:schemeClr val="accent3"/>
                </a:solidFill>
                <a:latin typeface="VIC" panose="00000500000000000000" pitchFamily="2" charset="0"/>
              </a:rPr>
              <a:t>Inadequate mobile coverage </a:t>
            </a:r>
          </a:p>
          <a:p>
            <a:pPr algn="r">
              <a:spcAft>
                <a:spcPts val="600"/>
              </a:spcAft>
            </a:pPr>
            <a:r>
              <a:rPr lang="en-AU" sz="900" dirty="0">
                <a:solidFill>
                  <a:schemeClr val="tx1">
                    <a:lumMod val="50000"/>
                    <a:lumOff val="50000"/>
                  </a:schemeClr>
                </a:solidFill>
                <a:latin typeface="VIC" panose="00000500000000000000" pitchFamily="2" charset="0"/>
              </a:rPr>
              <a:t>	</a:t>
            </a:r>
            <a:r>
              <a:rPr lang="en-AU" sz="800" dirty="0">
                <a:solidFill>
                  <a:schemeClr val="tx1">
                    <a:lumMod val="50000"/>
                    <a:lumOff val="50000"/>
                  </a:schemeClr>
                </a:solidFill>
                <a:latin typeface="VIC" panose="00000500000000000000" pitchFamily="2" charset="0"/>
              </a:rPr>
              <a:t>There is a persistent and significant divide in the quality of mobile services available to regional users compared to metropolitan users with important implications for public safety, economic development and general liveability. Regional users have emphasised this issue recently, </a:t>
            </a:r>
            <a:r>
              <a:rPr lang="en-AU" sz="800" b="1" dirty="0">
                <a:solidFill>
                  <a:schemeClr val="tx1">
                    <a:lumMod val="50000"/>
                    <a:lumOff val="50000"/>
                  </a:schemeClr>
                </a:solidFill>
                <a:latin typeface="VIC" panose="00000500000000000000" pitchFamily="2" charset="0"/>
              </a:rPr>
              <a:t>registering 262 blackspots</a:t>
            </a:r>
            <a:r>
              <a:rPr lang="en-AU" sz="800" dirty="0">
                <a:solidFill>
                  <a:schemeClr val="tx1">
                    <a:lumMod val="50000"/>
                    <a:lumOff val="50000"/>
                  </a:schemeClr>
                </a:solidFill>
                <a:latin typeface="VIC" panose="00000500000000000000" pitchFamily="2" charset="0"/>
              </a:rPr>
              <a:t>ˇ experienced across the Great South Coast region as part of the Commonwealth’s black spot funding program.  </a:t>
            </a:r>
          </a:p>
          <a:p>
            <a:pPr algn="r">
              <a:spcAft>
                <a:spcPts val="600"/>
              </a:spcAft>
            </a:pPr>
            <a:r>
              <a:rPr lang="en-AU" sz="800" dirty="0">
                <a:solidFill>
                  <a:schemeClr val="tx1">
                    <a:lumMod val="50000"/>
                    <a:lumOff val="50000"/>
                  </a:schemeClr>
                </a:solidFill>
                <a:latin typeface="VIC" panose="00000500000000000000" pitchFamily="2" charset="0"/>
              </a:rPr>
              <a:t>The Digital Plan has necessarily relied on public mobile coverage maps provided by the carriers. The analysis reveals the maps to be too high-level and low resolution to enable detailed identification of areas where coverage is unreliable, weak and/or incapable of supporting the data services which users have come to expect to access ‘on-demand’. This means that while an area may appear well-served by these maps, the ‘lived experience’ of regional users is often very different. The analysis summarised on the following pages should be read with this in mind. Better data in the future can provide a more complete picture about mobile coverage issues within towns and in areas not yet analysed by the Digital Plans. </a:t>
            </a:r>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pPr algn="r">
              <a:spcAft>
                <a:spcPts val="600"/>
              </a:spcAft>
            </a:pPr>
            <a:r>
              <a:rPr lang="en-AU" sz="800" dirty="0">
                <a:solidFill>
                  <a:schemeClr val="tx1">
                    <a:lumMod val="50000"/>
                    <a:lumOff val="50000"/>
                  </a:schemeClr>
                </a:solidFill>
                <a:latin typeface="VIC" panose="00000500000000000000" pitchFamily="2" charset="0"/>
              </a:rPr>
              <a:t>The Regional Partnership calls for continued Commonwealth and State funding to address mobile coverage issues and better data from carriers to enable more informed funding decisions.  </a:t>
            </a:r>
          </a:p>
        </p:txBody>
      </p:sp>
      <p:sp>
        <p:nvSpPr>
          <p:cNvPr id="8" name="Rectangle 7">
            <a:extLst>
              <a:ext uri="{FF2B5EF4-FFF2-40B4-BE49-F238E27FC236}">
                <a16:creationId xmlns:a16="http://schemas.microsoft.com/office/drawing/2014/main" id="{606DCCE6-E3C9-4E74-85C4-25FE8F0EBF8A}"/>
              </a:ext>
            </a:extLst>
          </p:cNvPr>
          <p:cNvSpPr/>
          <p:nvPr/>
        </p:nvSpPr>
        <p:spPr>
          <a:xfrm>
            <a:off x="2052638" y="2395680"/>
            <a:ext cx="4634828" cy="68689"/>
          </a:xfrm>
          <a:prstGeom prst="rect">
            <a:avLst/>
          </a:prstGeom>
          <a:solidFill>
            <a:srgbClr val="F5F8F8"/>
          </a:solidFill>
          <a:ln>
            <a:solidFill>
              <a:srgbClr val="F5F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B5BA1536-BC5C-4D19-A645-E21157F69301}"/>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06943" y="2259685"/>
            <a:ext cx="360000" cy="360000"/>
          </a:xfrm>
          <a:prstGeom prst="rect">
            <a:avLst/>
          </a:prstGeom>
        </p:spPr>
      </p:pic>
      <p:sp>
        <p:nvSpPr>
          <p:cNvPr id="10" name="Rectangle 9">
            <a:extLst>
              <a:ext uri="{FF2B5EF4-FFF2-40B4-BE49-F238E27FC236}">
                <a16:creationId xmlns:a16="http://schemas.microsoft.com/office/drawing/2014/main" id="{4EFA3217-C9C8-4E86-99A4-FAEC23BF8338}"/>
              </a:ext>
            </a:extLst>
          </p:cNvPr>
          <p:cNvSpPr/>
          <p:nvPr/>
        </p:nvSpPr>
        <p:spPr>
          <a:xfrm>
            <a:off x="1036321" y="5313088"/>
            <a:ext cx="572643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807A5F3E-FF0D-4148-B5A4-CCFF89A68036}"/>
              </a:ext>
            </a:extLst>
          </p:cNvPr>
          <p:cNvSpPr/>
          <p:nvPr/>
        </p:nvSpPr>
        <p:spPr>
          <a:xfrm>
            <a:off x="2784203" y="5111428"/>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B0538623-2DE7-4449-894C-82ACD1399CA9}"/>
              </a:ext>
            </a:extLst>
          </p:cNvPr>
          <p:cNvSpPr/>
          <p:nvPr/>
        </p:nvSpPr>
        <p:spPr>
          <a:xfrm>
            <a:off x="2820203" y="5143715"/>
            <a:ext cx="504000" cy="504000"/>
          </a:xfrm>
          <a:prstGeom prst="ellipse">
            <a:avLst/>
          </a:prstGeom>
          <a:solidFill>
            <a:srgbClr val="F5F8F8"/>
          </a:solidFill>
          <a:ln>
            <a:solidFill>
              <a:srgbClr val="F5F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60C961D8-9A80-4613-94EB-9405A1088EF5}"/>
              </a:ext>
            </a:extLst>
          </p:cNvPr>
          <p:cNvSpPr/>
          <p:nvPr/>
        </p:nvSpPr>
        <p:spPr>
          <a:xfrm>
            <a:off x="1036321" y="5349089"/>
            <a:ext cx="5650187" cy="72348"/>
          </a:xfrm>
          <a:prstGeom prst="rect">
            <a:avLst/>
          </a:prstGeom>
          <a:solidFill>
            <a:srgbClr val="F5F8F8"/>
          </a:solidFill>
          <a:ln>
            <a:solidFill>
              <a:srgbClr val="F5F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EFFF3AE-646A-4851-8ED7-391F2956C5BC}"/>
              </a:ext>
            </a:extLst>
          </p:cNvPr>
          <p:cNvSpPr/>
          <p:nvPr/>
        </p:nvSpPr>
        <p:spPr>
          <a:xfrm>
            <a:off x="1897379" y="7202192"/>
            <a:ext cx="4901553" cy="141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8B9C97D-8EA4-4B35-8E8A-8B7B31201BE4}"/>
              </a:ext>
            </a:extLst>
          </p:cNvPr>
          <p:cNvSpPr/>
          <p:nvPr/>
        </p:nvSpPr>
        <p:spPr>
          <a:xfrm>
            <a:off x="2081270" y="7000532"/>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4D76B2FB-841C-400D-A40E-CA696E4F84BB}"/>
              </a:ext>
            </a:extLst>
          </p:cNvPr>
          <p:cNvSpPr/>
          <p:nvPr/>
        </p:nvSpPr>
        <p:spPr>
          <a:xfrm>
            <a:off x="2117270" y="7032819"/>
            <a:ext cx="504000" cy="504000"/>
          </a:xfrm>
          <a:prstGeom prst="ellipse">
            <a:avLst/>
          </a:prstGeom>
          <a:solidFill>
            <a:srgbClr val="F5F8F8"/>
          </a:solidFill>
          <a:ln>
            <a:solidFill>
              <a:srgbClr val="F5F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9AADE958-0B9E-4A82-84C5-C45230C7ACFC}"/>
              </a:ext>
            </a:extLst>
          </p:cNvPr>
          <p:cNvSpPr/>
          <p:nvPr/>
        </p:nvSpPr>
        <p:spPr>
          <a:xfrm>
            <a:off x="1897379" y="7240419"/>
            <a:ext cx="4796315" cy="72000"/>
          </a:xfrm>
          <a:prstGeom prst="rect">
            <a:avLst/>
          </a:prstGeom>
          <a:solidFill>
            <a:srgbClr val="F5F8F8"/>
          </a:solidFill>
          <a:ln>
            <a:solidFill>
              <a:srgbClr val="F5F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2290A495-B862-4E4C-BA22-6A8AE17D450B}"/>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92203" y="5210559"/>
            <a:ext cx="360000" cy="360000"/>
          </a:xfrm>
          <a:prstGeom prst="rect">
            <a:avLst/>
          </a:prstGeom>
        </p:spPr>
      </p:pic>
      <p:sp>
        <p:nvSpPr>
          <p:cNvPr id="24" name="Content Placeholder 4">
            <a:extLst>
              <a:ext uri="{FF2B5EF4-FFF2-40B4-BE49-F238E27FC236}">
                <a16:creationId xmlns:a16="http://schemas.microsoft.com/office/drawing/2014/main" id="{BF8579EF-4019-4A46-BA9A-32251FC77897}"/>
              </a:ext>
            </a:extLst>
          </p:cNvPr>
          <p:cNvSpPr txBox="1">
            <a:spLocks/>
          </p:cNvSpPr>
          <p:nvPr/>
        </p:nvSpPr>
        <p:spPr>
          <a:xfrm>
            <a:off x="467891" y="8807771"/>
            <a:ext cx="5869407" cy="21028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gn="r">
              <a:buNone/>
            </a:pPr>
            <a:r>
              <a:rPr lang="en-AU" sz="600" dirty="0"/>
              <a:t>ˇbased on the Commonwealth </a:t>
            </a:r>
            <a:r>
              <a:rPr lang="en-AU" sz="600" i="1" dirty="0"/>
              <a:t>National Mobile Black Spot Database</a:t>
            </a:r>
            <a:r>
              <a:rPr lang="en-AU" sz="600" dirty="0"/>
              <a:t>, last updated October 2018</a:t>
            </a:r>
          </a:p>
        </p:txBody>
      </p:sp>
      <p:sp>
        <p:nvSpPr>
          <p:cNvPr id="23" name="TextBox 22">
            <a:extLst>
              <a:ext uri="{FF2B5EF4-FFF2-40B4-BE49-F238E27FC236}">
                <a16:creationId xmlns:a16="http://schemas.microsoft.com/office/drawing/2014/main" id="{E47C83CC-0D9C-4BAA-A86B-11F1DC92B060}"/>
              </a:ext>
            </a:extLst>
          </p:cNvPr>
          <p:cNvSpPr txBox="1"/>
          <p:nvPr/>
        </p:nvSpPr>
        <p:spPr>
          <a:xfrm>
            <a:off x="1897379" y="7434685"/>
            <a:ext cx="4481384" cy="1415772"/>
          </a:xfrm>
          <a:prstGeom prst="rect">
            <a:avLst/>
          </a:prstGeom>
          <a:noFill/>
        </p:spPr>
        <p:txBody>
          <a:bodyPr wrap="square" rtlCol="0">
            <a:spAutoFit/>
          </a:bodyPr>
          <a:lstStyle/>
          <a:p>
            <a:pPr algn="r">
              <a:spcAft>
                <a:spcPts val="600"/>
              </a:spcAft>
            </a:pPr>
            <a:r>
              <a:rPr lang="en-AU" sz="1200" dirty="0">
                <a:solidFill>
                  <a:schemeClr val="accent3"/>
                </a:solidFill>
                <a:latin typeface="VIC" panose="00000500000000000000" pitchFamily="2" charset="0"/>
              </a:rPr>
              <a:t>Lack of NBN business-grade services </a:t>
            </a:r>
          </a:p>
          <a:p>
            <a:pPr algn="r">
              <a:spcAft>
                <a:spcPts val="600"/>
              </a:spcAft>
            </a:pPr>
            <a:r>
              <a:rPr lang="en-AU" sz="800" dirty="0">
                <a:solidFill>
                  <a:schemeClr val="tx1">
                    <a:lumMod val="50000"/>
                    <a:lumOff val="50000"/>
                  </a:schemeClr>
                </a:solidFill>
                <a:latin typeface="VIC" panose="00000500000000000000" pitchFamily="2" charset="0"/>
              </a:rPr>
              <a:t>The availability of adequate, affordable business-grade services for regional businesses across all NBN technology types remains a concern. This is despite the introduction of NBN’s Enterprise Ethernet business service, which due to technical limitations will not be accessible to many businesses who have not received the higher capacity technologies in the rollout.   </a:t>
            </a:r>
          </a:p>
          <a:p>
            <a:pPr algn="r">
              <a:spcAft>
                <a:spcPts val="600"/>
              </a:spcAft>
            </a:pPr>
            <a:r>
              <a:rPr lang="en-AU" sz="800" dirty="0">
                <a:solidFill>
                  <a:schemeClr val="tx1">
                    <a:lumMod val="50000"/>
                    <a:lumOff val="50000"/>
                  </a:schemeClr>
                </a:solidFill>
                <a:latin typeface="VIC" panose="00000500000000000000" pitchFamily="2" charset="0"/>
              </a:rPr>
              <a:t>The Regional Partnership calls on the Commonwealth, NBN Co and the Victorian Government to prioritise actions that can address underserved regional business precincts with high-capacity business-grade broadband services. </a:t>
            </a:r>
          </a:p>
        </p:txBody>
      </p:sp>
      <p:pic>
        <p:nvPicPr>
          <p:cNvPr id="14" name="Picture 13">
            <a:extLst>
              <a:ext uri="{FF2B5EF4-FFF2-40B4-BE49-F238E27FC236}">
                <a16:creationId xmlns:a16="http://schemas.microsoft.com/office/drawing/2014/main" id="{13F59A77-035F-4975-9E48-9936BE192E6B}"/>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89270" y="7104819"/>
            <a:ext cx="360000" cy="360000"/>
          </a:xfrm>
          <a:prstGeom prst="rect">
            <a:avLst/>
          </a:prstGeom>
        </p:spPr>
      </p:pic>
      <p:sp>
        <p:nvSpPr>
          <p:cNvPr id="15" name="TextBox 14">
            <a:extLst>
              <a:ext uri="{FF2B5EF4-FFF2-40B4-BE49-F238E27FC236}">
                <a16:creationId xmlns:a16="http://schemas.microsoft.com/office/drawing/2014/main" id="{E2672C63-FCCF-40F6-A7EA-E147BD782679}"/>
              </a:ext>
            </a:extLst>
          </p:cNvPr>
          <p:cNvSpPr txBox="1"/>
          <p:nvPr/>
        </p:nvSpPr>
        <p:spPr>
          <a:xfrm>
            <a:off x="1897379" y="5626498"/>
            <a:ext cx="4439920" cy="1754326"/>
          </a:xfrm>
          <a:prstGeom prst="rect">
            <a:avLst/>
          </a:prstGeom>
          <a:noFill/>
        </p:spPr>
        <p:txBody>
          <a:bodyPr wrap="square" rtlCol="0">
            <a:spAutoFit/>
          </a:bodyPr>
          <a:lstStyle/>
          <a:p>
            <a:pPr algn="r">
              <a:spcAft>
                <a:spcPts val="600"/>
              </a:spcAft>
            </a:pPr>
            <a:r>
              <a:rPr lang="en-AU" sz="1200" dirty="0">
                <a:solidFill>
                  <a:schemeClr val="accent3"/>
                </a:solidFill>
                <a:latin typeface="VIC" panose="00000500000000000000" pitchFamily="2" charset="0"/>
              </a:rPr>
              <a:t>Low up-take of Internet of Things applications </a:t>
            </a:r>
          </a:p>
          <a:p>
            <a:pPr algn="r">
              <a:spcAft>
                <a:spcPts val="600"/>
              </a:spcAft>
            </a:pPr>
            <a:r>
              <a:rPr lang="en-AU" sz="800" dirty="0">
                <a:solidFill>
                  <a:schemeClr val="tx1">
                    <a:lumMod val="50000"/>
                    <a:lumOff val="50000"/>
                  </a:schemeClr>
                </a:solidFill>
                <a:latin typeface="VIC" panose="00000500000000000000" pitchFamily="2" charset="0"/>
              </a:rPr>
              <a:t>The coverage of low bandwidth Internet-of-Things (IoT) networks for agriculture, logistics, delivery of “smart city” public services and other sectors is reasonable at the moment, but availability and knowledge of IoT applications and their value-proposition is limited. It is important for regional businesses to engage with these next-generation sensor-based business practices. Early adoption across the region can underpin productivity growth and competitiveness of our industries. If the current demand trend continues we risk being left behind. </a:t>
            </a:r>
          </a:p>
          <a:p>
            <a:pPr algn="r">
              <a:spcAft>
                <a:spcPts val="600"/>
              </a:spcAft>
            </a:pPr>
            <a:r>
              <a:rPr lang="en-AU" sz="800" dirty="0">
                <a:solidFill>
                  <a:schemeClr val="tx1">
                    <a:lumMod val="50000"/>
                    <a:lumOff val="50000"/>
                  </a:schemeClr>
                </a:solidFill>
                <a:latin typeface="VIC" panose="00000500000000000000" pitchFamily="2" charset="0"/>
              </a:rPr>
              <a:t>The Regional Partnership has identified IoT connectivity and use as a priority project for the region.  </a:t>
            </a:r>
          </a:p>
          <a:p>
            <a:pPr algn="r">
              <a:spcAft>
                <a:spcPts val="600"/>
              </a:spcAft>
            </a:pPr>
            <a:endParaRPr lang="en-AU" sz="900" dirty="0">
              <a:solidFill>
                <a:schemeClr val="tx1">
                  <a:lumMod val="50000"/>
                  <a:lumOff val="50000"/>
                </a:schemeClr>
              </a:solidFill>
              <a:latin typeface="VIC" panose="00000500000000000000" pitchFamily="2" charset="0"/>
            </a:endParaRPr>
          </a:p>
        </p:txBody>
      </p:sp>
    </p:spTree>
    <p:extLst>
      <p:ext uri="{BB962C8B-B14F-4D97-AF65-F5344CB8AC3E}">
        <p14:creationId xmlns:p14="http://schemas.microsoft.com/office/powerpoint/2010/main" val="1782882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6">
            <a:extLst>
              <a:ext uri="{FF2B5EF4-FFF2-40B4-BE49-F238E27FC236}">
                <a16:creationId xmlns:a16="http://schemas.microsoft.com/office/drawing/2014/main" id="{4969EE7E-7EBF-4465-85D9-166FF0448681}"/>
              </a:ext>
            </a:extLst>
          </p:cNvPr>
          <p:cNvSpPr txBox="1">
            <a:spLocks/>
          </p:cNvSpPr>
          <p:nvPr/>
        </p:nvSpPr>
        <p:spPr>
          <a:xfrm>
            <a:off x="472380" y="660400"/>
            <a:ext cx="2956620" cy="8890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accent3"/>
                </a:solidFill>
                <a:effectLst/>
                <a:uLnTx/>
                <a:uFillTx/>
                <a:latin typeface="VIC" panose="00000500000000000000" pitchFamily="2" charset="0"/>
                <a:ea typeface="+mj-ea"/>
                <a:cs typeface="+mj-cs"/>
              </a:rPr>
              <a:t>Findings of the Digital Plan</a:t>
            </a:r>
          </a:p>
        </p:txBody>
      </p:sp>
      <p:pic>
        <p:nvPicPr>
          <p:cNvPr id="9" name="Picture 8">
            <a:extLst>
              <a:ext uri="{FF2B5EF4-FFF2-40B4-BE49-F238E27FC236}">
                <a16:creationId xmlns:a16="http://schemas.microsoft.com/office/drawing/2014/main" id="{4AFC1E66-8EF9-449F-8590-FE5CEFF0215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29000" y="1285170"/>
            <a:ext cx="814251" cy="814251"/>
          </a:xfrm>
          <a:prstGeom prst="rect">
            <a:avLst/>
          </a:prstGeom>
        </p:spPr>
      </p:pic>
      <p:sp>
        <p:nvSpPr>
          <p:cNvPr id="10" name="Rectangle 9">
            <a:extLst>
              <a:ext uri="{FF2B5EF4-FFF2-40B4-BE49-F238E27FC236}">
                <a16:creationId xmlns:a16="http://schemas.microsoft.com/office/drawing/2014/main" id="{411E9356-0A71-46DD-B9F0-3E105C56ED15}"/>
              </a:ext>
            </a:extLst>
          </p:cNvPr>
          <p:cNvSpPr/>
          <p:nvPr/>
        </p:nvSpPr>
        <p:spPr>
          <a:xfrm>
            <a:off x="487420" y="1373525"/>
            <a:ext cx="2956619" cy="461665"/>
          </a:xfrm>
          <a:prstGeom prst="rect">
            <a:avLst/>
          </a:prstGeom>
        </p:spPr>
        <p:txBody>
          <a:bodyPr wrap="square">
            <a:spAutoFit/>
          </a:bodyPr>
          <a:lstStyle/>
          <a:p>
            <a:r>
              <a:rPr lang="en-AU" sz="1200" dirty="0">
                <a:solidFill>
                  <a:schemeClr val="accent3"/>
                </a:solidFill>
                <a:latin typeface="VIC" panose="00000500000000000000" pitchFamily="2" charset="0"/>
                <a:sym typeface="Wingdings" panose="05000000000000000000" pitchFamily="2" charset="2"/>
              </a:rPr>
              <a:t> </a:t>
            </a:r>
            <a:r>
              <a:rPr lang="en-AU" sz="1200" dirty="0">
                <a:solidFill>
                  <a:schemeClr val="accent3"/>
                </a:solidFill>
                <a:latin typeface="VIC" panose="00000500000000000000" pitchFamily="2" charset="0"/>
              </a:rPr>
              <a:t>Significant Places with a shortage of digital infrastructure</a:t>
            </a:r>
          </a:p>
        </p:txBody>
      </p:sp>
      <p:sp>
        <p:nvSpPr>
          <p:cNvPr id="11" name="Text Placeholder 18">
            <a:extLst>
              <a:ext uri="{FF2B5EF4-FFF2-40B4-BE49-F238E27FC236}">
                <a16:creationId xmlns:a16="http://schemas.microsoft.com/office/drawing/2014/main" id="{7E63DE3A-960F-4BBB-832D-3C2C406268E4}"/>
              </a:ext>
            </a:extLst>
          </p:cNvPr>
          <p:cNvSpPr txBox="1">
            <a:spLocks/>
          </p:cNvSpPr>
          <p:nvPr/>
        </p:nvSpPr>
        <p:spPr>
          <a:xfrm>
            <a:off x="487419" y="4260257"/>
            <a:ext cx="3991154" cy="26993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600"/>
              </a:spcBef>
            </a:pPr>
            <a:r>
              <a:rPr lang="en-AU" sz="900" b="1" dirty="0"/>
              <a:t>Number of places with unmet digital needs: </a:t>
            </a:r>
          </a:p>
        </p:txBody>
      </p:sp>
      <p:sp>
        <p:nvSpPr>
          <p:cNvPr id="12" name="Text Placeholder 18">
            <a:extLst>
              <a:ext uri="{FF2B5EF4-FFF2-40B4-BE49-F238E27FC236}">
                <a16:creationId xmlns:a16="http://schemas.microsoft.com/office/drawing/2014/main" id="{D50684E6-F9D5-447E-A1CD-6B1F3B14873C}"/>
              </a:ext>
            </a:extLst>
          </p:cNvPr>
          <p:cNvSpPr txBox="1">
            <a:spLocks/>
          </p:cNvSpPr>
          <p:nvPr/>
        </p:nvSpPr>
        <p:spPr>
          <a:xfrm>
            <a:off x="472380" y="1852266"/>
            <a:ext cx="2971659" cy="1195584"/>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900" dirty="0">
                <a:ea typeface="Calibri" panose="020F0502020204030204" pitchFamily="34" charset="0"/>
              </a:rPr>
              <a:t>There are 11 cities and towns above 1,000 people in the Great South Coast Regional Partnership. All of these locations have been analysed in this Digital Plan. Another four localities with less than 1,000 people were also included in the analysis to provide a broader perspective of different town sizes†. </a:t>
            </a:r>
          </a:p>
          <a:p>
            <a:endParaRPr lang="en-AU" sz="900" dirty="0">
              <a:solidFill>
                <a:srgbClr val="FF0000"/>
              </a:solidFill>
            </a:endParaRPr>
          </a:p>
        </p:txBody>
      </p:sp>
      <p:sp>
        <p:nvSpPr>
          <p:cNvPr id="13" name="Rectangle 12">
            <a:extLst>
              <a:ext uri="{FF2B5EF4-FFF2-40B4-BE49-F238E27FC236}">
                <a16:creationId xmlns:a16="http://schemas.microsoft.com/office/drawing/2014/main" id="{2219532F-FAA7-4911-AC5F-F11263E0CA29}"/>
              </a:ext>
            </a:extLst>
          </p:cNvPr>
          <p:cNvSpPr/>
          <p:nvPr/>
        </p:nvSpPr>
        <p:spPr>
          <a:xfrm>
            <a:off x="472380" y="2812428"/>
            <a:ext cx="4402082" cy="1195584"/>
          </a:xfrm>
          <a:prstGeom prst="rect">
            <a:avLst/>
          </a:prstGeom>
        </p:spPr>
        <p:txBody>
          <a:bodyPr wrap="square">
            <a:spAutoFit/>
          </a:bodyPr>
          <a:lstStyle/>
          <a:p>
            <a:pPr lvl="0" defTabSz="685800">
              <a:lnSpc>
                <a:spcPct val="90000"/>
              </a:lnSpc>
              <a:spcBef>
                <a:spcPts val="750"/>
              </a:spcBef>
            </a:pPr>
            <a:r>
              <a:rPr lang="en-AU" sz="900" dirty="0">
                <a:solidFill>
                  <a:prstClr val="black">
                    <a:lumMod val="50000"/>
                    <a:lumOff val="50000"/>
                  </a:prstClr>
                </a:solidFill>
                <a:latin typeface="VIC" panose="00000500000000000000" pitchFamily="2" charset="0"/>
                <a:ea typeface="Calibri" panose="020F0502020204030204" pitchFamily="34" charset="0"/>
              </a:rPr>
              <a:t>The analysis has not looked comprehensively at smaller population centres with less than </a:t>
            </a:r>
            <a:r>
              <a:rPr lang="en-AU" sz="900" dirty="0">
                <a:solidFill>
                  <a:schemeClr val="tx1">
                    <a:lumMod val="50000"/>
                    <a:lumOff val="50000"/>
                  </a:schemeClr>
                </a:solidFill>
                <a:latin typeface="VIC" panose="00000500000000000000" pitchFamily="2" charset="0"/>
                <a:ea typeface="Calibri" panose="020F0502020204030204" pitchFamily="34" charset="0"/>
              </a:rPr>
              <a:t>300</a:t>
            </a:r>
            <a:r>
              <a:rPr lang="en-AU" sz="900" dirty="0">
                <a:solidFill>
                  <a:prstClr val="black">
                    <a:lumMod val="50000"/>
                    <a:lumOff val="50000"/>
                  </a:prstClr>
                </a:solidFill>
                <a:latin typeface="VIC" panose="00000500000000000000" pitchFamily="2" charset="0"/>
                <a:ea typeface="Calibri" panose="020F0502020204030204" pitchFamily="34" charset="0"/>
              </a:rPr>
              <a:t> people</a:t>
            </a:r>
            <a:r>
              <a:rPr lang="en-AU" sz="900" dirty="0">
                <a:solidFill>
                  <a:srgbClr val="FF0000"/>
                </a:solidFill>
                <a:latin typeface="VIC" panose="00000500000000000000" pitchFamily="2" charset="0"/>
                <a:ea typeface="Calibri" panose="020F0502020204030204" pitchFamily="34" charset="0"/>
              </a:rPr>
              <a:t> </a:t>
            </a:r>
            <a:r>
              <a:rPr lang="en-AU" sz="900" dirty="0">
                <a:solidFill>
                  <a:prstClr val="black">
                    <a:lumMod val="50000"/>
                    <a:lumOff val="50000"/>
                  </a:prstClr>
                </a:solidFill>
                <a:latin typeface="VIC" panose="00000500000000000000" pitchFamily="2" charset="0"/>
                <a:ea typeface="Calibri" panose="020F0502020204030204" pitchFamily="34" charset="0"/>
              </a:rPr>
              <a:t>and looks exclusively at the town centre in each location, noting that this in effect misses people living nearby in sparsely populated areas where services tend to be worse.</a:t>
            </a:r>
          </a:p>
          <a:p>
            <a:pPr lvl="0" defTabSz="685800">
              <a:lnSpc>
                <a:spcPct val="90000"/>
              </a:lnSpc>
              <a:spcBef>
                <a:spcPts val="750"/>
              </a:spcBef>
            </a:pPr>
            <a:r>
              <a:rPr lang="en-AU" sz="900" dirty="0">
                <a:solidFill>
                  <a:prstClr val="black">
                    <a:lumMod val="50000"/>
                    <a:lumOff val="50000"/>
                  </a:prstClr>
                </a:solidFill>
                <a:latin typeface="VIC" panose="00000500000000000000" pitchFamily="2" charset="0"/>
              </a:rPr>
              <a:t>While our analysis of public coverage maps indicates there is generally good 4G mobile coverage within population centres, we know from regional consultations that the ‘lived experience’ for many users can be quite different with continuing demand for better mobile infrastructure.</a:t>
            </a:r>
            <a:r>
              <a:rPr lang="en-AU" sz="900" dirty="0">
                <a:solidFill>
                  <a:prstClr val="black">
                    <a:lumMod val="50000"/>
                    <a:lumOff val="50000"/>
                  </a:prstClr>
                </a:solidFill>
                <a:latin typeface="VIC" panose="00000500000000000000" pitchFamily="2" charset="0"/>
                <a:ea typeface="Calibri" panose="020F0502020204030204" pitchFamily="34" charset="0"/>
              </a:rPr>
              <a:t> </a:t>
            </a:r>
          </a:p>
        </p:txBody>
      </p:sp>
      <p:sp>
        <p:nvSpPr>
          <p:cNvPr id="14" name="Content Placeholder 4">
            <a:extLst>
              <a:ext uri="{FF2B5EF4-FFF2-40B4-BE49-F238E27FC236}">
                <a16:creationId xmlns:a16="http://schemas.microsoft.com/office/drawing/2014/main" id="{EB4C36C5-92F2-4FBE-919E-B09907A72B78}"/>
              </a:ext>
            </a:extLst>
          </p:cNvPr>
          <p:cNvSpPr txBox="1">
            <a:spLocks/>
          </p:cNvSpPr>
          <p:nvPr/>
        </p:nvSpPr>
        <p:spPr>
          <a:xfrm>
            <a:off x="484158" y="4035604"/>
            <a:ext cx="1448700" cy="22329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AU" sz="600" dirty="0"/>
              <a:t>† based on 2016 ABS census data.</a:t>
            </a:r>
          </a:p>
        </p:txBody>
      </p:sp>
      <p:sp>
        <p:nvSpPr>
          <p:cNvPr id="15" name="Text Placeholder 18">
            <a:extLst>
              <a:ext uri="{FF2B5EF4-FFF2-40B4-BE49-F238E27FC236}">
                <a16:creationId xmlns:a16="http://schemas.microsoft.com/office/drawing/2014/main" id="{39127F57-AA54-461F-88AE-C1CB824B7E35}"/>
              </a:ext>
            </a:extLst>
          </p:cNvPr>
          <p:cNvSpPr txBox="1">
            <a:spLocks/>
          </p:cNvSpPr>
          <p:nvPr/>
        </p:nvSpPr>
        <p:spPr>
          <a:xfrm>
            <a:off x="487419" y="6121262"/>
            <a:ext cx="5780031" cy="307353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600"/>
              </a:spcBef>
            </a:pPr>
            <a:r>
              <a:rPr lang="en-AU" sz="900" dirty="0"/>
              <a:t>Of the 15 significant places analysed  in the Great South Coast region, it was revealed that: </a:t>
            </a:r>
          </a:p>
          <a:p>
            <a:pPr marL="171450" indent="-171450">
              <a:lnSpc>
                <a:spcPct val="100000"/>
              </a:lnSpc>
              <a:spcBef>
                <a:spcPts val="600"/>
              </a:spcBef>
              <a:buFont typeface="Arial" panose="020B0604020202020204" pitchFamily="34" charset="0"/>
              <a:buChar char="•"/>
            </a:pPr>
            <a:r>
              <a:rPr lang="en-AU" sz="900" dirty="0">
                <a:solidFill>
                  <a:schemeClr val="accent3"/>
                </a:solidFill>
              </a:rPr>
              <a:t>Fixed access broadband </a:t>
            </a:r>
            <a:r>
              <a:rPr lang="en-AU" sz="900" dirty="0"/>
              <a:t>had an intermediate supply shortfall for 10 cities/towns/localities*, with three towns, Casterton, Heywood and Mortlake, suffering a major supply shortfall, indicating the widespread need for business broadband needs to be further considered and addressed.</a:t>
            </a:r>
          </a:p>
          <a:p>
            <a:pPr marL="171450" indent="-171450">
              <a:lnSpc>
                <a:spcPct val="100000"/>
              </a:lnSpc>
              <a:spcBef>
                <a:spcPts val="600"/>
              </a:spcBef>
              <a:buFont typeface="Arial" panose="020B0604020202020204" pitchFamily="34" charset="0"/>
              <a:buChar char="•"/>
            </a:pPr>
            <a:r>
              <a:rPr lang="en-AU" sz="900" dirty="0">
                <a:solidFill>
                  <a:schemeClr val="accent3"/>
                </a:solidFill>
              </a:rPr>
              <a:t>Mobile coverage </a:t>
            </a:r>
            <a:r>
              <a:rPr lang="en-AU" sz="900" dirty="0"/>
              <a:t>was assessed as adequate within the main population centres based on </a:t>
            </a:r>
            <a:r>
              <a:rPr lang="en-AU" sz="900"/>
              <a:t>multiple carriers </a:t>
            </a:r>
            <a:r>
              <a:rPr lang="en-AU" sz="900" dirty="0"/>
              <a:t>indicating they have coverage in the area according to their coverage maps. However, there is concern whether these maps reflect the real-world experience of users, and what is not assessed here is how services deteriorate when moving beyond town centres. Only one locality, Cape Bridgewater, was found to have an intermediate supply shortfall. The impending rollout of 5G technology has the potential to uplift mobile services for early recipients, but smaller regional population centres are at risk of being left further behind. </a:t>
            </a:r>
          </a:p>
          <a:p>
            <a:pPr marL="171450" indent="-171450">
              <a:lnSpc>
                <a:spcPct val="100000"/>
              </a:lnSpc>
              <a:spcBef>
                <a:spcPts val="600"/>
              </a:spcBef>
              <a:buFont typeface="Arial" panose="020B0604020202020204" pitchFamily="34" charset="0"/>
              <a:buChar char="•"/>
            </a:pPr>
            <a:r>
              <a:rPr lang="en-AU" sz="900" dirty="0">
                <a:solidFill>
                  <a:schemeClr val="accent3"/>
                </a:solidFill>
              </a:rPr>
              <a:t>Public </a:t>
            </a:r>
            <a:r>
              <a:rPr lang="en-AU" sz="900" dirty="0" err="1">
                <a:solidFill>
                  <a:schemeClr val="accent3"/>
                </a:solidFill>
              </a:rPr>
              <a:t>WiFi</a:t>
            </a:r>
            <a:r>
              <a:rPr lang="en-AU" sz="900" dirty="0">
                <a:solidFill>
                  <a:schemeClr val="accent3"/>
                </a:solidFill>
              </a:rPr>
              <a:t> </a:t>
            </a:r>
            <a:r>
              <a:rPr lang="en-AU" sz="900" dirty="0"/>
              <a:t>access was a major supply shortfall for seven places.</a:t>
            </a:r>
          </a:p>
          <a:p>
            <a:pPr marL="171450" indent="-171450">
              <a:lnSpc>
                <a:spcPct val="100000"/>
              </a:lnSpc>
              <a:spcBef>
                <a:spcPts val="600"/>
              </a:spcBef>
              <a:buFont typeface="Arial" panose="020B0604020202020204" pitchFamily="34" charset="0"/>
              <a:buChar char="•"/>
            </a:pPr>
            <a:r>
              <a:rPr lang="en-AU" sz="900" dirty="0">
                <a:solidFill>
                  <a:schemeClr val="accent3"/>
                </a:solidFill>
              </a:rPr>
              <a:t>LP-WAN IoT </a:t>
            </a:r>
            <a:r>
              <a:rPr lang="en-AU" sz="900" dirty="0"/>
              <a:t>was found to be reasonably good for the level of business, local government and household demand at present which is constrained by lack of IoT knowledge and applications across the region. Over the next 3-5 years demand is expected to grow strongly and closer attention will need to be paid to how these networks develop.</a:t>
            </a:r>
          </a:p>
        </p:txBody>
      </p:sp>
      <p:sp>
        <p:nvSpPr>
          <p:cNvPr id="16" name="Content Placeholder 4">
            <a:extLst>
              <a:ext uri="{FF2B5EF4-FFF2-40B4-BE49-F238E27FC236}">
                <a16:creationId xmlns:a16="http://schemas.microsoft.com/office/drawing/2014/main" id="{5B524848-AE12-42E4-90EA-D2A60F37CEAE}"/>
              </a:ext>
            </a:extLst>
          </p:cNvPr>
          <p:cNvSpPr txBox="1">
            <a:spLocks/>
          </p:cNvSpPr>
          <p:nvPr/>
        </p:nvSpPr>
        <p:spPr>
          <a:xfrm>
            <a:off x="487420" y="8788905"/>
            <a:ext cx="5541906" cy="240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AU" sz="600" dirty="0"/>
              <a:t>* Warrnambool, Portland, Hamilton, Port Fairy, Camperdown, Terang, Koroit, Cobden, Timboon, Cape Bridgewater.</a:t>
            </a:r>
          </a:p>
          <a:p>
            <a:pPr marL="0" indent="0">
              <a:buNone/>
            </a:pPr>
            <a:endParaRPr lang="en-AU" sz="600" dirty="0"/>
          </a:p>
        </p:txBody>
      </p:sp>
      <p:graphicFrame>
        <p:nvGraphicFramePr>
          <p:cNvPr id="17" name="Chart 16">
            <a:extLst>
              <a:ext uri="{FF2B5EF4-FFF2-40B4-BE49-F238E27FC236}">
                <a16:creationId xmlns:a16="http://schemas.microsoft.com/office/drawing/2014/main" id="{28A7B880-8F8E-4F40-9F63-77831FF5E92D}"/>
              </a:ext>
            </a:extLst>
          </p:cNvPr>
          <p:cNvGraphicFramePr>
            <a:graphicFrameLocks/>
          </p:cNvGraphicFramePr>
          <p:nvPr>
            <p:extLst>
              <p:ext uri="{D42A27DB-BD31-4B8C-83A1-F6EECF244321}">
                <p14:modId xmlns:p14="http://schemas.microsoft.com/office/powerpoint/2010/main" val="670063342"/>
              </p:ext>
            </p:extLst>
          </p:nvPr>
        </p:nvGraphicFramePr>
        <p:xfrm>
          <a:off x="903839" y="4408952"/>
          <a:ext cx="3991153" cy="17329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1098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DF33DAAF-3D63-4678-AB7E-2CE3258DFAA0}"/>
              </a:ext>
            </a:extLst>
          </p:cNvPr>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2461737" y="1960779"/>
            <a:ext cx="3139300" cy="2546869"/>
          </a:xfrm>
          <a:prstGeom prst="rect">
            <a:avLst/>
          </a:prstGeom>
        </p:spPr>
      </p:pic>
      <p:pic>
        <p:nvPicPr>
          <p:cNvPr id="27" name="Picture 26">
            <a:extLst>
              <a:ext uri="{FF2B5EF4-FFF2-40B4-BE49-F238E27FC236}">
                <a16:creationId xmlns:a16="http://schemas.microsoft.com/office/drawing/2014/main" id="{F3E1401E-107B-469E-B182-E8D46C42E3CF}"/>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79324" y="949914"/>
            <a:ext cx="814251" cy="814251"/>
          </a:xfrm>
          <a:prstGeom prst="rect">
            <a:avLst/>
          </a:prstGeom>
        </p:spPr>
      </p:pic>
      <p:sp>
        <p:nvSpPr>
          <p:cNvPr id="36" name="TextBox 35">
            <a:extLst>
              <a:ext uri="{FF2B5EF4-FFF2-40B4-BE49-F238E27FC236}">
                <a16:creationId xmlns:a16="http://schemas.microsoft.com/office/drawing/2014/main" id="{E7CD5F44-C5A0-4EF1-8CD5-68D2F947D6EF}"/>
              </a:ext>
            </a:extLst>
          </p:cNvPr>
          <p:cNvSpPr txBox="1"/>
          <p:nvPr/>
        </p:nvSpPr>
        <p:spPr>
          <a:xfrm>
            <a:off x="2614149" y="672915"/>
            <a:ext cx="3700885" cy="276999"/>
          </a:xfrm>
          <a:prstGeom prst="rect">
            <a:avLst/>
          </a:prstGeom>
          <a:noFill/>
        </p:spPr>
        <p:txBody>
          <a:bodyPr wrap="square" rtlCol="0">
            <a:spAutoFit/>
          </a:bodyPr>
          <a:lstStyle/>
          <a:p>
            <a:pPr lvl="0" algn="r">
              <a:spcAft>
                <a:spcPts val="600"/>
              </a:spcAft>
            </a:pPr>
            <a:r>
              <a:rPr lang="en-AU" sz="1200" dirty="0">
                <a:solidFill>
                  <a:schemeClr val="accent3"/>
                </a:solidFill>
                <a:latin typeface="VIC" panose="00000500000000000000" pitchFamily="2" charset="0"/>
                <a:sym typeface="Wingdings" panose="05000000000000000000" pitchFamily="2" charset="2"/>
              </a:rPr>
              <a:t> Analysis of Primary Production in the region</a:t>
            </a:r>
            <a:endParaRPr lang="en-AU" sz="900" dirty="0">
              <a:solidFill>
                <a:schemeClr val="accent3"/>
              </a:solidFill>
              <a:latin typeface="VIC" panose="00000500000000000000" pitchFamily="2" charset="0"/>
            </a:endParaRPr>
          </a:p>
        </p:txBody>
      </p:sp>
      <p:sp>
        <p:nvSpPr>
          <p:cNvPr id="40" name="Rectangle 39">
            <a:extLst>
              <a:ext uri="{FF2B5EF4-FFF2-40B4-BE49-F238E27FC236}">
                <a16:creationId xmlns:a16="http://schemas.microsoft.com/office/drawing/2014/main" id="{0D687AE6-3B6D-4828-9EFC-EDB844AFE7CE}"/>
              </a:ext>
            </a:extLst>
          </p:cNvPr>
          <p:cNvSpPr/>
          <p:nvPr/>
        </p:nvSpPr>
        <p:spPr>
          <a:xfrm>
            <a:off x="3493575" y="949914"/>
            <a:ext cx="2830164" cy="1000274"/>
          </a:xfrm>
          <a:prstGeom prst="rect">
            <a:avLst/>
          </a:prstGeom>
        </p:spPr>
        <p:txBody>
          <a:bodyPr wrap="square">
            <a:spAutoFit/>
          </a:bodyPr>
          <a:lstStyle/>
          <a:p>
            <a:pPr lvl="0" algn="r">
              <a:spcAft>
                <a:spcPts val="600"/>
              </a:spcAft>
            </a:pPr>
            <a:r>
              <a:rPr lang="en-AU" sz="900" dirty="0">
                <a:solidFill>
                  <a:prstClr val="black">
                    <a:lumMod val="50000"/>
                    <a:lumOff val="50000"/>
                  </a:prstClr>
                </a:solidFill>
                <a:latin typeface="VIC" panose="00000500000000000000" pitchFamily="2" charset="0"/>
              </a:rPr>
              <a:t>Primary production in the region revolves around sheep and beef grazing, dairy grazing, horticulture, forestry and aquaculture.</a:t>
            </a:r>
          </a:p>
          <a:p>
            <a:pPr algn="r">
              <a:spcAft>
                <a:spcPts val="600"/>
              </a:spcAft>
            </a:pPr>
            <a:r>
              <a:rPr lang="en-AU" sz="900" dirty="0">
                <a:solidFill>
                  <a:schemeClr val="tx1">
                    <a:lumMod val="50000"/>
                    <a:lumOff val="50000"/>
                  </a:schemeClr>
                </a:solidFill>
                <a:latin typeface="VIC" panose="00000500000000000000" pitchFamily="2" charset="0"/>
              </a:rPr>
              <a:t>The ten locations analysed cover all the major types of primary production seen throughout the Great South Coast region. </a:t>
            </a:r>
          </a:p>
        </p:txBody>
      </p:sp>
      <p:sp>
        <p:nvSpPr>
          <p:cNvPr id="50" name="Rectangle 49">
            <a:extLst>
              <a:ext uri="{FF2B5EF4-FFF2-40B4-BE49-F238E27FC236}">
                <a16:creationId xmlns:a16="http://schemas.microsoft.com/office/drawing/2014/main" id="{8948F946-DA99-4A8E-870F-12D015D5D670}"/>
              </a:ext>
            </a:extLst>
          </p:cNvPr>
          <p:cNvSpPr/>
          <p:nvPr/>
        </p:nvSpPr>
        <p:spPr>
          <a:xfrm>
            <a:off x="3884177" y="6564865"/>
            <a:ext cx="2439562" cy="2462213"/>
          </a:xfrm>
          <a:prstGeom prst="rect">
            <a:avLst/>
          </a:prstGeom>
        </p:spPr>
        <p:txBody>
          <a:bodyPr wrap="square">
            <a:spAutoFit/>
          </a:bodyPr>
          <a:lstStyle/>
          <a:p>
            <a:pPr lvl="0" algn="r">
              <a:spcBef>
                <a:spcPts val="600"/>
              </a:spcBef>
            </a:pPr>
            <a:r>
              <a:rPr lang="en-AU" sz="900" dirty="0">
                <a:solidFill>
                  <a:prstClr val="black">
                    <a:lumMod val="50000"/>
                    <a:lumOff val="50000"/>
                  </a:prstClr>
                </a:solidFill>
                <a:latin typeface="VIC" panose="00000500000000000000" pitchFamily="2" charset="0"/>
              </a:rPr>
              <a:t>Looking forward 3-5 years there is likely to be little market driven improvement in mobile coverage, and 5G technology is unlikely to replace 4G in these locations. Rising demand in the face of a largely static supply will mean the unmet demand situation will worsen. </a:t>
            </a:r>
          </a:p>
          <a:p>
            <a:pPr lvl="0" algn="r">
              <a:spcBef>
                <a:spcPts val="600"/>
              </a:spcBef>
            </a:pPr>
            <a:r>
              <a:rPr lang="en-AU" sz="900" dirty="0">
                <a:solidFill>
                  <a:prstClr val="black">
                    <a:lumMod val="50000"/>
                    <a:lumOff val="50000"/>
                  </a:prstClr>
                </a:solidFill>
                <a:latin typeface="VIC" panose="00000500000000000000" pitchFamily="2" charset="0"/>
              </a:rPr>
              <a:t>Local governments and regional businesses will need to consider leveraging government assets for cost-effective bespoke solutions, and the Commonwealth and state governments should develop more flexible mobile blackspot programs tailored to the region and its needs.</a:t>
            </a:r>
          </a:p>
          <a:p>
            <a:pPr lvl="0">
              <a:spcBef>
                <a:spcPts val="600"/>
              </a:spcBef>
            </a:pPr>
            <a:endParaRPr lang="en-AU" sz="900" dirty="0">
              <a:solidFill>
                <a:prstClr val="black">
                  <a:lumMod val="50000"/>
                  <a:lumOff val="50000"/>
                </a:prstClr>
              </a:solidFill>
              <a:latin typeface="VIC" panose="00000500000000000000" pitchFamily="2" charset="0"/>
            </a:endParaRPr>
          </a:p>
        </p:txBody>
      </p:sp>
      <p:sp>
        <p:nvSpPr>
          <p:cNvPr id="51" name="Rectangle 50">
            <a:extLst>
              <a:ext uri="{FF2B5EF4-FFF2-40B4-BE49-F238E27FC236}">
                <a16:creationId xmlns:a16="http://schemas.microsoft.com/office/drawing/2014/main" id="{E64C7426-6E9F-4055-9183-F8F540E586CA}"/>
              </a:ext>
            </a:extLst>
          </p:cNvPr>
          <p:cNvSpPr/>
          <p:nvPr/>
        </p:nvSpPr>
        <p:spPr>
          <a:xfrm>
            <a:off x="1323974" y="4693672"/>
            <a:ext cx="4991059" cy="1908215"/>
          </a:xfrm>
          <a:prstGeom prst="rect">
            <a:avLst/>
          </a:prstGeom>
        </p:spPr>
        <p:txBody>
          <a:bodyPr wrap="square">
            <a:spAutoFit/>
          </a:bodyPr>
          <a:lstStyle/>
          <a:p>
            <a:pPr lvl="0" algn="r">
              <a:spcBef>
                <a:spcPts val="600"/>
              </a:spcBef>
            </a:pPr>
            <a:r>
              <a:rPr lang="en-AU" sz="900" dirty="0">
                <a:solidFill>
                  <a:schemeClr val="accent3"/>
                </a:solidFill>
                <a:latin typeface="VIC" panose="00000500000000000000" pitchFamily="2" charset="0"/>
              </a:rPr>
              <a:t>Fixed access broadband services </a:t>
            </a:r>
            <a:r>
              <a:rPr lang="en-AU" sz="900" dirty="0">
                <a:solidFill>
                  <a:prstClr val="black">
                    <a:lumMod val="50000"/>
                    <a:lumOff val="50000"/>
                  </a:prstClr>
                </a:solidFill>
                <a:latin typeface="VIC" panose="00000500000000000000" pitchFamily="2" charset="0"/>
              </a:rPr>
              <a:t>for businesses involved in primary production needs to be addressed. In its current state, the digital infrastructure is unable to meet the region’s needs, with all locations found to have a major supply shortfall in fixed access broadband satellite services for business users. </a:t>
            </a:r>
          </a:p>
          <a:p>
            <a:pPr lvl="0" algn="r">
              <a:spcBef>
                <a:spcPts val="600"/>
              </a:spcBef>
            </a:pPr>
            <a:r>
              <a:rPr lang="en-AU" sz="900" dirty="0">
                <a:solidFill>
                  <a:prstClr val="black">
                    <a:lumMod val="50000"/>
                    <a:lumOff val="50000"/>
                  </a:prstClr>
                </a:solidFill>
                <a:latin typeface="VIC" panose="00000500000000000000" pitchFamily="2" charset="0"/>
              </a:rPr>
              <a:t>According to publicly available coverage maps, </a:t>
            </a:r>
            <a:r>
              <a:rPr lang="en-AU" sz="900" dirty="0">
                <a:solidFill>
                  <a:schemeClr val="accent3"/>
                </a:solidFill>
                <a:latin typeface="VIC" panose="00000500000000000000" pitchFamily="2" charset="0"/>
              </a:rPr>
              <a:t>mobile coverage </a:t>
            </a:r>
            <a:r>
              <a:rPr lang="en-AU" sz="900" dirty="0">
                <a:solidFill>
                  <a:prstClr val="black">
                    <a:lumMod val="50000"/>
                    <a:lumOff val="50000"/>
                  </a:prstClr>
                </a:solidFill>
                <a:latin typeface="VIC" panose="00000500000000000000" pitchFamily="2" charset="0"/>
              </a:rPr>
              <a:t>appears to be mixed – three revealed a major shortfall and one had an intermediate shortfall˘. Despite six sites reporting adequate coverage, it has been highlighted through consultation that the ‘lived experience’ for residents and businesses is often poorer than what coverage maps suggest, owing to the detail and resolution limitations of the maps.</a:t>
            </a:r>
          </a:p>
          <a:p>
            <a:pPr algn="r">
              <a:spcBef>
                <a:spcPts val="600"/>
              </a:spcBef>
            </a:pPr>
            <a:r>
              <a:rPr lang="en-AU" sz="900" dirty="0">
                <a:solidFill>
                  <a:prstClr val="black">
                    <a:lumMod val="50000"/>
                    <a:lumOff val="50000"/>
                  </a:prstClr>
                </a:solidFill>
                <a:latin typeface="VIC" panose="00000500000000000000" pitchFamily="2" charset="0"/>
              </a:rPr>
              <a:t>Three of the locations, Between Macarthur and Mortlake, West of Dartmoor and East of Nelson, were found to have an intermediate supply shortfall for </a:t>
            </a:r>
            <a:r>
              <a:rPr lang="en-AU" sz="900" dirty="0">
                <a:solidFill>
                  <a:schemeClr val="accent3"/>
                </a:solidFill>
                <a:latin typeface="VIC" panose="00000500000000000000" pitchFamily="2" charset="0"/>
              </a:rPr>
              <a:t>LP-WAN IoT </a:t>
            </a:r>
            <a:r>
              <a:rPr lang="en-AU" sz="900" dirty="0">
                <a:solidFill>
                  <a:prstClr val="black">
                    <a:lumMod val="50000"/>
                    <a:lumOff val="50000"/>
                  </a:prstClr>
                </a:solidFill>
                <a:latin typeface="VIC" panose="00000500000000000000" pitchFamily="2" charset="0"/>
              </a:rPr>
              <a:t>supported services.</a:t>
            </a:r>
          </a:p>
        </p:txBody>
      </p:sp>
      <p:grpSp>
        <p:nvGrpSpPr>
          <p:cNvPr id="52" name="Group 51">
            <a:extLst>
              <a:ext uri="{FF2B5EF4-FFF2-40B4-BE49-F238E27FC236}">
                <a16:creationId xmlns:a16="http://schemas.microsoft.com/office/drawing/2014/main" id="{348BC8A4-E64B-4C26-A120-01534C8E2EC8}"/>
              </a:ext>
            </a:extLst>
          </p:cNvPr>
          <p:cNvGrpSpPr/>
          <p:nvPr/>
        </p:nvGrpSpPr>
        <p:grpSpPr>
          <a:xfrm>
            <a:off x="1748679" y="6480232"/>
            <a:ext cx="2135498" cy="2255388"/>
            <a:chOff x="1073110" y="3558994"/>
            <a:chExt cx="2135498" cy="2255388"/>
          </a:xfrm>
        </p:grpSpPr>
        <p:grpSp>
          <p:nvGrpSpPr>
            <p:cNvPr id="53" name="Group 52">
              <a:extLst>
                <a:ext uri="{FF2B5EF4-FFF2-40B4-BE49-F238E27FC236}">
                  <a16:creationId xmlns:a16="http://schemas.microsoft.com/office/drawing/2014/main" id="{72D5B3B5-F2EB-4691-A7A8-51AA1B30E252}"/>
                </a:ext>
              </a:extLst>
            </p:cNvPr>
            <p:cNvGrpSpPr/>
            <p:nvPr/>
          </p:nvGrpSpPr>
          <p:grpSpPr>
            <a:xfrm>
              <a:off x="1073110" y="3558994"/>
              <a:ext cx="2135498" cy="2255388"/>
              <a:chOff x="3243337" y="7698800"/>
              <a:chExt cx="3275366" cy="2255388"/>
            </a:xfrm>
          </p:grpSpPr>
          <p:sp>
            <p:nvSpPr>
              <p:cNvPr id="55" name="Text Placeholder 3">
                <a:extLst>
                  <a:ext uri="{FF2B5EF4-FFF2-40B4-BE49-F238E27FC236}">
                    <a16:creationId xmlns:a16="http://schemas.microsoft.com/office/drawing/2014/main" id="{D52BDBE1-AA19-4FBD-97D2-389005E02297}"/>
                  </a:ext>
                </a:extLst>
              </p:cNvPr>
              <p:cNvSpPr txBox="1">
                <a:spLocks/>
              </p:cNvSpPr>
              <p:nvPr/>
            </p:nvSpPr>
            <p:spPr>
              <a:xfrm>
                <a:off x="3848327" y="7761608"/>
                <a:ext cx="2658868" cy="203959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900" dirty="0">
                    <a:solidFill>
                      <a:schemeClr val="accent3"/>
                    </a:solidFill>
                  </a:rPr>
                  <a:t>Mobile coverage </a:t>
                </a:r>
                <a:r>
                  <a:rPr lang="en-AU" sz="900" dirty="0"/>
                  <a:t>nearer population centres is better than services available in more remote primary production locations, however obtaining a clear picture of where specific gaps exist or where there is weak and inadequate coverage is difficult with existing public data. Better quality coverage data is becoming increasingly important to identify priority locations in need of better mobile infrastructure. </a:t>
                </a:r>
              </a:p>
            </p:txBody>
          </p:sp>
          <p:sp>
            <p:nvSpPr>
              <p:cNvPr id="56" name="Rectangle 55">
                <a:extLst>
                  <a:ext uri="{FF2B5EF4-FFF2-40B4-BE49-F238E27FC236}">
                    <a16:creationId xmlns:a16="http://schemas.microsoft.com/office/drawing/2014/main" id="{403D3DF0-264B-48D9-A847-28F4C2323DB1}"/>
                  </a:ext>
                </a:extLst>
              </p:cNvPr>
              <p:cNvSpPr/>
              <p:nvPr/>
            </p:nvSpPr>
            <p:spPr>
              <a:xfrm>
                <a:off x="3243337" y="7698800"/>
                <a:ext cx="3275366" cy="22553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54" name="Picture 53">
              <a:extLst>
                <a:ext uri="{FF2B5EF4-FFF2-40B4-BE49-F238E27FC236}">
                  <a16:creationId xmlns:a16="http://schemas.microsoft.com/office/drawing/2014/main" id="{1F3F5036-5AF5-4FDE-84A5-398667AF8E67}"/>
                </a:ext>
              </a:extLst>
            </p:cNvPr>
            <p:cNvPicPr>
              <a:picLocks noChangeAspect="1"/>
            </p:cNvPicPr>
            <p:nvPr/>
          </p:nvPicPr>
          <p:blipFill>
            <a:blip r:embed="rId4">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3112" y="3621802"/>
              <a:ext cx="457264" cy="457264"/>
            </a:xfrm>
            <a:prstGeom prst="rect">
              <a:avLst/>
            </a:prstGeom>
          </p:spPr>
        </p:pic>
      </p:grpSp>
      <p:grpSp>
        <p:nvGrpSpPr>
          <p:cNvPr id="12" name="Group 11">
            <a:extLst>
              <a:ext uri="{FF2B5EF4-FFF2-40B4-BE49-F238E27FC236}">
                <a16:creationId xmlns:a16="http://schemas.microsoft.com/office/drawing/2014/main" id="{63DE0B09-33C8-44AD-A31B-5E8A60C88310}"/>
              </a:ext>
            </a:extLst>
          </p:cNvPr>
          <p:cNvGrpSpPr/>
          <p:nvPr/>
        </p:nvGrpSpPr>
        <p:grpSpPr>
          <a:xfrm>
            <a:off x="459240" y="1279513"/>
            <a:ext cx="1896843" cy="1424159"/>
            <a:chOff x="421893" y="1764164"/>
            <a:chExt cx="1896843" cy="1424159"/>
          </a:xfrm>
        </p:grpSpPr>
        <p:sp>
          <p:nvSpPr>
            <p:cNvPr id="3" name="Rectangle 2">
              <a:extLst>
                <a:ext uri="{FF2B5EF4-FFF2-40B4-BE49-F238E27FC236}">
                  <a16:creationId xmlns:a16="http://schemas.microsoft.com/office/drawing/2014/main" id="{A3D329F1-22BB-43B5-8EEA-A9A2E7D181BA}"/>
                </a:ext>
              </a:extLst>
            </p:cNvPr>
            <p:cNvSpPr/>
            <p:nvPr/>
          </p:nvSpPr>
          <p:spPr>
            <a:xfrm>
              <a:off x="766161" y="1820687"/>
              <a:ext cx="1552575" cy="1308050"/>
            </a:xfrm>
            <a:prstGeom prst="rect">
              <a:avLst/>
            </a:prstGeom>
          </p:spPr>
          <p:txBody>
            <a:bodyPr wrap="square">
              <a:spAutoFit/>
            </a:bodyPr>
            <a:lstStyle/>
            <a:p>
              <a:pPr lvl="0">
                <a:spcAft>
                  <a:spcPts val="600"/>
                </a:spcAft>
              </a:pPr>
              <a:r>
                <a:rPr lang="en-AU" sz="900" b="1" dirty="0">
                  <a:solidFill>
                    <a:schemeClr val="tx1">
                      <a:lumMod val="50000"/>
                      <a:lumOff val="50000"/>
                    </a:schemeClr>
                  </a:solidFill>
                  <a:latin typeface="VIC" panose="00000500000000000000" pitchFamily="2" charset="0"/>
                </a:rPr>
                <a:t>Legend</a:t>
              </a:r>
            </a:p>
            <a:p>
              <a:pPr lvl="0">
                <a:spcAft>
                  <a:spcPts val="600"/>
                </a:spcAft>
              </a:pPr>
              <a:r>
                <a:rPr lang="en-AU" sz="900" dirty="0">
                  <a:solidFill>
                    <a:schemeClr val="tx1">
                      <a:lumMod val="50000"/>
                      <a:lumOff val="50000"/>
                    </a:schemeClr>
                  </a:solidFill>
                  <a:latin typeface="VIC" panose="00000500000000000000" pitchFamily="2" charset="0"/>
                </a:rPr>
                <a:t>Sheep and beef grazing</a:t>
              </a:r>
            </a:p>
            <a:p>
              <a:pPr lvl="0">
                <a:spcAft>
                  <a:spcPts val="600"/>
                </a:spcAft>
              </a:pPr>
              <a:r>
                <a:rPr lang="en-AU" sz="900" dirty="0">
                  <a:solidFill>
                    <a:schemeClr val="tx1">
                      <a:lumMod val="50000"/>
                      <a:lumOff val="50000"/>
                    </a:schemeClr>
                  </a:solidFill>
                  <a:latin typeface="VIC" panose="00000500000000000000" pitchFamily="2" charset="0"/>
                </a:rPr>
                <a:t>Dairy grazing</a:t>
              </a:r>
            </a:p>
            <a:p>
              <a:pPr lvl="0">
                <a:spcAft>
                  <a:spcPts val="600"/>
                </a:spcAft>
              </a:pPr>
              <a:r>
                <a:rPr lang="en-AU" sz="900" dirty="0">
                  <a:solidFill>
                    <a:schemeClr val="tx1">
                      <a:lumMod val="50000"/>
                      <a:lumOff val="50000"/>
                    </a:schemeClr>
                  </a:solidFill>
                  <a:latin typeface="VIC" panose="00000500000000000000" pitchFamily="2" charset="0"/>
                </a:rPr>
                <a:t>Forestry</a:t>
              </a:r>
            </a:p>
            <a:p>
              <a:pPr lvl="0">
                <a:spcAft>
                  <a:spcPts val="600"/>
                </a:spcAft>
              </a:pPr>
              <a:r>
                <a:rPr lang="en-AU" sz="900" dirty="0">
                  <a:solidFill>
                    <a:schemeClr val="tx1">
                      <a:lumMod val="50000"/>
                      <a:lumOff val="50000"/>
                    </a:schemeClr>
                  </a:solidFill>
                  <a:latin typeface="VIC" panose="00000500000000000000" pitchFamily="2" charset="0"/>
                </a:rPr>
                <a:t>Horticulture </a:t>
              </a:r>
            </a:p>
            <a:p>
              <a:pPr lvl="0">
                <a:spcAft>
                  <a:spcPts val="600"/>
                </a:spcAft>
              </a:pPr>
              <a:r>
                <a:rPr lang="en-AU" sz="900" dirty="0">
                  <a:solidFill>
                    <a:schemeClr val="tx1">
                      <a:lumMod val="50000"/>
                      <a:lumOff val="50000"/>
                    </a:schemeClr>
                  </a:solidFill>
                  <a:latin typeface="VIC" panose="00000500000000000000" pitchFamily="2" charset="0"/>
                </a:rPr>
                <a:t>Aquaculture</a:t>
              </a:r>
            </a:p>
          </p:txBody>
        </p:sp>
        <p:pic>
          <p:nvPicPr>
            <p:cNvPr id="49" name="Picture 48">
              <a:extLst>
                <a:ext uri="{FF2B5EF4-FFF2-40B4-BE49-F238E27FC236}">
                  <a16:creationId xmlns:a16="http://schemas.microsoft.com/office/drawing/2014/main" id="{306614DE-770C-4C21-B427-5E0BD933FED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0724" y="1994422"/>
              <a:ext cx="228632" cy="228632"/>
            </a:xfrm>
            <a:prstGeom prst="rect">
              <a:avLst/>
            </a:prstGeom>
          </p:spPr>
        </p:pic>
        <p:pic>
          <p:nvPicPr>
            <p:cNvPr id="5" name="Picture 4">
              <a:extLst>
                <a:ext uri="{FF2B5EF4-FFF2-40B4-BE49-F238E27FC236}">
                  <a16:creationId xmlns:a16="http://schemas.microsoft.com/office/drawing/2014/main" id="{2F429A36-2942-44DF-B2D6-9EF76DDCDE55}"/>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0724" y="2214272"/>
              <a:ext cx="228632" cy="228632"/>
            </a:xfrm>
            <a:prstGeom prst="rect">
              <a:avLst/>
            </a:prstGeom>
          </p:spPr>
        </p:pic>
        <p:pic>
          <p:nvPicPr>
            <p:cNvPr id="7" name="Picture 6">
              <a:extLst>
                <a:ext uri="{FF2B5EF4-FFF2-40B4-BE49-F238E27FC236}">
                  <a16:creationId xmlns:a16="http://schemas.microsoft.com/office/drawing/2014/main" id="{5CEA1C13-4618-43D2-9DEE-386C568EF225}"/>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0724" y="2434122"/>
              <a:ext cx="228632" cy="228632"/>
            </a:xfrm>
            <a:prstGeom prst="rect">
              <a:avLst/>
            </a:prstGeom>
          </p:spPr>
        </p:pic>
        <p:pic>
          <p:nvPicPr>
            <p:cNvPr id="9" name="Picture 8">
              <a:extLst>
                <a:ext uri="{FF2B5EF4-FFF2-40B4-BE49-F238E27FC236}">
                  <a16:creationId xmlns:a16="http://schemas.microsoft.com/office/drawing/2014/main" id="{48AE260B-3EE2-4E9B-B872-7E5D6E3D736A}"/>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0724" y="2873822"/>
              <a:ext cx="228632" cy="228632"/>
            </a:xfrm>
            <a:prstGeom prst="rect">
              <a:avLst/>
            </a:prstGeom>
          </p:spPr>
        </p:pic>
        <p:pic>
          <p:nvPicPr>
            <p:cNvPr id="11" name="Picture 10">
              <a:extLst>
                <a:ext uri="{FF2B5EF4-FFF2-40B4-BE49-F238E27FC236}">
                  <a16:creationId xmlns:a16="http://schemas.microsoft.com/office/drawing/2014/main" id="{ADF9C09A-DDB1-4DD8-83CF-2F9DE0CF6B93}"/>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0724" y="2653972"/>
              <a:ext cx="228632" cy="228632"/>
            </a:xfrm>
            <a:prstGeom prst="rect">
              <a:avLst/>
            </a:prstGeom>
          </p:spPr>
        </p:pic>
        <p:sp>
          <p:nvSpPr>
            <p:cNvPr id="31" name="Rectangle 30">
              <a:extLst>
                <a:ext uri="{FF2B5EF4-FFF2-40B4-BE49-F238E27FC236}">
                  <a16:creationId xmlns:a16="http://schemas.microsoft.com/office/drawing/2014/main" id="{8160959B-07D8-453D-AFDE-196C45D30FFB}"/>
                </a:ext>
              </a:extLst>
            </p:cNvPr>
            <p:cNvSpPr/>
            <p:nvPr/>
          </p:nvSpPr>
          <p:spPr>
            <a:xfrm>
              <a:off x="421893" y="1764164"/>
              <a:ext cx="1896843" cy="142415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37" name="Picture 36">
            <a:extLst>
              <a:ext uri="{FF2B5EF4-FFF2-40B4-BE49-F238E27FC236}">
                <a16:creationId xmlns:a16="http://schemas.microsoft.com/office/drawing/2014/main" id="{DA6918A8-8D98-4C74-BFBA-91246A87F5B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29594" y="2246464"/>
            <a:ext cx="228632" cy="228632"/>
          </a:xfrm>
          <a:prstGeom prst="rect">
            <a:avLst/>
          </a:prstGeom>
        </p:spPr>
      </p:pic>
      <p:pic>
        <p:nvPicPr>
          <p:cNvPr id="38" name="Picture 37">
            <a:extLst>
              <a:ext uri="{FF2B5EF4-FFF2-40B4-BE49-F238E27FC236}">
                <a16:creationId xmlns:a16="http://schemas.microsoft.com/office/drawing/2014/main" id="{58EE8332-97C3-46FC-B802-C560BCA05C3D}"/>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14605" y="3072289"/>
            <a:ext cx="228632" cy="228632"/>
          </a:xfrm>
          <a:prstGeom prst="rect">
            <a:avLst/>
          </a:prstGeom>
        </p:spPr>
      </p:pic>
      <p:pic>
        <p:nvPicPr>
          <p:cNvPr id="39" name="Picture 38">
            <a:extLst>
              <a:ext uri="{FF2B5EF4-FFF2-40B4-BE49-F238E27FC236}">
                <a16:creationId xmlns:a16="http://schemas.microsoft.com/office/drawing/2014/main" id="{E95F8EDD-11DC-4C4D-9195-1603E461B24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39321" y="3162661"/>
            <a:ext cx="228632" cy="228632"/>
          </a:xfrm>
          <a:prstGeom prst="rect">
            <a:avLst/>
          </a:prstGeom>
        </p:spPr>
      </p:pic>
      <p:pic>
        <p:nvPicPr>
          <p:cNvPr id="57" name="Picture 56">
            <a:extLst>
              <a:ext uri="{FF2B5EF4-FFF2-40B4-BE49-F238E27FC236}">
                <a16:creationId xmlns:a16="http://schemas.microsoft.com/office/drawing/2014/main" id="{F1BFCEA5-9480-4458-83D8-706DE93E6A33}"/>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8058" y="3376622"/>
            <a:ext cx="228632" cy="228632"/>
          </a:xfrm>
          <a:prstGeom prst="rect">
            <a:avLst/>
          </a:prstGeom>
        </p:spPr>
      </p:pic>
      <p:pic>
        <p:nvPicPr>
          <p:cNvPr id="58" name="Picture 57">
            <a:extLst>
              <a:ext uri="{FF2B5EF4-FFF2-40B4-BE49-F238E27FC236}">
                <a16:creationId xmlns:a16="http://schemas.microsoft.com/office/drawing/2014/main" id="{C2CA396B-0620-4383-B1DF-64FF003B645D}"/>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84198" y="3539451"/>
            <a:ext cx="228632" cy="228632"/>
          </a:xfrm>
          <a:prstGeom prst="rect">
            <a:avLst/>
          </a:prstGeom>
        </p:spPr>
      </p:pic>
      <p:pic>
        <p:nvPicPr>
          <p:cNvPr id="59" name="Picture 58">
            <a:extLst>
              <a:ext uri="{FF2B5EF4-FFF2-40B4-BE49-F238E27FC236}">
                <a16:creationId xmlns:a16="http://schemas.microsoft.com/office/drawing/2014/main" id="{BDC2F8E3-AA39-4D35-A948-35F272A97496}"/>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21182" y="3149056"/>
            <a:ext cx="228632" cy="228632"/>
          </a:xfrm>
          <a:prstGeom prst="rect">
            <a:avLst/>
          </a:prstGeom>
        </p:spPr>
      </p:pic>
      <p:pic>
        <p:nvPicPr>
          <p:cNvPr id="60" name="Picture 59">
            <a:extLst>
              <a:ext uri="{FF2B5EF4-FFF2-40B4-BE49-F238E27FC236}">
                <a16:creationId xmlns:a16="http://schemas.microsoft.com/office/drawing/2014/main" id="{8874EA96-DB1C-4295-B6F8-C7AAE181C6D0}"/>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73119" y="2822039"/>
            <a:ext cx="228632" cy="228632"/>
          </a:xfrm>
          <a:prstGeom prst="rect">
            <a:avLst/>
          </a:prstGeom>
        </p:spPr>
      </p:pic>
      <p:pic>
        <p:nvPicPr>
          <p:cNvPr id="61" name="Picture 60">
            <a:extLst>
              <a:ext uri="{FF2B5EF4-FFF2-40B4-BE49-F238E27FC236}">
                <a16:creationId xmlns:a16="http://schemas.microsoft.com/office/drawing/2014/main" id="{25C0C53C-6E21-484B-9173-9231F0C16002}"/>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58766" y="3624073"/>
            <a:ext cx="228632" cy="228632"/>
          </a:xfrm>
          <a:prstGeom prst="rect">
            <a:avLst/>
          </a:prstGeom>
        </p:spPr>
      </p:pic>
      <p:pic>
        <p:nvPicPr>
          <p:cNvPr id="62" name="Picture 61">
            <a:extLst>
              <a:ext uri="{FF2B5EF4-FFF2-40B4-BE49-F238E27FC236}">
                <a16:creationId xmlns:a16="http://schemas.microsoft.com/office/drawing/2014/main" id="{09FB95A9-CC00-4397-AA0A-1EB4F952D955}"/>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18995" y="3768604"/>
            <a:ext cx="228632" cy="228632"/>
          </a:xfrm>
          <a:prstGeom prst="rect">
            <a:avLst/>
          </a:prstGeom>
        </p:spPr>
      </p:pic>
      <p:sp>
        <p:nvSpPr>
          <p:cNvPr id="18" name="Rectangle 17">
            <a:extLst>
              <a:ext uri="{FF2B5EF4-FFF2-40B4-BE49-F238E27FC236}">
                <a16:creationId xmlns:a16="http://schemas.microsoft.com/office/drawing/2014/main" id="{1D67782F-1AD9-4776-8915-169C4BBE7FF9}"/>
              </a:ext>
            </a:extLst>
          </p:cNvPr>
          <p:cNvSpPr/>
          <p:nvPr/>
        </p:nvSpPr>
        <p:spPr>
          <a:xfrm>
            <a:off x="2460489" y="1909996"/>
            <a:ext cx="1196161" cy="230832"/>
          </a:xfrm>
          <a:prstGeom prst="rect">
            <a:avLst/>
          </a:prstGeom>
        </p:spPr>
        <p:txBody>
          <a:bodyPr wrap="non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South of Balmoral</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46C4DD0-EB5E-44F4-9183-B51C51547277}"/>
              </a:ext>
            </a:extLst>
          </p:cNvPr>
          <p:cNvSpPr/>
          <p:nvPr/>
        </p:nvSpPr>
        <p:spPr>
          <a:xfrm>
            <a:off x="1424246" y="2845187"/>
            <a:ext cx="1184940" cy="230832"/>
          </a:xfrm>
          <a:prstGeom prst="rect">
            <a:avLst/>
          </a:prstGeom>
        </p:spPr>
        <p:txBody>
          <a:bodyPr wrap="non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West of Dartmoor</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20AAF9F9-7064-4CA7-A97D-6C150D61FA65}"/>
              </a:ext>
            </a:extLst>
          </p:cNvPr>
          <p:cNvSpPr/>
          <p:nvPr/>
        </p:nvSpPr>
        <p:spPr>
          <a:xfrm>
            <a:off x="4511289" y="2303037"/>
            <a:ext cx="1063995" cy="507831"/>
          </a:xfrm>
          <a:prstGeom prst="rect">
            <a:avLst/>
          </a:prstGeom>
        </p:spPr>
        <p:txBody>
          <a:bodyPr wrap="squar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Between Macarthur and Mortlake</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4F4A9E5C-FF8F-4646-9490-2CFD6FE65BCF}"/>
              </a:ext>
            </a:extLst>
          </p:cNvPr>
          <p:cNvCxnSpPr>
            <a:cxnSpLocks/>
          </p:cNvCxnSpPr>
          <p:nvPr/>
        </p:nvCxnSpPr>
        <p:spPr>
          <a:xfrm flipH="1" flipV="1">
            <a:off x="2983659" y="2122757"/>
            <a:ext cx="334205" cy="16651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2C89082-FA9C-47AF-9C7F-987ED511ADDB}"/>
              </a:ext>
            </a:extLst>
          </p:cNvPr>
          <p:cNvCxnSpPr>
            <a:cxnSpLocks/>
          </p:cNvCxnSpPr>
          <p:nvPr/>
        </p:nvCxnSpPr>
        <p:spPr>
          <a:xfrm flipH="1" flipV="1">
            <a:off x="2503612" y="3015606"/>
            <a:ext cx="304659" cy="947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5D06242-282C-44D4-BF80-DC50604F3C61}"/>
              </a:ext>
            </a:extLst>
          </p:cNvPr>
          <p:cNvCxnSpPr>
            <a:cxnSpLocks/>
          </p:cNvCxnSpPr>
          <p:nvPr/>
        </p:nvCxnSpPr>
        <p:spPr>
          <a:xfrm flipV="1">
            <a:off x="4366163" y="2769747"/>
            <a:ext cx="379308" cy="38038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33A58C0-AF5B-4CE8-8A90-A1363729ADFF}"/>
              </a:ext>
            </a:extLst>
          </p:cNvPr>
          <p:cNvSpPr/>
          <p:nvPr/>
        </p:nvSpPr>
        <p:spPr>
          <a:xfrm>
            <a:off x="5165975" y="3779374"/>
            <a:ext cx="1096865" cy="646331"/>
          </a:xfrm>
          <a:prstGeom prst="rect">
            <a:avLst/>
          </a:prstGeom>
        </p:spPr>
        <p:txBody>
          <a:bodyPr wrap="squar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Between Camperdown and Warrnambool</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cxnSp>
        <p:nvCxnSpPr>
          <p:cNvPr id="67" name="Straight Connector 66">
            <a:extLst>
              <a:ext uri="{FF2B5EF4-FFF2-40B4-BE49-F238E27FC236}">
                <a16:creationId xmlns:a16="http://schemas.microsoft.com/office/drawing/2014/main" id="{74C73105-A7AB-4EC8-BD02-092B7576F59F}"/>
              </a:ext>
            </a:extLst>
          </p:cNvPr>
          <p:cNvCxnSpPr>
            <a:cxnSpLocks/>
          </p:cNvCxnSpPr>
          <p:nvPr/>
        </p:nvCxnSpPr>
        <p:spPr>
          <a:xfrm>
            <a:off x="4559761" y="3749119"/>
            <a:ext cx="704330" cy="2918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B290D672-22FA-421C-B372-C36D38A8FBDD}"/>
              </a:ext>
            </a:extLst>
          </p:cNvPr>
          <p:cNvSpPr/>
          <p:nvPr/>
        </p:nvSpPr>
        <p:spPr>
          <a:xfrm>
            <a:off x="1865179" y="3747660"/>
            <a:ext cx="1151277" cy="230832"/>
          </a:xfrm>
          <a:prstGeom prst="rect">
            <a:avLst/>
          </a:prstGeom>
        </p:spPr>
        <p:txBody>
          <a:bodyPr wrap="non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Around Heywood</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cxnSp>
        <p:nvCxnSpPr>
          <p:cNvPr id="72" name="Straight Connector 71">
            <a:extLst>
              <a:ext uri="{FF2B5EF4-FFF2-40B4-BE49-F238E27FC236}">
                <a16:creationId xmlns:a16="http://schemas.microsoft.com/office/drawing/2014/main" id="{EC199536-EE8D-475A-AA52-97314FF27946}"/>
              </a:ext>
            </a:extLst>
          </p:cNvPr>
          <p:cNvCxnSpPr>
            <a:cxnSpLocks/>
          </p:cNvCxnSpPr>
          <p:nvPr/>
        </p:nvCxnSpPr>
        <p:spPr>
          <a:xfrm flipH="1">
            <a:off x="2805588" y="3525398"/>
            <a:ext cx="418262" cy="28734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22812165-9B4F-41F4-B8FF-D1F45A620AC4}"/>
              </a:ext>
            </a:extLst>
          </p:cNvPr>
          <p:cNvSpPr/>
          <p:nvPr/>
        </p:nvSpPr>
        <p:spPr>
          <a:xfrm>
            <a:off x="1811743" y="4095714"/>
            <a:ext cx="1327607" cy="230832"/>
          </a:xfrm>
          <a:prstGeom prst="rect">
            <a:avLst/>
          </a:prstGeom>
        </p:spPr>
        <p:txBody>
          <a:bodyPr wrap="non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North-East Portland</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cxnSp>
        <p:nvCxnSpPr>
          <p:cNvPr id="77" name="Straight Connector 76">
            <a:extLst>
              <a:ext uri="{FF2B5EF4-FFF2-40B4-BE49-F238E27FC236}">
                <a16:creationId xmlns:a16="http://schemas.microsoft.com/office/drawing/2014/main" id="{B06A2E23-D25B-4B57-A9C6-B3CD3C4658B6}"/>
              </a:ext>
            </a:extLst>
          </p:cNvPr>
          <p:cNvCxnSpPr>
            <a:cxnSpLocks/>
          </p:cNvCxnSpPr>
          <p:nvPr/>
        </p:nvCxnSpPr>
        <p:spPr>
          <a:xfrm flipH="1">
            <a:off x="2879895" y="3821066"/>
            <a:ext cx="270114" cy="2891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CB2DCA8A-923F-4AD4-A407-499A0CDD24A7}"/>
              </a:ext>
            </a:extLst>
          </p:cNvPr>
          <p:cNvSpPr/>
          <p:nvPr/>
        </p:nvSpPr>
        <p:spPr>
          <a:xfrm>
            <a:off x="4228817" y="1957277"/>
            <a:ext cx="1119217" cy="230832"/>
          </a:xfrm>
          <a:prstGeom prst="rect">
            <a:avLst/>
          </a:prstGeom>
        </p:spPr>
        <p:txBody>
          <a:bodyPr wrap="non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East of Hamilton</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cxnSp>
        <p:nvCxnSpPr>
          <p:cNvPr id="82" name="Straight Connector 81">
            <a:extLst>
              <a:ext uri="{FF2B5EF4-FFF2-40B4-BE49-F238E27FC236}">
                <a16:creationId xmlns:a16="http://schemas.microsoft.com/office/drawing/2014/main" id="{04E12C1C-CB21-43DA-A842-AD801289AFC2}"/>
              </a:ext>
            </a:extLst>
          </p:cNvPr>
          <p:cNvCxnSpPr>
            <a:cxnSpLocks/>
          </p:cNvCxnSpPr>
          <p:nvPr/>
        </p:nvCxnSpPr>
        <p:spPr>
          <a:xfrm flipV="1">
            <a:off x="3868638" y="2154173"/>
            <a:ext cx="710237" cy="69696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69E03A44-B97F-4F26-8D47-6CB15C3F022D}"/>
              </a:ext>
            </a:extLst>
          </p:cNvPr>
          <p:cNvSpPr/>
          <p:nvPr/>
        </p:nvSpPr>
        <p:spPr>
          <a:xfrm>
            <a:off x="1612541" y="3453387"/>
            <a:ext cx="989373" cy="230832"/>
          </a:xfrm>
          <a:prstGeom prst="rect">
            <a:avLst/>
          </a:prstGeom>
        </p:spPr>
        <p:txBody>
          <a:bodyPr wrap="non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East of Nelson</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cxnSp>
        <p:nvCxnSpPr>
          <p:cNvPr id="86" name="Straight Connector 85">
            <a:extLst>
              <a:ext uri="{FF2B5EF4-FFF2-40B4-BE49-F238E27FC236}">
                <a16:creationId xmlns:a16="http://schemas.microsoft.com/office/drawing/2014/main" id="{478BF0A1-5438-4285-8419-306CFE93F53D}"/>
              </a:ext>
            </a:extLst>
          </p:cNvPr>
          <p:cNvCxnSpPr>
            <a:cxnSpLocks/>
          </p:cNvCxnSpPr>
          <p:nvPr/>
        </p:nvCxnSpPr>
        <p:spPr>
          <a:xfrm flipH="1">
            <a:off x="2455874" y="3320730"/>
            <a:ext cx="189686" cy="18561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8" name="Picture 87">
            <a:extLst>
              <a:ext uri="{FF2B5EF4-FFF2-40B4-BE49-F238E27FC236}">
                <a16:creationId xmlns:a16="http://schemas.microsoft.com/office/drawing/2014/main" id="{F4B5A8D7-DB49-4E58-9CB0-26ABD8850D23}"/>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21834" y="3598648"/>
            <a:ext cx="228632" cy="228632"/>
          </a:xfrm>
          <a:prstGeom prst="rect">
            <a:avLst/>
          </a:prstGeom>
        </p:spPr>
      </p:pic>
      <p:sp>
        <p:nvSpPr>
          <p:cNvPr id="94" name="Rectangle 93">
            <a:extLst>
              <a:ext uri="{FF2B5EF4-FFF2-40B4-BE49-F238E27FC236}">
                <a16:creationId xmlns:a16="http://schemas.microsoft.com/office/drawing/2014/main" id="{3341CCC0-A5B2-4DC3-9962-3D08F9C5631E}"/>
              </a:ext>
            </a:extLst>
          </p:cNvPr>
          <p:cNvSpPr/>
          <p:nvPr/>
        </p:nvSpPr>
        <p:spPr>
          <a:xfrm>
            <a:off x="3666297" y="4172941"/>
            <a:ext cx="1435801" cy="369332"/>
          </a:xfrm>
          <a:prstGeom prst="rect">
            <a:avLst/>
          </a:prstGeom>
        </p:spPr>
        <p:txBody>
          <a:bodyPr wrap="square">
            <a:spAutoFit/>
          </a:bodyPr>
          <a:lstStyle/>
          <a:p>
            <a:pPr algn="ctr">
              <a:spcBef>
                <a:spcPts val="600"/>
              </a:spcBef>
              <a:spcAft>
                <a:spcPts val="0"/>
              </a:spcAft>
            </a:pPr>
            <a:r>
              <a:rPr lang="en-AU" sz="900" dirty="0">
                <a:solidFill>
                  <a:schemeClr val="tx1">
                    <a:lumMod val="50000"/>
                    <a:lumOff val="50000"/>
                  </a:schemeClr>
                </a:solidFill>
                <a:latin typeface="VIC" panose="00000500000000000000" pitchFamily="2" charset="0"/>
              </a:rPr>
              <a:t>2891 Princes Highway Port Fairy</a:t>
            </a:r>
            <a:endParaRPr lang="en-AU" sz="900" dirty="0">
              <a:solidFill>
                <a:schemeClr val="tx1">
                  <a:lumMod val="50000"/>
                  <a:lumOff val="50000"/>
                </a:schemeClr>
              </a:solidFill>
              <a:latin typeface="VIC" panose="00000500000000000000" pitchFamily="2" charset="0"/>
              <a:ea typeface="Times New Roman" panose="02020603050405020304" pitchFamily="18" charset="0"/>
              <a:cs typeface="Times New Roman" panose="02020603050405020304" pitchFamily="18" charset="0"/>
            </a:endParaRPr>
          </a:p>
        </p:txBody>
      </p:sp>
      <p:cxnSp>
        <p:nvCxnSpPr>
          <p:cNvPr id="95" name="Straight Connector 94">
            <a:extLst>
              <a:ext uri="{FF2B5EF4-FFF2-40B4-BE49-F238E27FC236}">
                <a16:creationId xmlns:a16="http://schemas.microsoft.com/office/drawing/2014/main" id="{C0E7CFC0-8D7F-49B8-A238-76ADB7AA36A8}"/>
              </a:ext>
            </a:extLst>
          </p:cNvPr>
          <p:cNvCxnSpPr>
            <a:cxnSpLocks/>
          </p:cNvCxnSpPr>
          <p:nvPr/>
        </p:nvCxnSpPr>
        <p:spPr>
          <a:xfrm>
            <a:off x="3920111" y="3951726"/>
            <a:ext cx="278080" cy="2554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9AD9FF4D-FE3A-48FD-A5CE-908B69D5DBDC}"/>
              </a:ext>
            </a:extLst>
          </p:cNvPr>
          <p:cNvSpPr/>
          <p:nvPr/>
        </p:nvSpPr>
        <p:spPr>
          <a:xfrm>
            <a:off x="2708304" y="4314969"/>
            <a:ext cx="1175873" cy="369332"/>
          </a:xfrm>
          <a:prstGeom prst="rect">
            <a:avLst/>
          </a:prstGeom>
        </p:spPr>
        <p:txBody>
          <a:bodyPr wrap="square">
            <a:spAutoFit/>
          </a:bodyPr>
          <a:lstStyle/>
          <a:p>
            <a:pPr lvl="0" algn="ctr" defTabSz="685800">
              <a:spcBef>
                <a:spcPts val="600"/>
              </a:spcBef>
            </a:pPr>
            <a:r>
              <a:rPr lang="en-AU" sz="900" dirty="0">
                <a:solidFill>
                  <a:prstClr val="black">
                    <a:lumMod val="50000"/>
                    <a:lumOff val="50000"/>
                  </a:prstClr>
                </a:solidFill>
                <a:latin typeface="VIC" panose="00000500000000000000" pitchFamily="2" charset="0"/>
              </a:rPr>
              <a:t>Snapper Point Road Narrawong</a:t>
            </a:r>
            <a:endParaRPr lang="en-AU" sz="9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p:txBody>
      </p:sp>
      <p:cxnSp>
        <p:nvCxnSpPr>
          <p:cNvPr id="104" name="Straight Connector 103">
            <a:extLst>
              <a:ext uri="{FF2B5EF4-FFF2-40B4-BE49-F238E27FC236}">
                <a16:creationId xmlns:a16="http://schemas.microsoft.com/office/drawing/2014/main" id="{EEA9F41E-EA8E-459B-BFEA-4E428C3E11F2}"/>
              </a:ext>
            </a:extLst>
          </p:cNvPr>
          <p:cNvCxnSpPr>
            <a:cxnSpLocks/>
          </p:cNvCxnSpPr>
          <p:nvPr/>
        </p:nvCxnSpPr>
        <p:spPr>
          <a:xfrm flipH="1">
            <a:off x="3345521" y="3833586"/>
            <a:ext cx="106369" cy="5195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8" name="Content Placeholder 4">
            <a:extLst>
              <a:ext uri="{FF2B5EF4-FFF2-40B4-BE49-F238E27FC236}">
                <a16:creationId xmlns:a16="http://schemas.microsoft.com/office/drawing/2014/main" id="{2BF9B395-4B54-4BEB-ADB0-5D8F2B1DB966}"/>
              </a:ext>
            </a:extLst>
          </p:cNvPr>
          <p:cNvSpPr txBox="1">
            <a:spLocks/>
          </p:cNvSpPr>
          <p:nvPr/>
        </p:nvSpPr>
        <p:spPr>
          <a:xfrm>
            <a:off x="826703" y="8782540"/>
            <a:ext cx="5441604" cy="240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gn="r">
              <a:buNone/>
            </a:pPr>
            <a:r>
              <a:rPr lang="en-AU" sz="600" dirty="0"/>
              <a:t>˘ Major: South of Balmoral (sheep &amp; beef grazing), between Macarthur and Mortlake (sheep &amp; beef grazing), East of Nelson (forestry). Intermediate: west of Dartmoor (sheep &amp; beef grazing).</a:t>
            </a:r>
          </a:p>
          <a:p>
            <a:pPr marL="0" indent="0" algn="r">
              <a:buNone/>
            </a:pPr>
            <a:endParaRPr lang="en-AU" sz="600" dirty="0"/>
          </a:p>
          <a:p>
            <a:pPr marL="0" indent="0" algn="r">
              <a:buNone/>
            </a:pPr>
            <a:endParaRPr lang="en-AU" sz="600" dirty="0"/>
          </a:p>
          <a:p>
            <a:pPr marL="0" indent="0" algn="r">
              <a:buNone/>
            </a:pPr>
            <a:r>
              <a:rPr lang="en-AU" sz="600" dirty="0"/>
              <a:t> </a:t>
            </a:r>
          </a:p>
          <a:p>
            <a:pPr marL="0" indent="0">
              <a:buNone/>
            </a:pPr>
            <a:endParaRPr lang="en-AU" sz="600" dirty="0"/>
          </a:p>
        </p:txBody>
      </p:sp>
    </p:spTree>
    <p:extLst>
      <p:ext uri="{BB962C8B-B14F-4D97-AF65-F5344CB8AC3E}">
        <p14:creationId xmlns:p14="http://schemas.microsoft.com/office/powerpoint/2010/main" val="799263019"/>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973825-62eb-4672-8e27-fd50ec3007d7">
      <Value>1</Value>
      <Value>3</Value>
    </TaxCatchAll>
    <hcae176ec3a54dbeadeeec1b38baec58 xmlns="1970f3ff-c7c3-4b73-8f0c-0bc260d159f3">
      <Terms xmlns="http://schemas.microsoft.com/office/infopath/2007/PartnerControls"/>
    </hcae176ec3a54dbeadeeec1b38baec58>
    <p31afe295eb448f092f13ab8c2af2c33 xmlns="1970f3ff-c7c3-4b73-8f0c-0bc260d159f3">
      <Terms xmlns="http://schemas.microsoft.com/office/infopath/2007/PartnerControls"/>
    </p31afe295eb448f092f13ab8c2af2c33>
    <Current_x0020_author xmlns="0d454819-1b3d-4fd0-b6aa-840c3f73725f">&lt;initials&gt;</Current_x0020_author>
    <lf5681727d5b4cc1a5c417fcf66e2a7b xmlns="1970f3ff-c7c3-4b73-8f0c-0bc260d159f3">
      <Terms xmlns="http://schemas.microsoft.com/office/infopath/2007/PartnerControls"/>
    </lf5681727d5b4cc1a5c417fcf66e2a7b>
    <b4605c5f9d584382a57fb8476d85f713 xmlns="1970f3ff-c7c3-4b73-8f0c-0bc260d159f3">
      <Terms xmlns="http://schemas.microsoft.com/office/infopath/2007/PartnerControls">
        <TermInfo xmlns="http://schemas.microsoft.com/office/infopath/2007/PartnerControls">
          <TermName xmlns="http://schemas.microsoft.com/office/infopath/2007/PartnerControls">Regional Development Victoria</TermName>
          <TermId xmlns="http://schemas.microsoft.com/office/infopath/2007/PartnerControls">11743595-2a6e-4ba8-94e3-7bd292d5296c</TermId>
        </TermInfo>
      </Terms>
    </b4605c5f9d584382a57fb8476d85f713>
    <g46a9f61d38540a784cfecbd3da27bca xmlns="1970f3ff-c7c3-4b73-8f0c-0bc260d159f3">
      <Terms xmlns="http://schemas.microsoft.com/office/infopath/2007/PartnerControls">
        <TermInfo xmlns="http://schemas.microsoft.com/office/infopath/2007/PartnerControls">
          <TermName xmlns="http://schemas.microsoft.com/office/infopath/2007/PartnerControls">Employment Investment and Trade</TermName>
          <TermId xmlns="http://schemas.microsoft.com/office/infopath/2007/PartnerControls">55ce1999-68b6-4f37-bdce-009ad410cd2a</TermId>
        </TermInfo>
      </Terms>
    </g46a9f61d38540a784cfecbd3da27bca>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EDJTR Document" ma:contentTypeID="0x010100611F6414DFB111E7BA88F9DF1743E3170043213FC8FE638A439D4CFA4AEC730DC7" ma:contentTypeVersion="23" ma:contentTypeDescription="DEDJTR Document" ma:contentTypeScope="" ma:versionID="f39d3c3c93e141607f5224a52809eada">
  <xsd:schema xmlns:xsd="http://www.w3.org/2001/XMLSchema" xmlns:xs="http://www.w3.org/2001/XMLSchema" xmlns:p="http://schemas.microsoft.com/office/2006/metadata/properties" xmlns:ns2="1970f3ff-c7c3-4b73-8f0c-0bc260d159f3" xmlns:ns3="da973825-62eb-4672-8e27-fd50ec3007d7" xmlns:ns4="0d454819-1b3d-4fd0-b6aa-840c3f73725f" targetNamespace="http://schemas.microsoft.com/office/2006/metadata/properties" ma:root="true" ma:fieldsID="33991e7e528aca50824e042a6acf36bc" ns2:_="" ns3:_="" ns4:_="">
    <xsd:import namespace="1970f3ff-c7c3-4b73-8f0c-0bc260d159f3"/>
    <xsd:import namespace="da973825-62eb-4672-8e27-fd50ec3007d7"/>
    <xsd:import namespace="0d454819-1b3d-4fd0-b6aa-840c3f73725f"/>
    <xsd:element name="properties">
      <xsd:complexType>
        <xsd:sequence>
          <xsd:element name="documentManagement">
            <xsd:complexType>
              <xsd:all>
                <xsd:element ref="ns2:g46a9f61d38540a784cfecbd3da27bca" minOccurs="0"/>
                <xsd:element ref="ns3:TaxCatchAll" minOccurs="0"/>
                <xsd:element ref="ns3:TaxCatchAllLabel" minOccurs="0"/>
                <xsd:element ref="ns2:b4605c5f9d584382a57fb8476d85f713" minOccurs="0"/>
                <xsd:element ref="ns2:p31afe295eb448f092f13ab8c2af2c33" minOccurs="0"/>
                <xsd:element ref="ns2:hcae176ec3a54dbeadeeec1b38baec58" minOccurs="0"/>
                <xsd:element ref="ns2:lf5681727d5b4cc1a5c417fcf66e2a7b" minOccurs="0"/>
                <xsd:element ref="ns4:MediaServiceMetadata" minOccurs="0"/>
                <xsd:element ref="ns4:MediaServiceFastMetadata" minOccurs="0"/>
                <xsd:element ref="ns3:SharedWithUsers" minOccurs="0"/>
                <xsd:element ref="ns3:SharedWithDetails" minOccurs="0"/>
                <xsd:element ref="ns4:MediaServiceEventHashCode" minOccurs="0"/>
                <xsd:element ref="ns4:MediaServiceGenerationTime" minOccurs="0"/>
                <xsd:element ref="ns4:MediaServiceAutoTags" minOccurs="0"/>
                <xsd:element ref="ns4:MediaServiceOCR" minOccurs="0"/>
                <xsd:element ref="ns4:Current_x0020_auth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70f3ff-c7c3-4b73-8f0c-0bc260d159f3" elementFormDefault="qualified">
    <xsd:import namespace="http://schemas.microsoft.com/office/2006/documentManagement/types"/>
    <xsd:import namespace="http://schemas.microsoft.com/office/infopath/2007/PartnerControls"/>
    <xsd:element name="g46a9f61d38540a784cfecbd3da27bca" ma:index="8" nillable="true" ma:taxonomy="true" ma:internalName="g46a9f61d38540a784cfecbd3da27bca" ma:taxonomyFieldName="DEDJTRGroup" ma:displayName="Group" ma:fieldId="{046a9f61-d385-40a7-84cf-ecbd3da27bca}"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b4605c5f9d584382a57fb8476d85f713" ma:index="12" nillable="true" ma:taxonomy="true" ma:internalName="b4605c5f9d584382a57fb8476d85f713" ma:taxonomyFieldName="DEDJTRDivision" ma:displayName="Division" ma:fieldId="{b4605c5f-9d58-4382-a57f-b8476d85f713}"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p31afe295eb448f092f13ab8c2af2c33" ma:index="14" nillable="true" ma:taxonomy="true" ma:internalName="p31afe295eb448f092f13ab8c2af2c33" ma:taxonomyFieldName="DEDJTRBranch" ma:displayName="Branch" ma:fieldId="{931afe29-5eb4-48f0-92f1-3ab8c2af2c33}"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hcae176ec3a54dbeadeeec1b38baec58" ma:index="16" nillable="true" ma:taxonomy="true" ma:internalName="hcae176ec3a54dbeadeeec1b38baec58" ma:taxonomyFieldName="DEDJTRSection" ma:displayName="Section" ma:fieldId="{1cae176e-c3a5-4dbe-adee-ec1b38baec58}"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lf5681727d5b4cc1a5c417fcf66e2a7b" ma:index="18" nillable="true" ma:taxonomy="true" ma:internalName="lf5681727d5b4cc1a5c417fcf66e2a7b" ma:taxonomyFieldName="DEDJTRSecurityClassification" ma:displayName="Security Classification" ma:fieldId="{5f568172-7d5b-4cc1-a5c4-17fcf66e2a7b}" ma:sspId="9292314e-c97d-49c1-8ae7-4cb6e1c4f97c" ma:termSetId="e639de15-6b57-4d67-aed9-4113af6bf4b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973825-62eb-4672-8e27-fd50ec3007d7"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62e364cc-69f5-4e3f-8a29-68616369e6e0}" ma:internalName="TaxCatchAll" ma:showField="CatchAllData" ma:web="da973825-62eb-4672-8e27-fd50ec3007d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2e364cc-69f5-4e3f-8a29-68616369e6e0}" ma:internalName="TaxCatchAllLabel" ma:readOnly="true" ma:showField="CatchAllDataLabel" ma:web="da973825-62eb-4672-8e27-fd50ec3007d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454819-1b3d-4fd0-b6aa-840c3f73725f"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Current_x0020_author" ma:index="28" nillable="true" ma:displayName="Current author" ma:default="&lt;initials&gt;" ma:internalName="Current_x0020_autho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5F90E2-B823-4CBB-89A4-F5F1F70EC521}">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a973825-62eb-4672-8e27-fd50ec3007d7"/>
    <ds:schemaRef ds:uri="1970f3ff-c7c3-4b73-8f0c-0bc260d159f3"/>
    <ds:schemaRef ds:uri="http://schemas.microsoft.com/office/2006/documentManagement/types"/>
    <ds:schemaRef ds:uri="0d454819-1b3d-4fd0-b6aa-840c3f73725f"/>
    <ds:schemaRef ds:uri="http://www.w3.org/XML/1998/namespace"/>
    <ds:schemaRef ds:uri="http://purl.org/dc/terms/"/>
  </ds:schemaRefs>
</ds:datastoreItem>
</file>

<file path=customXml/itemProps2.xml><?xml version="1.0" encoding="utf-8"?>
<ds:datastoreItem xmlns:ds="http://schemas.openxmlformats.org/officeDocument/2006/customXml" ds:itemID="{D9BEC6C2-AF25-4F22-8B36-B4ECCA124E83}">
  <ds:schemaRefs>
    <ds:schemaRef ds:uri="http://schemas.microsoft.com/sharepoint/v3/contenttype/forms"/>
  </ds:schemaRefs>
</ds:datastoreItem>
</file>

<file path=customXml/itemProps3.xml><?xml version="1.0" encoding="utf-8"?>
<ds:datastoreItem xmlns:ds="http://schemas.openxmlformats.org/officeDocument/2006/customXml" ds:itemID="{5A803A77-179A-4AC8-9EAC-C1EAA4AB84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70f3ff-c7c3-4b73-8f0c-0bc260d159f3"/>
    <ds:schemaRef ds:uri="da973825-62eb-4672-8e27-fd50ec3007d7"/>
    <ds:schemaRef ds:uri="0d454819-1b3d-4fd0-b6aa-840c3f737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2140</TotalTime>
  <Words>3026</Words>
  <Application>Microsoft Office PowerPoint</Application>
  <PresentationFormat>A4 Paper (210x297 mm)</PresentationFormat>
  <Paragraphs>265</Paragraphs>
  <Slides>11</Slides>
  <Notes>3</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11</vt:i4>
      </vt:variant>
    </vt:vector>
  </HeadingPairs>
  <TitlesOfParts>
    <vt:vector size="23" baseType="lpstr">
      <vt:lpstr>Arial</vt:lpstr>
      <vt:lpstr>Calibri</vt:lpstr>
      <vt:lpstr>VIC</vt:lpstr>
      <vt:lpstr>Office Theme</vt:lpstr>
      <vt:lpstr>1_Office Theme</vt:lpstr>
      <vt:lpstr>3_Office Theme</vt:lpstr>
      <vt:lpstr>6_Office Theme</vt:lpstr>
      <vt:lpstr>4_Office Theme</vt:lpstr>
      <vt:lpstr>5_Office Theme</vt:lpstr>
      <vt:lpstr>7_Office Theme</vt:lpstr>
      <vt:lpstr>2_Office Theme</vt:lpstr>
      <vt:lpstr>8_Office Theme</vt:lpstr>
      <vt:lpstr>PowerPoint Presentation</vt:lpstr>
      <vt:lpstr>PowerPoint Presentation</vt:lpstr>
      <vt:lpstr>What is a Digital Plan?</vt:lpstr>
      <vt:lpstr>Digital issues affecting all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Luong (DEDJTR)</dc:creator>
  <cp:lastModifiedBy>Timothy Z Kovess (DJPR)</cp:lastModifiedBy>
  <cp:revision>3</cp:revision>
  <cp:lastPrinted>2019-02-27T01:33:21Z</cp:lastPrinted>
  <dcterms:created xsi:type="dcterms:W3CDTF">2019-02-21T01:02:11Z</dcterms:created>
  <dcterms:modified xsi:type="dcterms:W3CDTF">2020-11-05T22:01:49Z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DJTRDivision">
    <vt:lpwstr>3;#Regional Development Victoria|11743595-2a6e-4ba8-94e3-7bd292d5296c</vt:lpwstr>
  </property>
  <property fmtid="{D5CDD505-2E9C-101B-9397-08002B2CF9AE}" pid="3" name="ContentTypeId">
    <vt:lpwstr>0x010100611F6414DFB111E7BA88F9DF1743E3170043213FC8FE638A439D4CFA4AEC730DC7</vt:lpwstr>
  </property>
  <property fmtid="{D5CDD505-2E9C-101B-9397-08002B2CF9AE}" pid="4" name="DEDJTRSecurityClassification">
    <vt:lpwstr/>
  </property>
  <property fmtid="{D5CDD505-2E9C-101B-9397-08002B2CF9AE}" pid="5" name="DEDJTRSection">
    <vt:lpwstr/>
  </property>
  <property fmtid="{D5CDD505-2E9C-101B-9397-08002B2CF9AE}" pid="6" name="DEDJTRBranch">
    <vt:lpwstr/>
  </property>
  <property fmtid="{D5CDD505-2E9C-101B-9397-08002B2CF9AE}" pid="7" name="DEDJTRGroup">
    <vt:lpwstr>1;#Employment Investment and Trade|55ce1999-68b6-4f37-bdce-009ad410cd2a</vt:lpwstr>
  </property>
</Properties>
</file>