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4"/>
  </p:sldMasterIdLst>
  <p:notesMasterIdLst>
    <p:notesMasterId r:id="rId7"/>
  </p:notesMasterIdLst>
  <p:sldIdLst>
    <p:sldId id="262" r:id="rId5"/>
    <p:sldId id="263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36D052-0694-F285-7872-296D347F41B9}" name="Robyn L Leslie (DJSIR)" initials="RL" userId="S::Robyn.Leslie@rdv.vic.gov.au::142d66d0-0a06-4a01-a68a-996ab5c96544" providerId="AD"/>
  <p188:author id="{E1627B92-00DC-2B93-4A8B-45270BF89519}" name="Brett A Davis (DJSIR)" initials="BD" userId="S::brett.davis@crossborder.vic.gov.au::1e3f23b3-126d-4f3c-b45d-6d0dbaa8750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nya G Egan (DJPR)" initials="TGE(" lastIdx="2" clrIdx="0">
    <p:extLst>
      <p:ext uri="{19B8F6BF-5375-455C-9EA6-DF929625EA0E}">
        <p15:presenceInfo xmlns:p15="http://schemas.microsoft.com/office/powerpoint/2012/main" userId="S::tanya.egan@rdv.vic.gov.au::22607969-68f0-4338-b2cb-080b74b89b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081D90-0DC5-4004-8370-6FB1E42E6708}" v="4" dt="2026-09-07T03:38:30.2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14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06A71-603B-CB43-8530-D20CDC90404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69EF0-8A42-6049-A438-5471054AB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0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Green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025" y="2316479"/>
            <a:ext cx="4617720" cy="2211071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025" y="4800600"/>
            <a:ext cx="4617720" cy="55403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8025" y="5707697"/>
            <a:ext cx="2057400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8E3BFC42-1B49-C049-9A41-5DCC6B368DCF}" type="datetime2">
              <a:rPr lang="en-AU" smtClean="0"/>
              <a:pPr/>
              <a:t>Monday, 26 October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56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446">
          <p15:clr>
            <a:srgbClr val="FBAE40"/>
          </p15:clr>
        </p15:guide>
        <p15:guide id="4" pos="5395">
          <p15:clr>
            <a:srgbClr val="FBAE40"/>
          </p15:clr>
        </p15:guide>
        <p15:guide id="5" orient="horz" pos="2852">
          <p15:clr>
            <a:srgbClr val="FBAE40"/>
          </p15:clr>
        </p15:guide>
        <p15:guide id="6" orient="horz" pos="3600">
          <p15:clr>
            <a:srgbClr val="FBAE40"/>
          </p15:clr>
        </p15:guide>
        <p15:guide id="7" orient="horz" pos="337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Navy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8025" y="5707697"/>
            <a:ext cx="2057400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fld id="{8E3BFC42-1B49-C049-9A41-5DCC6B368DCF}" type="datetime2">
              <a:rPr lang="en-AU" smtClean="0"/>
              <a:pPr/>
              <a:t>Monday, 26 October 2026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576A74E-CB54-5D4F-AFA3-52AC2C7D3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25" y="2316479"/>
            <a:ext cx="4617720" cy="2211071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0B022E4-9EAB-2B4D-B82E-0E2C7301F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025" y="4800600"/>
            <a:ext cx="4617720" cy="55403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47481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446">
          <p15:clr>
            <a:srgbClr val="FBAE40"/>
          </p15:clr>
        </p15:guide>
        <p15:guide id="4" pos="539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47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_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263" y="1825625"/>
            <a:ext cx="3600000" cy="4021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800" y="1825625"/>
            <a:ext cx="3600000" cy="4021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94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263" y="365126"/>
            <a:ext cx="7535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3263" y="1681163"/>
            <a:ext cx="36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263" y="2505075"/>
            <a:ext cx="3600000" cy="3351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9125" y="1681163"/>
            <a:ext cx="36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9125" y="2505075"/>
            <a:ext cx="3600000" cy="3351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01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0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83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_Green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2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_Green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263" y="1825625"/>
            <a:ext cx="3600000" cy="4021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800" y="1825625"/>
            <a:ext cx="3600000" cy="4021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12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Green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263" y="365126"/>
            <a:ext cx="7535862" cy="13255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3263" y="1681163"/>
            <a:ext cx="36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263" y="2505075"/>
            <a:ext cx="3600000" cy="3351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9125" y="1681163"/>
            <a:ext cx="36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9125" y="2505075"/>
            <a:ext cx="3600000" cy="3351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0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Green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Green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1F60-B523-0C45-BC34-F208DE66C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03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8025" y="5707697"/>
            <a:ext cx="2057400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fld id="{8E3BFC42-1B49-C049-9A41-5DCC6B368DCF}" type="datetime2">
              <a:rPr lang="en-AU" smtClean="0"/>
              <a:pPr/>
              <a:t>Monday, 26 October 2026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576A74E-CB54-5D4F-AFA3-52AC2C7D3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25" y="2316479"/>
            <a:ext cx="4617720" cy="2211071"/>
          </a:xfrm>
        </p:spPr>
        <p:txBody>
          <a:bodyPr lIns="0" tIns="0" rIns="0" bIns="0"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0B022E4-9EAB-2B4D-B82E-0E2C7301F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025" y="4800600"/>
            <a:ext cx="4617720" cy="55403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1383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446">
          <p15:clr>
            <a:srgbClr val="FBAE40"/>
          </p15:clr>
        </p15:guide>
        <p15:guide id="4" pos="539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3261" y="365126"/>
            <a:ext cx="75358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3263" y="1825625"/>
            <a:ext cx="7535862" cy="4021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3300" y="63475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fld id="{66C71F60-B523-0C45-BC34-F208DE66CF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MSIPCMContentMarking" descr="{&quot;HashCode&quot;:376260202,&quot;Placement&quot;:&quot;Footer&quot;,&quot;Top&quot;:517.8937,&quot;Left&quot;:320.5855,&quot;SlideWidth&quot;:720,&quot;SlideHeight&quot;:540}">
            <a:extLst>
              <a:ext uri="{FF2B5EF4-FFF2-40B4-BE49-F238E27FC236}">
                <a16:creationId xmlns:a16="http://schemas.microsoft.com/office/drawing/2014/main" id="{2371CA03-EB1F-40B6-AB6C-920E4A4407E5}"/>
              </a:ext>
            </a:extLst>
          </p:cNvPr>
          <p:cNvSpPr txBox="1"/>
          <p:nvPr userDrawn="1"/>
        </p:nvSpPr>
        <p:spPr>
          <a:xfrm>
            <a:off x="4071436" y="6577250"/>
            <a:ext cx="1001127" cy="280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Arial" panose="020B0604020202020204" pitchFamily="34" charset="0"/>
              </a:rPr>
              <a:t>OFFICIAL</a:t>
            </a:r>
          </a:p>
        </p:txBody>
      </p:sp>
      <p:sp>
        <p:nvSpPr>
          <p:cNvPr id="5" name="MSIPCMContentMarking" descr="{&quot;HashCode&quot;:352122633,&quot;Placement&quot;:&quot;Header&quot;,&quot;Top&quot;:0.0,&quot;Left&quot;:320.5855,&quot;SlideWidth&quot;:720,&quot;SlideHeight&quot;:540}">
            <a:extLst>
              <a:ext uri="{FF2B5EF4-FFF2-40B4-BE49-F238E27FC236}">
                <a16:creationId xmlns:a16="http://schemas.microsoft.com/office/drawing/2014/main" id="{1DC67008-F93F-4254-881E-CC3D042BDC3D}"/>
              </a:ext>
            </a:extLst>
          </p:cNvPr>
          <p:cNvSpPr txBox="1"/>
          <p:nvPr userDrawn="1"/>
        </p:nvSpPr>
        <p:spPr>
          <a:xfrm>
            <a:off x="4071436" y="0"/>
            <a:ext cx="1001127" cy="280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Arial" panose="020B06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402046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4133">
          <p15:clr>
            <a:srgbClr val="F26B43"/>
          </p15:clr>
        </p15:guide>
        <p15:guide id="4" pos="222">
          <p15:clr>
            <a:srgbClr val="F26B43"/>
          </p15:clr>
        </p15:guide>
        <p15:guide id="5" pos="5190">
          <p15:clr>
            <a:srgbClr val="F26B43"/>
          </p15:clr>
        </p15:guide>
        <p15:guide id="6" orient="horz" pos="3689">
          <p15:clr>
            <a:srgbClr val="F26B43"/>
          </p15:clr>
        </p15:guide>
        <p15:guide id="7" pos="44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6B296-38E8-203D-F3FE-E8AEABD60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B9D2E0-855A-F7E0-BA51-5576800CCE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07396"/>
            <a:ext cx="9144000" cy="57090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C328C-03E7-BBEB-27F9-C02001523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38" y="6007966"/>
            <a:ext cx="1828800" cy="7061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DF3269D-3484-E138-D2E0-83A50D1F123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807396"/>
          </a:xfrm>
          <a:prstGeom prst="rect">
            <a:avLst/>
          </a:prstGeom>
          <a:solidFill>
            <a:srgbClr val="002060"/>
          </a:solidFill>
        </p:spPr>
        <p:txBody>
          <a:bodyPr vert="horz" lIns="90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/>
            <a:r>
              <a:rPr lang="en-AU" sz="3200" dirty="0">
                <a:solidFill>
                  <a:schemeClr val="bg1"/>
                </a:solidFill>
              </a:rPr>
              <a:t>Cross Border Areas and LGA Population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AEACF82-8B54-4B89-D3C2-4BF8EB168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122783"/>
              </p:ext>
            </p:extLst>
          </p:nvPr>
        </p:nvGraphicFramePr>
        <p:xfrm>
          <a:off x="4743450" y="894239"/>
          <a:ext cx="3598069" cy="1371296"/>
        </p:xfrm>
        <a:graphic>
          <a:graphicData uri="http://schemas.openxmlformats.org/drawingml/2006/table">
            <a:tbl>
              <a:tblPr/>
              <a:tblGrid>
                <a:gridCol w="782189">
                  <a:extLst>
                    <a:ext uri="{9D8B030D-6E8A-4147-A177-3AD203B41FA5}">
                      <a16:colId xmlns:a16="http://schemas.microsoft.com/office/drawing/2014/main" val="295032618"/>
                    </a:ext>
                  </a:extLst>
                </a:gridCol>
                <a:gridCol w="782189">
                  <a:extLst>
                    <a:ext uri="{9D8B030D-6E8A-4147-A177-3AD203B41FA5}">
                      <a16:colId xmlns:a16="http://schemas.microsoft.com/office/drawing/2014/main" val="424631492"/>
                    </a:ext>
                  </a:extLst>
                </a:gridCol>
                <a:gridCol w="969914">
                  <a:extLst>
                    <a:ext uri="{9D8B030D-6E8A-4147-A177-3AD203B41FA5}">
                      <a16:colId xmlns:a16="http://schemas.microsoft.com/office/drawing/2014/main" val="2012419035"/>
                    </a:ext>
                  </a:extLst>
                </a:gridCol>
                <a:gridCol w="1063777">
                  <a:extLst>
                    <a:ext uri="{9D8B030D-6E8A-4147-A177-3AD203B41FA5}">
                      <a16:colId xmlns:a16="http://schemas.microsoft.com/office/drawing/2014/main" val="436116352"/>
                    </a:ext>
                  </a:extLst>
                </a:gridCol>
              </a:tblGrid>
              <a:tr h="84379">
                <a:tc grid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 Nova" panose="020B0504020202020204" pitchFamily="34" charset="0"/>
                        </a:rPr>
                        <a:t>Population of Cross Border Regions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86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842654"/>
                  </a:ext>
                </a:extLst>
              </a:tr>
              <a:tr h="26134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AU" sz="9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Victoria </a:t>
                      </a:r>
                    </a:p>
                  </a:txBody>
                  <a:tcPr marL="7620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AU" sz="9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New South Wales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AU" sz="9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South Australia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AU" sz="900" b="1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Total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32304"/>
                  </a:ext>
                </a:extLst>
              </a:tr>
              <a:tr h="11232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A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389,644</a:t>
                      </a:r>
                    </a:p>
                  </a:txBody>
                  <a:tcPr marL="7620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A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191,931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A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89,934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A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671,509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795409"/>
                  </a:ext>
                </a:extLst>
              </a:tr>
              <a:tr h="112007">
                <a:tc gridSpan="3"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A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</a:endParaRPr>
                    </a:p>
                  </a:txBody>
                  <a:tcPr marL="7620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258032"/>
                  </a:ext>
                </a:extLst>
              </a:tr>
              <a:tr h="16502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Population along VIC SA Border *MRCC included</a:t>
                      </a:r>
                    </a:p>
                  </a:txBody>
                  <a:tcPr marL="7620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191,318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564620"/>
                  </a:ext>
                </a:extLst>
              </a:tr>
              <a:tr h="165024">
                <a:tc gridSpan="3"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Population along VIC NSW Border *MRCC included</a:t>
                      </a:r>
                    </a:p>
                  </a:txBody>
                  <a:tcPr marL="7620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537,500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88342"/>
                  </a:ext>
                </a:extLst>
              </a:tr>
              <a:tr h="165024">
                <a:tc gridSpan="3"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Vic population on SA border only *MRCC included </a:t>
                      </a:r>
                    </a:p>
                  </a:txBody>
                  <a:tcPr marL="7620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101,384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647748"/>
                  </a:ext>
                </a:extLst>
              </a:tr>
              <a:tr h="165024">
                <a:tc gridSpan="3"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Vic population on NSW border only *MRCC included </a:t>
                      </a:r>
                    </a:p>
                  </a:txBody>
                  <a:tcPr marL="7620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345,569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530245"/>
                  </a:ext>
                </a:extLst>
              </a:tr>
            </a:tbl>
          </a:graphicData>
        </a:graphic>
      </p:graphicFrame>
      <p:sp>
        <p:nvSpPr>
          <p:cNvPr id="8" name="Chart title R">
            <a:extLst>
              <a:ext uri="{FF2B5EF4-FFF2-40B4-BE49-F238E27FC236}">
                <a16:creationId xmlns:a16="http://schemas.microsoft.com/office/drawing/2014/main" id="{C6EA9AD1-1F97-91A2-7ADB-E3ECDA87A207}"/>
              </a:ext>
            </a:extLst>
          </p:cNvPr>
          <p:cNvSpPr txBox="1">
            <a:spLocks/>
          </p:cNvSpPr>
          <p:nvPr/>
        </p:nvSpPr>
        <p:spPr>
          <a:xfrm>
            <a:off x="4743450" y="2256246"/>
            <a:ext cx="3598069" cy="1726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50" b="1" i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1950" marR="0" indent="-180975" algn="l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-"/>
              <a:tabLst/>
              <a:defRPr sz="1200" b="0" i="0" kern="1200" baseline="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Arial" panose="020B0604020202020204" pitchFamily="34" charset="0"/>
              </a:defRPr>
            </a:lvl3pPr>
            <a:lvl4pPr marL="531812" marR="0" indent="-171450" algn="l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25000"/>
                </a:schemeClr>
              </a:buClr>
              <a:buSzTx/>
              <a:buFont typeface="Arial" panose="020B0604020202020204" pitchFamily="34" charset="0"/>
              <a:buChar char="-"/>
              <a:tabLst/>
              <a:defRPr sz="1200" b="0" i="0" kern="1200" baseline="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Arial" panose="020B0604020202020204" pitchFamily="34" charset="0"/>
              </a:defRPr>
            </a:lvl4pPr>
            <a:lvl5pPr marL="711200" marR="0" indent="-171450" algn="l" defTabSz="893763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-"/>
              <a:tabLst/>
              <a:defRPr sz="1200" b="0" i="0" kern="1200" baseline="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Regional Population estimates, LGA, ABS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454C65-2F6E-6F84-BD82-87309D877700}"/>
              </a:ext>
            </a:extLst>
          </p:cNvPr>
          <p:cNvSpPr txBox="1"/>
          <p:nvPr/>
        </p:nvSpPr>
        <p:spPr>
          <a:xfrm>
            <a:off x="1554480" y="4950830"/>
            <a:ext cx="452368" cy="18466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AU" sz="600" dirty="0"/>
              <a:t>Glenelg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484929-0836-7509-B4C9-0614537B751F}"/>
              </a:ext>
            </a:extLst>
          </p:cNvPr>
          <p:cNvSpPr txBox="1"/>
          <p:nvPr/>
        </p:nvSpPr>
        <p:spPr>
          <a:xfrm>
            <a:off x="1497196" y="4103621"/>
            <a:ext cx="5856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West Wimmera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B8769D-E264-DCA6-D164-B68F62D00991}"/>
              </a:ext>
            </a:extLst>
          </p:cNvPr>
          <p:cNvSpPr txBox="1"/>
          <p:nvPr/>
        </p:nvSpPr>
        <p:spPr>
          <a:xfrm>
            <a:off x="994276" y="5001207"/>
            <a:ext cx="585604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AU" sz="600" dirty="0"/>
              <a:t>Grant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D2F79B-982B-E190-99EA-9581B34AAD48}"/>
              </a:ext>
            </a:extLst>
          </p:cNvPr>
          <p:cNvSpPr txBox="1"/>
          <p:nvPr/>
        </p:nvSpPr>
        <p:spPr>
          <a:xfrm>
            <a:off x="706120" y="4629865"/>
            <a:ext cx="79107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AU" sz="600" dirty="0"/>
              <a:t>Wattle Range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5BA36D-E987-5357-E895-B178085A5E50}"/>
              </a:ext>
            </a:extLst>
          </p:cNvPr>
          <p:cNvSpPr txBox="1"/>
          <p:nvPr/>
        </p:nvSpPr>
        <p:spPr>
          <a:xfrm>
            <a:off x="886192" y="4157481"/>
            <a:ext cx="66828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Naracoorte Lucindale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AB048D-E3CC-4C65-3D09-1C0F5744155A}"/>
              </a:ext>
            </a:extLst>
          </p:cNvPr>
          <p:cNvSpPr txBox="1"/>
          <p:nvPr/>
        </p:nvSpPr>
        <p:spPr>
          <a:xfrm>
            <a:off x="879708" y="3698258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Tatiara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A72889-B67E-5E0F-F2D4-073B066A3A53}"/>
              </a:ext>
            </a:extLst>
          </p:cNvPr>
          <p:cNvSpPr txBox="1"/>
          <p:nvPr/>
        </p:nvSpPr>
        <p:spPr>
          <a:xfrm>
            <a:off x="952934" y="3010361"/>
            <a:ext cx="66828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Southern Mallee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1E1DE6-C072-078E-2190-109B87BB56F4}"/>
              </a:ext>
            </a:extLst>
          </p:cNvPr>
          <p:cNvSpPr txBox="1"/>
          <p:nvPr/>
        </p:nvSpPr>
        <p:spPr>
          <a:xfrm>
            <a:off x="952934" y="2422395"/>
            <a:ext cx="66828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Loxton Waikerie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316876-7FE6-AA49-7C1D-29573598D08E}"/>
              </a:ext>
            </a:extLst>
          </p:cNvPr>
          <p:cNvSpPr txBox="1"/>
          <p:nvPr/>
        </p:nvSpPr>
        <p:spPr>
          <a:xfrm>
            <a:off x="994276" y="1679866"/>
            <a:ext cx="66828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Renmark Paringa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FE2F8A-146F-FCFC-DCC5-45E24FD387DA}"/>
              </a:ext>
            </a:extLst>
          </p:cNvPr>
          <p:cNvSpPr txBox="1"/>
          <p:nvPr/>
        </p:nvSpPr>
        <p:spPr>
          <a:xfrm>
            <a:off x="1748656" y="2622449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Mildura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E62508-8BBB-FDD2-BE73-CC5D0846F5F3}"/>
              </a:ext>
            </a:extLst>
          </p:cNvPr>
          <p:cNvSpPr txBox="1"/>
          <p:nvPr/>
        </p:nvSpPr>
        <p:spPr>
          <a:xfrm>
            <a:off x="2110126" y="1712960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Wentworth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6F4AFE-43EE-FAE0-2669-C7A001523481}"/>
              </a:ext>
            </a:extLst>
          </p:cNvPr>
          <p:cNvSpPr txBox="1"/>
          <p:nvPr/>
        </p:nvSpPr>
        <p:spPr>
          <a:xfrm>
            <a:off x="3172404" y="1966876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Balranald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56451A-2ED4-736A-12F1-15C778BDD794}"/>
              </a:ext>
            </a:extLst>
          </p:cNvPr>
          <p:cNvSpPr txBox="1"/>
          <p:nvPr/>
        </p:nvSpPr>
        <p:spPr>
          <a:xfrm>
            <a:off x="2841914" y="2805026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Swan Hill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13B3CF-7710-8A7B-121C-0F4852936A00}"/>
              </a:ext>
            </a:extLst>
          </p:cNvPr>
          <p:cNvSpPr txBox="1"/>
          <p:nvPr/>
        </p:nvSpPr>
        <p:spPr>
          <a:xfrm>
            <a:off x="3291494" y="327802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Gannawarra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6ECA65-8E4E-C00C-B16B-A9E77BAC96D7}"/>
              </a:ext>
            </a:extLst>
          </p:cNvPr>
          <p:cNvSpPr txBox="1"/>
          <p:nvPr/>
        </p:nvSpPr>
        <p:spPr>
          <a:xfrm>
            <a:off x="3491308" y="294594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Murray River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87D222-7EA9-B9A1-0ED3-88D4C1769D86}"/>
              </a:ext>
            </a:extLst>
          </p:cNvPr>
          <p:cNvSpPr txBox="1"/>
          <p:nvPr/>
        </p:nvSpPr>
        <p:spPr>
          <a:xfrm>
            <a:off x="4036984" y="3698257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Campaspe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6320A52-239A-9738-9CD7-136E49EDCEBC}"/>
              </a:ext>
            </a:extLst>
          </p:cNvPr>
          <p:cNvSpPr txBox="1"/>
          <p:nvPr/>
        </p:nvSpPr>
        <p:spPr>
          <a:xfrm>
            <a:off x="4807172" y="3535208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Moira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EE8FFF2-D7B5-BF67-F436-ADC8E7508C15}"/>
              </a:ext>
            </a:extLst>
          </p:cNvPr>
          <p:cNvSpPr txBox="1"/>
          <p:nvPr/>
        </p:nvSpPr>
        <p:spPr>
          <a:xfrm>
            <a:off x="4880832" y="327802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Berrigan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6723C4A-69EA-37D4-0403-71AF8E4783CF}"/>
              </a:ext>
            </a:extLst>
          </p:cNvPr>
          <p:cNvSpPr txBox="1"/>
          <p:nvPr/>
        </p:nvSpPr>
        <p:spPr>
          <a:xfrm>
            <a:off x="5257599" y="3401430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Federation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A2D96EB-251C-F24D-7119-F3AB8DBB4D5E}"/>
              </a:ext>
            </a:extLst>
          </p:cNvPr>
          <p:cNvSpPr txBox="1"/>
          <p:nvPr/>
        </p:nvSpPr>
        <p:spPr>
          <a:xfrm>
            <a:off x="5964065" y="328247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Greater Hume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CF6A1A7-898C-47F9-BFDF-DC4E7C898AB5}"/>
              </a:ext>
            </a:extLst>
          </p:cNvPr>
          <p:cNvSpPr txBox="1"/>
          <p:nvPr/>
        </p:nvSpPr>
        <p:spPr>
          <a:xfrm>
            <a:off x="5798965" y="376041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Indigo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047A140-6FD1-6462-8C1A-449FD510A502}"/>
              </a:ext>
            </a:extLst>
          </p:cNvPr>
          <p:cNvSpPr txBox="1"/>
          <p:nvPr/>
        </p:nvSpPr>
        <p:spPr>
          <a:xfrm>
            <a:off x="6369155" y="3790590"/>
            <a:ext cx="574569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Towong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FBE296-4E79-6387-6E4C-81765A2E32D9}"/>
              </a:ext>
            </a:extLst>
          </p:cNvPr>
          <p:cNvSpPr txBox="1"/>
          <p:nvPr/>
        </p:nvSpPr>
        <p:spPr>
          <a:xfrm>
            <a:off x="6802428" y="3248393"/>
            <a:ext cx="57456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Snowy Valleys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09351C1-EB53-29B7-4E2A-A5ECFFFE9F47}"/>
              </a:ext>
            </a:extLst>
          </p:cNvPr>
          <p:cNvSpPr txBox="1"/>
          <p:nvPr/>
        </p:nvSpPr>
        <p:spPr>
          <a:xfrm>
            <a:off x="7252336" y="3852744"/>
            <a:ext cx="70646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Snowy </a:t>
            </a:r>
            <a:r>
              <a:rPr lang="en-AU" sz="600" dirty="0" err="1">
                <a:solidFill>
                  <a:schemeClr val="bg1"/>
                </a:solidFill>
              </a:rPr>
              <a:t>Monara</a:t>
            </a:r>
            <a:r>
              <a:rPr lang="en-AU" sz="600" dirty="0">
                <a:solidFill>
                  <a:schemeClr val="bg1"/>
                </a:solidFill>
              </a:rPr>
              <a:t> Regional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0C47FD9-9E22-4754-1C9E-261D971AA88E}"/>
              </a:ext>
            </a:extLst>
          </p:cNvPr>
          <p:cNvSpPr txBox="1"/>
          <p:nvPr/>
        </p:nvSpPr>
        <p:spPr>
          <a:xfrm>
            <a:off x="6736479" y="4565167"/>
            <a:ext cx="706465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East Gippsland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322255-57AB-70A1-CB38-8401F5B488DF}"/>
              </a:ext>
            </a:extLst>
          </p:cNvPr>
          <p:cNvSpPr txBox="1"/>
          <p:nvPr/>
        </p:nvSpPr>
        <p:spPr>
          <a:xfrm>
            <a:off x="8023318" y="4103621"/>
            <a:ext cx="58560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</a:rPr>
              <a:t>Bega Valley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9BAE244-5CB7-16E9-80E1-CCB64F9D7391}"/>
              </a:ext>
            </a:extLst>
          </p:cNvPr>
          <p:cNvSpPr txBox="1"/>
          <p:nvPr/>
        </p:nvSpPr>
        <p:spPr>
          <a:xfrm>
            <a:off x="541908" y="5013490"/>
            <a:ext cx="5856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Mount Gambier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F3BDB8-C8A4-41EC-8F06-410F9FDAE2D5}"/>
              </a:ext>
            </a:extLst>
          </p:cNvPr>
          <p:cNvSpPr txBox="1"/>
          <p:nvPr/>
        </p:nvSpPr>
        <p:spPr>
          <a:xfrm>
            <a:off x="2082800" y="4149786"/>
            <a:ext cx="585604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Horsham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4EB8103-EF9A-EE1D-55EC-D74DA80CDE95}"/>
              </a:ext>
            </a:extLst>
          </p:cNvPr>
          <p:cNvSpPr txBox="1"/>
          <p:nvPr/>
        </p:nvSpPr>
        <p:spPr>
          <a:xfrm>
            <a:off x="4635464" y="3744423"/>
            <a:ext cx="5856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Greater Shepparton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C7B2740-25FD-0B0B-3BE7-FDF28C878291}"/>
              </a:ext>
            </a:extLst>
          </p:cNvPr>
          <p:cNvCxnSpPr>
            <a:cxnSpLocks/>
          </p:cNvCxnSpPr>
          <p:nvPr/>
        </p:nvCxnSpPr>
        <p:spPr>
          <a:xfrm>
            <a:off x="1267883" y="1926167"/>
            <a:ext cx="87775" cy="275531"/>
          </a:xfrm>
          <a:prstGeom prst="straightConnector1">
            <a:avLst/>
          </a:prstGeom>
          <a:ln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1FC84937-66BB-9A6D-BA59-65B0061D0EEC}"/>
              </a:ext>
            </a:extLst>
          </p:cNvPr>
          <p:cNvCxnSpPr>
            <a:cxnSpLocks/>
          </p:cNvCxnSpPr>
          <p:nvPr/>
        </p:nvCxnSpPr>
        <p:spPr>
          <a:xfrm flipV="1">
            <a:off x="914400" y="5001207"/>
            <a:ext cx="397370" cy="134289"/>
          </a:xfrm>
          <a:prstGeom prst="straightConnector1">
            <a:avLst/>
          </a:prstGeom>
          <a:ln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3333D49-3AEB-D35C-64F9-A2A95E45CFB8}"/>
              </a:ext>
            </a:extLst>
          </p:cNvPr>
          <p:cNvCxnSpPr>
            <a:cxnSpLocks/>
          </p:cNvCxnSpPr>
          <p:nvPr/>
        </p:nvCxnSpPr>
        <p:spPr>
          <a:xfrm>
            <a:off x="5964065" y="3097589"/>
            <a:ext cx="131897" cy="522403"/>
          </a:xfrm>
          <a:prstGeom prst="straightConnector1">
            <a:avLst/>
          </a:prstGeom>
          <a:ln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72BCF41-B2AD-318E-550D-014A806C28CD}"/>
              </a:ext>
            </a:extLst>
          </p:cNvPr>
          <p:cNvCxnSpPr>
            <a:cxnSpLocks/>
          </p:cNvCxnSpPr>
          <p:nvPr/>
        </p:nvCxnSpPr>
        <p:spPr>
          <a:xfrm flipV="1">
            <a:off x="5577360" y="3744423"/>
            <a:ext cx="429119" cy="108321"/>
          </a:xfrm>
          <a:prstGeom prst="straightConnector1">
            <a:avLst/>
          </a:prstGeom>
          <a:ln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3BC76B59-B92C-817E-5EF9-B32CD104B517}"/>
              </a:ext>
            </a:extLst>
          </p:cNvPr>
          <p:cNvSpPr txBox="1"/>
          <p:nvPr/>
        </p:nvSpPr>
        <p:spPr>
          <a:xfrm>
            <a:off x="5257984" y="3826405"/>
            <a:ext cx="585604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Wodonga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681D900-CD72-2C13-CBC1-2E7163023587}"/>
              </a:ext>
            </a:extLst>
          </p:cNvPr>
          <p:cNvSpPr txBox="1"/>
          <p:nvPr/>
        </p:nvSpPr>
        <p:spPr>
          <a:xfrm>
            <a:off x="5775058" y="2930712"/>
            <a:ext cx="585604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Albury</a:t>
            </a:r>
          </a:p>
        </p:txBody>
      </p:sp>
    </p:spTree>
    <p:extLst>
      <p:ext uri="{BB962C8B-B14F-4D97-AF65-F5344CB8AC3E}">
        <p14:creationId xmlns:p14="http://schemas.microsoft.com/office/powerpoint/2010/main" val="799486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E1DBA-CA50-CE24-7605-D9E8006C2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8D6BB6-FE20-E4E2-6043-741851DF3A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07396"/>
            <a:ext cx="9144000" cy="57090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4F5A35-3095-B4FB-A657-B3B8F20FD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38" y="6007966"/>
            <a:ext cx="1828800" cy="7061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E108C3D-7F88-046A-63F9-F4715D0DDA1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807396"/>
          </a:xfrm>
          <a:prstGeom prst="rect">
            <a:avLst/>
          </a:prstGeom>
          <a:solidFill>
            <a:srgbClr val="002060"/>
          </a:solidFill>
        </p:spPr>
        <p:txBody>
          <a:bodyPr vert="horz" lIns="90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1950"/>
            <a:r>
              <a:rPr lang="en-AU" sz="3200" dirty="0">
                <a:solidFill>
                  <a:schemeClr val="bg1"/>
                </a:solidFill>
              </a:rPr>
              <a:t>Cross Border Areas and LGA Population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205D37-F7DD-6ED2-A142-E64399D1675F}"/>
              </a:ext>
            </a:extLst>
          </p:cNvPr>
          <p:cNvSpPr txBox="1"/>
          <p:nvPr/>
        </p:nvSpPr>
        <p:spPr>
          <a:xfrm>
            <a:off x="1554480" y="4950830"/>
            <a:ext cx="465192" cy="18466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Glenelg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79A3F5-2F23-88A3-3A94-DE59B96E9F45}"/>
              </a:ext>
            </a:extLst>
          </p:cNvPr>
          <p:cNvSpPr txBox="1"/>
          <p:nvPr/>
        </p:nvSpPr>
        <p:spPr>
          <a:xfrm>
            <a:off x="1497196" y="4103621"/>
            <a:ext cx="5856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West Wimmera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69CE2C-F186-1B89-9724-961ABDC2DF12}"/>
              </a:ext>
            </a:extLst>
          </p:cNvPr>
          <p:cNvSpPr txBox="1"/>
          <p:nvPr/>
        </p:nvSpPr>
        <p:spPr>
          <a:xfrm>
            <a:off x="994276" y="5001207"/>
            <a:ext cx="585604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AU" sz="600" b="1" dirty="0">
                <a:solidFill>
                  <a:schemeClr val="bg1"/>
                </a:solidFill>
              </a:rPr>
              <a:t>Grant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620C1B-74FE-1A1C-DBBB-633D4B5CDFD3}"/>
              </a:ext>
            </a:extLst>
          </p:cNvPr>
          <p:cNvSpPr txBox="1"/>
          <p:nvPr/>
        </p:nvSpPr>
        <p:spPr>
          <a:xfrm>
            <a:off x="706120" y="4629865"/>
            <a:ext cx="79107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AU" sz="600" b="1" dirty="0">
                <a:solidFill>
                  <a:schemeClr val="bg1"/>
                </a:solidFill>
              </a:rPr>
              <a:t>Wattle Range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55BEBD-3FCF-B8B8-095B-4627EA649EB1}"/>
              </a:ext>
            </a:extLst>
          </p:cNvPr>
          <p:cNvSpPr txBox="1"/>
          <p:nvPr/>
        </p:nvSpPr>
        <p:spPr>
          <a:xfrm>
            <a:off x="886192" y="4157481"/>
            <a:ext cx="66828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Naracoorte Lucindale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BB4279-3035-576A-D757-089912C7F88C}"/>
              </a:ext>
            </a:extLst>
          </p:cNvPr>
          <p:cNvSpPr txBox="1"/>
          <p:nvPr/>
        </p:nvSpPr>
        <p:spPr>
          <a:xfrm>
            <a:off x="879708" y="3698258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Tatiara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A39215-8A74-1C92-95C0-D0B5DE2C6D28}"/>
              </a:ext>
            </a:extLst>
          </p:cNvPr>
          <p:cNvSpPr txBox="1"/>
          <p:nvPr/>
        </p:nvSpPr>
        <p:spPr>
          <a:xfrm>
            <a:off x="952934" y="3010361"/>
            <a:ext cx="66828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Southern Mallee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9D004A-7A10-70FD-73E4-7C9F1EEFC04A}"/>
              </a:ext>
            </a:extLst>
          </p:cNvPr>
          <p:cNvSpPr txBox="1"/>
          <p:nvPr/>
        </p:nvSpPr>
        <p:spPr>
          <a:xfrm>
            <a:off x="952934" y="2422395"/>
            <a:ext cx="66828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Loxton Waikerie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65F126-955C-DC45-4FF9-A1AE0A5C0C08}"/>
              </a:ext>
            </a:extLst>
          </p:cNvPr>
          <p:cNvSpPr txBox="1"/>
          <p:nvPr/>
        </p:nvSpPr>
        <p:spPr>
          <a:xfrm>
            <a:off x="994276" y="1679866"/>
            <a:ext cx="66828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Renmark Paringa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474F89-9A0E-B2CA-2ACC-33ADF40491E7}"/>
              </a:ext>
            </a:extLst>
          </p:cNvPr>
          <p:cNvSpPr txBox="1"/>
          <p:nvPr/>
        </p:nvSpPr>
        <p:spPr>
          <a:xfrm>
            <a:off x="1748656" y="2622449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Mildura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7673E55-2DE9-D5EE-F9BB-749C928623D8}"/>
              </a:ext>
            </a:extLst>
          </p:cNvPr>
          <p:cNvSpPr txBox="1"/>
          <p:nvPr/>
        </p:nvSpPr>
        <p:spPr>
          <a:xfrm>
            <a:off x="2110126" y="1712960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Wentworth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0F7358-F57B-8760-030D-78DA13697677}"/>
              </a:ext>
            </a:extLst>
          </p:cNvPr>
          <p:cNvSpPr txBox="1"/>
          <p:nvPr/>
        </p:nvSpPr>
        <p:spPr>
          <a:xfrm>
            <a:off x="3172404" y="1966876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Balranald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B0C64A-868C-F72C-D37D-6E1941350033}"/>
              </a:ext>
            </a:extLst>
          </p:cNvPr>
          <p:cNvSpPr txBox="1"/>
          <p:nvPr/>
        </p:nvSpPr>
        <p:spPr>
          <a:xfrm>
            <a:off x="2841914" y="2805026"/>
            <a:ext cx="668288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Swan Hill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25B8A6-5EA1-70D6-5C70-5B53A25FBF0E}"/>
              </a:ext>
            </a:extLst>
          </p:cNvPr>
          <p:cNvSpPr txBox="1"/>
          <p:nvPr/>
        </p:nvSpPr>
        <p:spPr>
          <a:xfrm>
            <a:off x="3291494" y="327802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Gannawarra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61863F5-3D60-96E9-70F1-DA6CE36CEB25}"/>
              </a:ext>
            </a:extLst>
          </p:cNvPr>
          <p:cNvSpPr txBox="1"/>
          <p:nvPr/>
        </p:nvSpPr>
        <p:spPr>
          <a:xfrm>
            <a:off x="3491308" y="294594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Murray River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A8D4F3-ABA8-57A2-B3E3-28B267F4F22C}"/>
              </a:ext>
            </a:extLst>
          </p:cNvPr>
          <p:cNvSpPr txBox="1"/>
          <p:nvPr/>
        </p:nvSpPr>
        <p:spPr>
          <a:xfrm>
            <a:off x="4036984" y="3698257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Campaspe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0EC91D-D688-3239-65F5-FFA39629F2D9}"/>
              </a:ext>
            </a:extLst>
          </p:cNvPr>
          <p:cNvSpPr txBox="1"/>
          <p:nvPr/>
        </p:nvSpPr>
        <p:spPr>
          <a:xfrm>
            <a:off x="4807172" y="3535208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Moira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FA68D2-CB16-2461-E5A7-0A6C0CCCDE7F}"/>
              </a:ext>
            </a:extLst>
          </p:cNvPr>
          <p:cNvSpPr txBox="1"/>
          <p:nvPr/>
        </p:nvSpPr>
        <p:spPr>
          <a:xfrm>
            <a:off x="4880832" y="327802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Berriga</a:t>
            </a:r>
            <a:r>
              <a:rPr lang="en-AU" sz="6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BF4090A-A770-2DDB-E40B-694727DE7E02}"/>
              </a:ext>
            </a:extLst>
          </p:cNvPr>
          <p:cNvSpPr txBox="1"/>
          <p:nvPr/>
        </p:nvSpPr>
        <p:spPr>
          <a:xfrm>
            <a:off x="5257599" y="3401430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Federation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31C3424-8309-1E1F-A2D2-5C67AE006563}"/>
              </a:ext>
            </a:extLst>
          </p:cNvPr>
          <p:cNvSpPr txBox="1"/>
          <p:nvPr/>
        </p:nvSpPr>
        <p:spPr>
          <a:xfrm>
            <a:off x="5964065" y="328247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Greater Hume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56F5975-B35F-8460-362C-88688F160CE5}"/>
              </a:ext>
            </a:extLst>
          </p:cNvPr>
          <p:cNvSpPr txBox="1"/>
          <p:nvPr/>
        </p:nvSpPr>
        <p:spPr>
          <a:xfrm>
            <a:off x="5798965" y="3760411"/>
            <a:ext cx="706466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Indigo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4B50298-AAAE-9F17-A587-B06075E3C843}"/>
              </a:ext>
            </a:extLst>
          </p:cNvPr>
          <p:cNvSpPr txBox="1"/>
          <p:nvPr/>
        </p:nvSpPr>
        <p:spPr>
          <a:xfrm>
            <a:off x="6369155" y="3790590"/>
            <a:ext cx="574569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Towong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E3B944-D949-6FF3-CAFF-5396AA5AEFA3}"/>
              </a:ext>
            </a:extLst>
          </p:cNvPr>
          <p:cNvSpPr txBox="1"/>
          <p:nvPr/>
        </p:nvSpPr>
        <p:spPr>
          <a:xfrm>
            <a:off x="6802428" y="3248393"/>
            <a:ext cx="57456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Snowy Valleys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7D98A1D-8997-5553-D319-EFD8FDD793C6}"/>
              </a:ext>
            </a:extLst>
          </p:cNvPr>
          <p:cNvSpPr txBox="1"/>
          <p:nvPr/>
        </p:nvSpPr>
        <p:spPr>
          <a:xfrm>
            <a:off x="7252336" y="3806578"/>
            <a:ext cx="70646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Snowy </a:t>
            </a:r>
            <a:r>
              <a:rPr lang="en-AU" sz="600" b="1" dirty="0" err="1">
                <a:solidFill>
                  <a:schemeClr val="bg1"/>
                </a:solidFill>
              </a:rPr>
              <a:t>Monara</a:t>
            </a:r>
            <a:r>
              <a:rPr lang="en-AU" sz="600" b="1" dirty="0">
                <a:solidFill>
                  <a:schemeClr val="bg1"/>
                </a:solidFill>
              </a:rPr>
              <a:t> Regional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9A72272-655B-1EF4-37F9-5EB231A4560C}"/>
              </a:ext>
            </a:extLst>
          </p:cNvPr>
          <p:cNvSpPr txBox="1"/>
          <p:nvPr/>
        </p:nvSpPr>
        <p:spPr>
          <a:xfrm>
            <a:off x="6736479" y="4519001"/>
            <a:ext cx="70646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East Gippsland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580B48B-4D4D-0C37-EA4C-156E6AFD011E}"/>
              </a:ext>
            </a:extLst>
          </p:cNvPr>
          <p:cNvSpPr txBox="1"/>
          <p:nvPr/>
        </p:nvSpPr>
        <p:spPr>
          <a:xfrm>
            <a:off x="8023318" y="4103621"/>
            <a:ext cx="58560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Bega Valley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C0DE550-F2B6-DB31-04A3-3190A73A8573}"/>
              </a:ext>
            </a:extLst>
          </p:cNvPr>
          <p:cNvSpPr txBox="1"/>
          <p:nvPr/>
        </p:nvSpPr>
        <p:spPr>
          <a:xfrm>
            <a:off x="541908" y="5013490"/>
            <a:ext cx="5856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dirty="0"/>
              <a:t>Mount Gambier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5A18B70-B078-C432-3ACA-7B804C04A3E8}"/>
              </a:ext>
            </a:extLst>
          </p:cNvPr>
          <p:cNvSpPr txBox="1"/>
          <p:nvPr/>
        </p:nvSpPr>
        <p:spPr>
          <a:xfrm>
            <a:off x="2082800" y="4149786"/>
            <a:ext cx="585604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>
                <a:solidFill>
                  <a:schemeClr val="bg1"/>
                </a:solidFill>
              </a:rPr>
              <a:t>Horsham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4BF1DE4-9B39-1AC3-1A6B-2F74C4C0B8DA}"/>
              </a:ext>
            </a:extLst>
          </p:cNvPr>
          <p:cNvSpPr txBox="1"/>
          <p:nvPr/>
        </p:nvSpPr>
        <p:spPr>
          <a:xfrm>
            <a:off x="4635463" y="3744423"/>
            <a:ext cx="64896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/>
              <a:t>Greater Shepparton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396BC5B-6422-2EF6-527E-2EB4EE6197A5}"/>
              </a:ext>
            </a:extLst>
          </p:cNvPr>
          <p:cNvCxnSpPr>
            <a:cxnSpLocks/>
          </p:cNvCxnSpPr>
          <p:nvPr/>
        </p:nvCxnSpPr>
        <p:spPr>
          <a:xfrm>
            <a:off x="1267883" y="1926167"/>
            <a:ext cx="87775" cy="275531"/>
          </a:xfrm>
          <a:prstGeom prst="straightConnector1">
            <a:avLst/>
          </a:prstGeom>
          <a:ln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A343C7F-79CC-5D23-5633-9E0909B7EDA3}"/>
              </a:ext>
            </a:extLst>
          </p:cNvPr>
          <p:cNvCxnSpPr>
            <a:cxnSpLocks/>
          </p:cNvCxnSpPr>
          <p:nvPr/>
        </p:nvCxnSpPr>
        <p:spPr>
          <a:xfrm flipV="1">
            <a:off x="914400" y="5001207"/>
            <a:ext cx="397370" cy="134289"/>
          </a:xfrm>
          <a:prstGeom prst="straightConnector1">
            <a:avLst/>
          </a:prstGeom>
          <a:ln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765CA8F-81E7-1561-7397-BAF0FEF536C5}"/>
              </a:ext>
            </a:extLst>
          </p:cNvPr>
          <p:cNvCxnSpPr>
            <a:cxnSpLocks/>
          </p:cNvCxnSpPr>
          <p:nvPr/>
        </p:nvCxnSpPr>
        <p:spPr>
          <a:xfrm>
            <a:off x="5964065" y="3097589"/>
            <a:ext cx="131897" cy="522403"/>
          </a:xfrm>
          <a:prstGeom prst="straightConnector1">
            <a:avLst/>
          </a:prstGeom>
          <a:ln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410D65FC-C639-3F65-1364-5CD95AD9B5BC}"/>
              </a:ext>
            </a:extLst>
          </p:cNvPr>
          <p:cNvCxnSpPr>
            <a:cxnSpLocks/>
          </p:cNvCxnSpPr>
          <p:nvPr/>
        </p:nvCxnSpPr>
        <p:spPr>
          <a:xfrm flipV="1">
            <a:off x="5577360" y="3744423"/>
            <a:ext cx="429119" cy="108321"/>
          </a:xfrm>
          <a:prstGeom prst="straightConnector1">
            <a:avLst/>
          </a:prstGeom>
          <a:ln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3DD31F7D-91F8-3131-7C80-E247FE800A1F}"/>
              </a:ext>
            </a:extLst>
          </p:cNvPr>
          <p:cNvSpPr txBox="1"/>
          <p:nvPr/>
        </p:nvSpPr>
        <p:spPr>
          <a:xfrm>
            <a:off x="5257984" y="3826405"/>
            <a:ext cx="585604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/>
              <a:t>Wodonga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0B5F76C-DB01-85B3-82D7-0FC895868CAD}"/>
              </a:ext>
            </a:extLst>
          </p:cNvPr>
          <p:cNvSpPr txBox="1"/>
          <p:nvPr/>
        </p:nvSpPr>
        <p:spPr>
          <a:xfrm>
            <a:off x="5775058" y="2930712"/>
            <a:ext cx="585604" cy="1846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AU" sz="600" b="1" dirty="0"/>
              <a:t>Albury</a:t>
            </a:r>
          </a:p>
        </p:txBody>
      </p:sp>
    </p:spTree>
    <p:extLst>
      <p:ext uri="{BB962C8B-B14F-4D97-AF65-F5344CB8AC3E}">
        <p14:creationId xmlns:p14="http://schemas.microsoft.com/office/powerpoint/2010/main" val="1970977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ross Border Commissioner Victoria">
      <a:dk1>
        <a:srgbClr val="201547"/>
      </a:dk1>
      <a:lt1>
        <a:srgbClr val="FFFFFF"/>
      </a:lt1>
      <a:dk2>
        <a:srgbClr val="000000"/>
      </a:dk2>
      <a:lt2>
        <a:srgbClr val="F5F5F5"/>
      </a:lt2>
      <a:accent1>
        <a:srgbClr val="78BE20"/>
      </a:accent1>
      <a:accent2>
        <a:srgbClr val="201547"/>
      </a:accent2>
      <a:accent3>
        <a:srgbClr val="424242"/>
      </a:accent3>
      <a:accent4>
        <a:srgbClr val="797979"/>
      </a:accent4>
      <a:accent5>
        <a:srgbClr val="A9A9A9"/>
      </a:accent5>
      <a:accent6>
        <a:srgbClr val="424242"/>
      </a:accent6>
      <a:hlink>
        <a:srgbClr val="9CFA2F"/>
      </a:hlink>
      <a:folHlink>
        <a:srgbClr val="A4A4A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3ed7f362db545f782d865836adbb2f0 xmlns="72567383-1e26-4692-bdad-5f5be69e1590">
      <Terms xmlns="http://schemas.microsoft.com/office/infopath/2007/PartnerControls"/>
    </f3ed7f362db545f782d865836adbb2f0>
    <f05bd79f208a407db67995dd77812e30 xmlns="72567383-1e26-4692-bdad-5f5be69e1590">
      <Terms xmlns="http://schemas.microsoft.com/office/infopath/2007/PartnerControls"/>
    </f05bd79f208a407db67995dd77812e30>
    <TaxCatchAll xmlns="4423d6e0-fa96-4e54-b49d-94365b24ff9a">
      <Value>2</Value>
      <Value>1</Value>
    </TaxCatchAll>
    <lcf76f155ced4ddcb4097134ff3c332f xmlns="34a1149a-1855-4f68-b3a5-3d41a77f501e">
      <Terms xmlns="http://schemas.microsoft.com/office/infopath/2007/PartnerControls"/>
    </lcf76f155ced4ddcb4097134ff3c332f>
    <e4da834bacf8456d94e18d5d66490b90 xmlns="72567383-1e26-4692-bdad-5f5be69e1590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Regional Development Victoria</TermName>
          <TermId xmlns="http://schemas.microsoft.com/office/infopath/2007/PartnerControls">11743595-2a6e-4ba8-94e3-7bd292d5296c</TermId>
        </TermInfo>
      </Terms>
    </e4da834bacf8456d94e18d5d66490b90>
    <d8b18ebf729c4d56932fa517449ed5cb xmlns="72567383-1e26-4692-bdad-5f5be69e1590">
      <Terms xmlns="http://schemas.microsoft.com/office/infopath/2007/PartnerControls"/>
    </d8b18ebf729c4d56932fa517449ed5cb>
    <be9de15831a746f4b3f0ba041df97669 xmlns="72567383-1e26-4692-bdad-5f5be69e1590">
      <Terms xmlns="http://schemas.microsoft.com/office/infopath/2007/PartnerControls">
        <TermInfo xmlns="http://schemas.microsoft.com/office/infopath/2007/PartnerControls">
          <TermName xmlns="http://schemas.microsoft.com/office/infopath/2007/PartnerControls">Employment Investment and Trade</TermName>
          <TermId xmlns="http://schemas.microsoft.com/office/infopath/2007/PartnerControls">55ce1999-68b6-4f37-bdce-009ad410cd2a</TermId>
        </TermInfo>
      </Terms>
    </be9de15831a746f4b3f0ba041df97669>
    <SharedWithUsers xmlns="4423d6e0-fa96-4e54-b49d-94365b24ff9a">
      <UserInfo>
        <DisplayName/>
        <AccountId xsi:nil="true"/>
        <AccountType/>
      </UserInfo>
    </SharedWithUsers>
    <MediaLengthInSeconds xmlns="34a1149a-1855-4f68-b3a5-3d41a77f501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EDJTR Document" ma:contentTypeID="0x010100611F6414DFB111E7BA88F9DF1743E31700765AEE5E5D996C43B66A2A2321917429" ma:contentTypeVersion="31" ma:contentTypeDescription="DEDJTR Document" ma:contentTypeScope="" ma:versionID="192f95ba862abe863f50c09714665c19">
  <xsd:schema xmlns:xsd="http://www.w3.org/2001/XMLSchema" xmlns:xs="http://www.w3.org/2001/XMLSchema" xmlns:p="http://schemas.microsoft.com/office/2006/metadata/properties" xmlns:ns2="72567383-1e26-4692-bdad-5f5be69e1590" xmlns:ns3="4423d6e0-fa96-4e54-b49d-94365b24ff9a" xmlns:ns4="34a1149a-1855-4f68-b3a5-3d41a77f501e" targetNamespace="http://schemas.microsoft.com/office/2006/metadata/properties" ma:root="true" ma:fieldsID="1982467f97fe95f66c9f01835b5d87b7" ns2:_="" ns3:_="" ns4:_="">
    <xsd:import namespace="72567383-1e26-4692-bdad-5f5be69e1590"/>
    <xsd:import namespace="4423d6e0-fa96-4e54-b49d-94365b24ff9a"/>
    <xsd:import namespace="34a1149a-1855-4f68-b3a5-3d41a77f501e"/>
    <xsd:element name="properties">
      <xsd:complexType>
        <xsd:sequence>
          <xsd:element name="documentManagement">
            <xsd:complexType>
              <xsd:all>
                <xsd:element ref="ns2:e4da834bacf8456d94e18d5d66490b90" minOccurs="0"/>
                <xsd:element ref="ns3:TaxCatchAll" minOccurs="0"/>
                <xsd:element ref="ns3:TaxCatchAllLabel" minOccurs="0"/>
                <xsd:element ref="ns2:be9de15831a746f4b3f0ba041df97669" minOccurs="0"/>
                <xsd:element ref="ns2:f3ed7f362db545f782d865836adbb2f0" minOccurs="0"/>
                <xsd:element ref="ns2:f05bd79f208a407db67995dd77812e30" minOccurs="0"/>
                <xsd:element ref="ns2:d8b18ebf729c4d56932fa517449ed5cb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3:SharedWithUsers" minOccurs="0"/>
                <xsd:element ref="ns3:SharedWithDetails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lcf76f155ced4ddcb4097134ff3c332f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67383-1e26-4692-bdad-5f5be69e1590" elementFormDefault="qualified">
    <xsd:import namespace="http://schemas.microsoft.com/office/2006/documentManagement/types"/>
    <xsd:import namespace="http://schemas.microsoft.com/office/infopath/2007/PartnerControls"/>
    <xsd:element name="e4da834bacf8456d94e18d5d66490b90" ma:index="8" nillable="true" ma:taxonomy="true" ma:internalName="e4da834bacf8456d94e18d5d66490b90" ma:taxonomyFieldName="DEDJTRGroup" ma:displayName="Group" ma:indexed="true" ma:fieldId="{e4da834b-acf8-456d-94e1-8d5d66490b90}" ma:sspId="9292314e-c97d-49c1-8ae7-4cb6e1c4f97c" ma:termSetId="da3e7bcb-eeaa-4707-acea-ba4da45cec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e9de15831a746f4b3f0ba041df97669" ma:index="12" nillable="true" ma:taxonomy="true" ma:internalName="be9de15831a746f4b3f0ba041df97669" ma:taxonomyFieldName="DEDJTRDivision" ma:displayName="Division" ma:indexed="true" ma:fieldId="{be9de158-31a7-46f4-b3f0-ba041df97669}" ma:sspId="9292314e-c97d-49c1-8ae7-4cb6e1c4f97c" ma:termSetId="da3e7bcb-eeaa-4707-acea-ba4da45cec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ed7f362db545f782d865836adbb2f0" ma:index="14" nillable="true" ma:taxonomy="true" ma:internalName="f3ed7f362db545f782d865836adbb2f0" ma:taxonomyFieldName="DEDJTRBranch" ma:displayName="Branch" ma:indexed="true" ma:fieldId="{f3ed7f36-2db5-45f7-82d8-65836adbb2f0}" ma:sspId="9292314e-c97d-49c1-8ae7-4cb6e1c4f97c" ma:termSetId="da3e7bcb-eeaa-4707-acea-ba4da45cec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05bd79f208a407db67995dd77812e30" ma:index="16" nillable="true" ma:taxonomy="true" ma:internalName="f05bd79f208a407db67995dd77812e30" ma:taxonomyFieldName="DEDJTRSection" ma:displayName="Section" ma:indexed="true" ma:fieldId="{f05bd79f-208a-407d-b679-95dd77812e30}" ma:sspId="9292314e-c97d-49c1-8ae7-4cb6e1c4f97c" ma:termSetId="da3e7bcb-eeaa-4707-acea-ba4da45cec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8b18ebf729c4d56932fa517449ed5cb" ma:index="18" nillable="true" ma:taxonomy="true" ma:internalName="d8b18ebf729c4d56932fa517449ed5cb" ma:taxonomyFieldName="DEDJTRSecurityClassification" ma:displayName="Security Classification" ma:fieldId="{d8b18ebf-729c-4d56-932f-a517449ed5cb}" ma:sspId="9292314e-c97d-49c1-8ae7-4cb6e1c4f97c" ma:termSetId="e639de15-6b57-4d67-aed9-4113af6bf4b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23d6e0-fa96-4e54-b49d-94365b24ff9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415c51bc-0cd2-47b7-ac2b-7fa59ecb2d6d}" ma:internalName="TaxCatchAll" ma:showField="CatchAllData" ma:web="4423d6e0-fa96-4e54-b49d-94365b24ff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15c51bc-0cd2-47b7-ac2b-7fa59ecb2d6d}" ma:internalName="TaxCatchAllLabel" ma:readOnly="true" ma:showField="CatchAllDataLabel" ma:web="4423d6e0-fa96-4e54-b49d-94365b24ff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1149a-1855-4f68-b3a5-3d41a77f50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2" nillable="true" ma:displayName="MediaServiceAutoTags" ma:internalName="MediaServiceAutoTags" ma:readOnly="true">
      <xsd:simpleType>
        <xsd:restriction base="dms:Text"/>
      </xsd:simpleType>
    </xsd:element>
    <xsd:element name="MediaServiceOCR" ma:index="2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3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4" nillable="true" ma:taxonomy="true" ma:internalName="lcf76f155ced4ddcb4097134ff3c332f" ma:taxonomyFieldName="MediaServiceImageTags" ma:displayName="Image Tags" ma:readOnly="false" ma:fieldId="{5cf76f15-5ced-4ddc-b409-7134ff3c332f}" ma:taxonomyMulti="true" ma:sspId="9292314e-c97d-49c1-8ae7-4cb6e1c4f9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5AA6BF-BC5C-479D-A69C-640A6DAAA09C}">
  <ds:schemaRefs>
    <ds:schemaRef ds:uri="http://www.w3.org/XML/1998/namespace"/>
    <ds:schemaRef ds:uri="http://schemas.microsoft.com/office/infopath/2007/PartnerControls"/>
    <ds:schemaRef ds:uri="4423d6e0-fa96-4e54-b49d-94365b24ff9a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34a1149a-1855-4f68-b3a5-3d41a77f501e"/>
    <ds:schemaRef ds:uri="72567383-1e26-4692-bdad-5f5be69e1590"/>
  </ds:schemaRefs>
</ds:datastoreItem>
</file>

<file path=customXml/itemProps2.xml><?xml version="1.0" encoding="utf-8"?>
<ds:datastoreItem xmlns:ds="http://schemas.openxmlformats.org/officeDocument/2006/customXml" ds:itemID="{E56D1FF3-BDBD-48D4-958B-2DC3C0ADA0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567383-1e26-4692-bdad-5f5be69e1590"/>
    <ds:schemaRef ds:uri="4423d6e0-fa96-4e54-b49d-94365b24ff9a"/>
    <ds:schemaRef ds:uri="34a1149a-1855-4f68-b3a5-3d41a77f50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B419D7-0A29-4BE0-A291-6D0E96FFEF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template-WLHQV36Q2</Template>
  <TotalTime>705</TotalTime>
  <Words>168</Words>
  <Application>Microsoft Office PowerPoint</Application>
  <PresentationFormat>On-screen Show (4:3)</PresentationFormat>
  <Paragraphs>82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 Narrow</vt:lpstr>
      <vt:lpstr>Arial</vt:lpstr>
      <vt:lpstr>Arial Nova</vt:lpstr>
      <vt:lpstr>Calibri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Alicia C Keogh (DEDJTR)</dc:creator>
  <cp:lastModifiedBy>Jacqui E Mitchell (DJSIR)</cp:lastModifiedBy>
  <cp:revision>6</cp:revision>
  <cp:lastPrinted>2019-10-07T01:19:18Z</cp:lastPrinted>
  <dcterms:created xsi:type="dcterms:W3CDTF">2019-06-13T23:00:17Z</dcterms:created>
  <dcterms:modified xsi:type="dcterms:W3CDTF">2026-10-26T03:26:55Z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0x010100611F6414DFB111E7BA88F9DF1743E31700765AEE5E5D996C43B66A2A2321917429</vt:lpwstr>
  </property>
  <property fmtid="{D5CDD505-2E9C-101B-9397-08002B2CF9AE}" pid="3" name="Order">
    <vt:r8>541600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DEDJTRBranch">
    <vt:lpwstr/>
  </property>
  <property fmtid="{D5CDD505-2E9C-101B-9397-08002B2CF9AE}" pid="8" name="DEDJTRSection">
    <vt:lpwstr/>
  </property>
  <property fmtid="{D5CDD505-2E9C-101B-9397-08002B2CF9AE}" pid="9" name="DEDJTRGroup">
    <vt:lpwstr>2;#Regional Development Victoria|11743595-2a6e-4ba8-94e3-7bd292d5296c</vt:lpwstr>
  </property>
  <property fmtid="{D5CDD505-2E9C-101B-9397-08002B2CF9AE}" pid="10" name="DEDJTRSecurityClassification">
    <vt:lpwstr/>
  </property>
  <property fmtid="{D5CDD505-2E9C-101B-9397-08002B2CF9AE}" pid="11" name="DEDJTRDivision">
    <vt:lpwstr>1;#Employment Investment and Trade|55ce1999-68b6-4f37-bdce-009ad410cd2a</vt:lpwstr>
  </property>
  <property fmtid="{D5CDD505-2E9C-101B-9397-08002B2CF9AE}" pid="12" name="MediaServiceImageTags">
    <vt:lpwstr/>
  </property>
  <property fmtid="{D5CDD505-2E9C-101B-9397-08002B2CF9AE}" pid="13" name="MSIP_Label_d00a4df9-c942-4b09-b23a-6c1023f6de27_Enabled">
    <vt:lpwstr>true</vt:lpwstr>
  </property>
  <property fmtid="{D5CDD505-2E9C-101B-9397-08002B2CF9AE}" pid="14" name="MSIP_Label_d00a4df9-c942-4b09-b23a-6c1023f6de27_SetDate">
    <vt:lpwstr>2024-07-30T02:50:25Z</vt:lpwstr>
  </property>
  <property fmtid="{D5CDD505-2E9C-101B-9397-08002B2CF9AE}" pid="15" name="MSIP_Label_d00a4df9-c942-4b09-b23a-6c1023f6de27_Method">
    <vt:lpwstr>Privileged</vt:lpwstr>
  </property>
  <property fmtid="{D5CDD505-2E9C-101B-9397-08002B2CF9AE}" pid="16" name="MSIP_Label_d00a4df9-c942-4b09-b23a-6c1023f6de27_Name">
    <vt:lpwstr>Official (DJPR)</vt:lpwstr>
  </property>
  <property fmtid="{D5CDD505-2E9C-101B-9397-08002B2CF9AE}" pid="17" name="MSIP_Label_d00a4df9-c942-4b09-b23a-6c1023f6de27_SiteId">
    <vt:lpwstr>722ea0be-3e1c-4b11-ad6f-9401d6856e24</vt:lpwstr>
  </property>
  <property fmtid="{D5CDD505-2E9C-101B-9397-08002B2CF9AE}" pid="18" name="MSIP_Label_d00a4df9-c942-4b09-b23a-6c1023f6de27_ActionId">
    <vt:lpwstr>06703654-f29c-475e-8900-4f78ccb5422d</vt:lpwstr>
  </property>
  <property fmtid="{D5CDD505-2E9C-101B-9397-08002B2CF9AE}" pid="19" name="MSIP_Label_d00a4df9-c942-4b09-b23a-6c1023f6de27_ContentBits">
    <vt:lpwstr>3</vt:lpwstr>
  </property>
  <property fmtid="{D5CDD505-2E9C-101B-9397-08002B2CF9AE}" pid="20" name="ClassificationContentMarkingFooterLocations">
    <vt:lpwstr>Office Theme:8\Office Theme:8</vt:lpwstr>
  </property>
  <property fmtid="{D5CDD505-2E9C-101B-9397-08002B2CF9AE}" pid="21" name="ClassificationContentMarkingFooterText">
    <vt:lpwstr>OFFICIAL</vt:lpwstr>
  </property>
  <property fmtid="{D5CDD505-2E9C-101B-9397-08002B2CF9AE}" pid="22" name="ClassificationContentMarkingHeaderLocations">
    <vt:lpwstr>Office Theme:7\Office Theme:7</vt:lpwstr>
  </property>
  <property fmtid="{D5CDD505-2E9C-101B-9397-08002B2CF9AE}" pid="23" name="ClassificationContentMarkingHeaderText">
    <vt:lpwstr>OFFICIAL</vt:lpwstr>
  </property>
</Properties>
</file>