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07" r:id="rId5"/>
    <p:sldMasterId id="2147483708" r:id="rId6"/>
    <p:sldMasterId id="2147483711" r:id="rId7"/>
    <p:sldMasterId id="2147483709" r:id="rId8"/>
    <p:sldMasterId id="2147483710" r:id="rId9"/>
    <p:sldMasterId id="2147483757" r:id="rId10"/>
    <p:sldMasterId id="2147483696" r:id="rId11"/>
  </p:sldMasterIdLst>
  <p:notesMasterIdLst>
    <p:notesMasterId r:id="rId41"/>
  </p:notesMasterIdLst>
  <p:sldIdLst>
    <p:sldId id="256" r:id="rId12"/>
    <p:sldId id="270" r:id="rId13"/>
    <p:sldId id="289" r:id="rId14"/>
    <p:sldId id="281" r:id="rId15"/>
    <p:sldId id="291" r:id="rId16"/>
    <p:sldId id="292" r:id="rId17"/>
    <p:sldId id="295" r:id="rId18"/>
    <p:sldId id="296" r:id="rId19"/>
    <p:sldId id="257" r:id="rId20"/>
    <p:sldId id="277" r:id="rId21"/>
    <p:sldId id="283" r:id="rId22"/>
    <p:sldId id="284" r:id="rId23"/>
    <p:sldId id="285" r:id="rId24"/>
    <p:sldId id="286" r:id="rId25"/>
    <p:sldId id="294" r:id="rId26"/>
    <p:sldId id="293" r:id="rId27"/>
    <p:sldId id="266" r:id="rId28"/>
    <p:sldId id="268" r:id="rId29"/>
    <p:sldId id="262" r:id="rId30"/>
    <p:sldId id="261" r:id="rId31"/>
    <p:sldId id="269" r:id="rId32"/>
    <p:sldId id="273" r:id="rId33"/>
    <p:sldId id="267" r:id="rId34"/>
    <p:sldId id="290" r:id="rId35"/>
    <p:sldId id="271" r:id="rId36"/>
    <p:sldId id="272" r:id="rId37"/>
    <p:sldId id="280" r:id="rId38"/>
    <p:sldId id="274" r:id="rId39"/>
    <p:sldId id="275" r:id="rId40"/>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M Guiney (DEDJTR)" initials="RMG(" lastIdx="2" clrIdx="0">
    <p:extLst>
      <p:ext uri="{19B8F6BF-5375-455C-9EA6-DF929625EA0E}">
        <p15:presenceInfo xmlns:p15="http://schemas.microsoft.com/office/powerpoint/2012/main" userId="S::Robyn.Guiney@rdv.vic.gov.au::5a93c03a-83a8-4276-b16b-b6735476bfbd" providerId="AD"/>
      </p:ext>
    </p:extLst>
  </p:cmAuthor>
  <p:cmAuthor id="2" name="Tim Z Kovess (DEDJTR)" initials="TZK(" lastIdx="1" clrIdx="1">
    <p:extLst>
      <p:ext uri="{19B8F6BF-5375-455C-9EA6-DF929625EA0E}">
        <p15:presenceInfo xmlns:p15="http://schemas.microsoft.com/office/powerpoint/2012/main" userId="S::Timothy.Kovess@ecodev.vic.gov.au::a7a3217d-02e8-4d02-ab84-929557071c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2F6FA"/>
    <a:srgbClr val="9FBCDB"/>
    <a:srgbClr val="FDFAF2"/>
    <a:srgbClr val="EEDA9F"/>
    <a:srgbClr val="F8F3F8"/>
    <a:srgbClr val="CAA3C9"/>
    <a:srgbClr val="61BA45"/>
    <a:srgbClr val="F5F8F8"/>
    <a:srgbClr val="B5C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63F7D-C31E-4059-B335-D892FE4FB6B1}" v="34" dt="2020-11-09T23:30:14.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4607" autoAdjust="0"/>
  </p:normalViewPr>
  <p:slideViewPr>
    <p:cSldViewPr snapToGrid="0">
      <p:cViewPr varScale="1">
        <p:scale>
          <a:sx n="63" d="100"/>
          <a:sy n="63" d="100"/>
        </p:scale>
        <p:origin x="19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Z Kovess (DJPR)" userId="a7a3217d-02e8-4d02-ab84-929557071cc8" providerId="ADAL" clId="{EFC6581B-322F-4A26-9EDF-17CCEAD87CD4}"/>
    <pc:docChg chg="undo custSel modSld">
      <pc:chgData name="Timothy Z Kovess (DJPR)" userId="a7a3217d-02e8-4d02-ab84-929557071cc8" providerId="ADAL" clId="{EFC6581B-322F-4A26-9EDF-17CCEAD87CD4}" dt="2020-11-09T04:46:17.519" v="3" actId="20577"/>
      <pc:docMkLst>
        <pc:docMk/>
      </pc:docMkLst>
      <pc:sldChg chg="addSp delSp modSp">
        <pc:chgData name="Timothy Z Kovess (DJPR)" userId="a7a3217d-02e8-4d02-ab84-929557071cc8" providerId="ADAL" clId="{EFC6581B-322F-4A26-9EDF-17CCEAD87CD4}" dt="2020-11-09T04:46:17.519" v="3" actId="20577"/>
        <pc:sldMkLst>
          <pc:docMk/>
          <pc:sldMk cId="1113396694" sldId="256"/>
        </pc:sldMkLst>
        <pc:spChg chg="add del mod">
          <ac:chgData name="Timothy Z Kovess (DJPR)" userId="a7a3217d-02e8-4d02-ab84-929557071cc8" providerId="ADAL" clId="{EFC6581B-322F-4A26-9EDF-17CCEAD87CD4}" dt="2020-11-09T04:46:17.519" v="3" actId="20577"/>
          <ac:spMkLst>
            <pc:docMk/>
            <pc:sldMk cId="1113396694" sldId="256"/>
            <ac:spMk id="4" creationId="{F922DDEC-17D1-4D4D-BA9D-B64B93614D4A}"/>
          </ac:spMkLst>
        </pc:spChg>
      </pc:sldChg>
    </pc:docChg>
  </pc:docChgLst>
  <pc:docChgLst>
    <pc:chgData name="Timothy Z Kovess (DJPR)" userId="a7a3217d-02e8-4d02-ab84-929557071cc8" providerId="ADAL" clId="{15E63F7D-C31E-4059-B335-D892FE4FB6B1}"/>
    <pc:docChg chg="undo redo custSel addSld delSld modSld">
      <pc:chgData name="Timothy Z Kovess (DJPR)" userId="a7a3217d-02e8-4d02-ab84-929557071cc8" providerId="ADAL" clId="{15E63F7D-C31E-4059-B335-D892FE4FB6B1}" dt="2020-11-09T23:31:10.307" v="824" actId="20577"/>
      <pc:docMkLst>
        <pc:docMk/>
      </pc:docMkLst>
      <pc:sldChg chg="delSp">
        <pc:chgData name="Timothy Z Kovess (DJPR)" userId="a7a3217d-02e8-4d02-ab84-929557071cc8" providerId="ADAL" clId="{15E63F7D-C31E-4059-B335-D892FE4FB6B1}" dt="2020-11-09T04:48:36.785" v="1" actId="478"/>
        <pc:sldMkLst>
          <pc:docMk/>
          <pc:sldMk cId="1113396694" sldId="256"/>
        </pc:sldMkLst>
        <pc:spChg chg="del">
          <ac:chgData name="Timothy Z Kovess (DJPR)" userId="a7a3217d-02e8-4d02-ab84-929557071cc8" providerId="ADAL" clId="{15E63F7D-C31E-4059-B335-D892FE4FB6B1}" dt="2020-11-09T04:48:36.785" v="1" actId="478"/>
          <ac:spMkLst>
            <pc:docMk/>
            <pc:sldMk cId="1113396694" sldId="256"/>
            <ac:spMk id="2" creationId="{64A189D1-646D-4098-A707-E5C2BCAB33EC}"/>
          </ac:spMkLst>
        </pc:spChg>
        <pc:spChg chg="del">
          <ac:chgData name="Timothy Z Kovess (DJPR)" userId="a7a3217d-02e8-4d02-ab84-929557071cc8" providerId="ADAL" clId="{15E63F7D-C31E-4059-B335-D892FE4FB6B1}" dt="2020-11-09T04:48:29.570" v="0" actId="478"/>
          <ac:spMkLst>
            <pc:docMk/>
            <pc:sldMk cId="1113396694" sldId="256"/>
            <ac:spMk id="4" creationId="{F922DDEC-17D1-4D4D-BA9D-B64B93614D4A}"/>
          </ac:spMkLst>
        </pc:spChg>
      </pc:sldChg>
      <pc:sldChg chg="modSp">
        <pc:chgData name="Timothy Z Kovess (DJPR)" userId="a7a3217d-02e8-4d02-ab84-929557071cc8" providerId="ADAL" clId="{15E63F7D-C31E-4059-B335-D892FE4FB6B1}" dt="2020-11-09T21:58:28.860" v="517" actId="20577"/>
        <pc:sldMkLst>
          <pc:docMk/>
          <pc:sldMk cId="311049889" sldId="257"/>
        </pc:sldMkLst>
        <pc:graphicFrameChg chg="modGraphic">
          <ac:chgData name="Timothy Z Kovess (DJPR)" userId="a7a3217d-02e8-4d02-ab84-929557071cc8" providerId="ADAL" clId="{15E63F7D-C31E-4059-B335-D892FE4FB6B1}" dt="2020-11-09T21:58:28.860" v="517" actId="20577"/>
          <ac:graphicFrameMkLst>
            <pc:docMk/>
            <pc:sldMk cId="311049889" sldId="257"/>
            <ac:graphicFrameMk id="39" creationId="{91650C10-9214-4D66-BD32-9D358B167C0D}"/>
          </ac:graphicFrameMkLst>
        </pc:graphicFrameChg>
      </pc:sldChg>
      <pc:sldChg chg="del">
        <pc:chgData name="Timothy Z Kovess (DJPR)" userId="a7a3217d-02e8-4d02-ab84-929557071cc8" providerId="ADAL" clId="{15E63F7D-C31E-4059-B335-D892FE4FB6B1}" dt="2020-11-09T05:14:02.942" v="505" actId="2696"/>
        <pc:sldMkLst>
          <pc:docMk/>
          <pc:sldMk cId="3019637298" sldId="261"/>
        </pc:sldMkLst>
      </pc:sldChg>
      <pc:sldChg chg="modSp add">
        <pc:chgData name="Timothy Z Kovess (DJPR)" userId="a7a3217d-02e8-4d02-ab84-929557071cc8" providerId="ADAL" clId="{15E63F7D-C31E-4059-B335-D892FE4FB6B1}" dt="2020-11-09T22:34:19.427" v="740"/>
        <pc:sldMkLst>
          <pc:docMk/>
          <pc:sldMk cId="3922524188" sldId="261"/>
        </pc:sldMkLst>
        <pc:spChg chg="mod">
          <ac:chgData name="Timothy Z Kovess (DJPR)" userId="a7a3217d-02e8-4d02-ab84-929557071cc8" providerId="ADAL" clId="{15E63F7D-C31E-4059-B335-D892FE4FB6B1}" dt="2020-11-09T22:34:19.427" v="740"/>
          <ac:spMkLst>
            <pc:docMk/>
            <pc:sldMk cId="3922524188" sldId="261"/>
            <ac:spMk id="146" creationId="{6A967A1C-8226-455B-9980-CC24DA1F1179}"/>
          </ac:spMkLst>
        </pc:spChg>
      </pc:sldChg>
      <pc:sldChg chg="del">
        <pc:chgData name="Timothy Z Kovess (DJPR)" userId="a7a3217d-02e8-4d02-ab84-929557071cc8" providerId="ADAL" clId="{15E63F7D-C31E-4059-B335-D892FE4FB6B1}" dt="2020-11-09T05:14:02.907" v="504" actId="2696"/>
        <pc:sldMkLst>
          <pc:docMk/>
          <pc:sldMk cId="799263019" sldId="262"/>
        </pc:sldMkLst>
      </pc:sldChg>
      <pc:sldChg chg="modSp add">
        <pc:chgData name="Timothy Z Kovess (DJPR)" userId="a7a3217d-02e8-4d02-ab84-929557071cc8" providerId="ADAL" clId="{15E63F7D-C31E-4059-B335-D892FE4FB6B1}" dt="2020-11-09T22:33:56.640" v="739" actId="108"/>
        <pc:sldMkLst>
          <pc:docMk/>
          <pc:sldMk cId="957194868" sldId="262"/>
        </pc:sldMkLst>
        <pc:spChg chg="mod">
          <ac:chgData name="Timothy Z Kovess (DJPR)" userId="a7a3217d-02e8-4d02-ab84-929557071cc8" providerId="ADAL" clId="{15E63F7D-C31E-4059-B335-D892FE4FB6B1}" dt="2020-11-09T22:32:30.998" v="732" actId="20577"/>
          <ac:spMkLst>
            <pc:docMk/>
            <pc:sldMk cId="957194868" sldId="262"/>
            <ac:spMk id="50" creationId="{8948F946-DA99-4A8E-870F-12D015D5D670}"/>
          </ac:spMkLst>
        </pc:spChg>
        <pc:spChg chg="mod">
          <ac:chgData name="Timothy Z Kovess (DJPR)" userId="a7a3217d-02e8-4d02-ab84-929557071cc8" providerId="ADAL" clId="{15E63F7D-C31E-4059-B335-D892FE4FB6B1}" dt="2020-11-09T22:33:56.640" v="739" actId="108"/>
          <ac:spMkLst>
            <pc:docMk/>
            <pc:sldMk cId="957194868" sldId="262"/>
            <ac:spMk id="55" creationId="{D52BDBE1-AA19-4FBD-97D2-389005E02297}"/>
          </ac:spMkLst>
        </pc:spChg>
      </pc:sldChg>
      <pc:sldChg chg="add">
        <pc:chgData name="Timothy Z Kovess (DJPR)" userId="a7a3217d-02e8-4d02-ab84-929557071cc8" providerId="ADAL" clId="{15E63F7D-C31E-4059-B335-D892FE4FB6B1}" dt="2020-11-09T05:13:43.612" v="502"/>
        <pc:sldMkLst>
          <pc:docMk/>
          <pc:sldMk cId="555172637" sldId="266"/>
        </pc:sldMkLst>
      </pc:sldChg>
      <pc:sldChg chg="del">
        <pc:chgData name="Timothy Z Kovess (DJPR)" userId="a7a3217d-02e8-4d02-ab84-929557071cc8" providerId="ADAL" clId="{15E63F7D-C31E-4059-B335-D892FE4FB6B1}" dt="2020-11-09T05:13:39.923" v="501" actId="2696"/>
        <pc:sldMkLst>
          <pc:docMk/>
          <pc:sldMk cId="691747503" sldId="266"/>
        </pc:sldMkLst>
      </pc:sldChg>
      <pc:sldChg chg="modSp add">
        <pc:chgData name="Timothy Z Kovess (DJPR)" userId="a7a3217d-02e8-4d02-ab84-929557071cc8" providerId="ADAL" clId="{15E63F7D-C31E-4059-B335-D892FE4FB6B1}" dt="2020-11-09T22:24:54.314" v="672" actId="20577"/>
        <pc:sldMkLst>
          <pc:docMk/>
          <pc:sldMk cId="1932237851" sldId="267"/>
        </pc:sldMkLst>
        <pc:spChg chg="mod">
          <ac:chgData name="Timothy Z Kovess (DJPR)" userId="a7a3217d-02e8-4d02-ab84-929557071cc8" providerId="ADAL" clId="{15E63F7D-C31E-4059-B335-D892FE4FB6B1}" dt="2020-11-09T22:24:54.314" v="672" actId="20577"/>
          <ac:spMkLst>
            <pc:docMk/>
            <pc:sldMk cId="1932237851" sldId="267"/>
            <ac:spMk id="24" creationId="{5CCF97F2-2A86-4C48-A8F3-91D42750FA4F}"/>
          </ac:spMkLst>
        </pc:spChg>
      </pc:sldChg>
      <pc:sldChg chg="del">
        <pc:chgData name="Timothy Z Kovess (DJPR)" userId="a7a3217d-02e8-4d02-ab84-929557071cc8" providerId="ADAL" clId="{15E63F7D-C31E-4059-B335-D892FE4FB6B1}" dt="2020-11-09T05:14:50.993" v="510" actId="2696"/>
        <pc:sldMkLst>
          <pc:docMk/>
          <pc:sldMk cId="3508369887" sldId="267"/>
        </pc:sldMkLst>
      </pc:sldChg>
      <pc:sldChg chg="add">
        <pc:chgData name="Timothy Z Kovess (DJPR)" userId="a7a3217d-02e8-4d02-ab84-929557071cc8" providerId="ADAL" clId="{15E63F7D-C31E-4059-B335-D892FE4FB6B1}" dt="2020-11-09T05:14:07.921" v="506"/>
        <pc:sldMkLst>
          <pc:docMk/>
          <pc:sldMk cId="1251015025" sldId="268"/>
        </pc:sldMkLst>
      </pc:sldChg>
      <pc:sldChg chg="del">
        <pc:chgData name="Timothy Z Kovess (DJPR)" userId="a7a3217d-02e8-4d02-ab84-929557071cc8" providerId="ADAL" clId="{15E63F7D-C31E-4059-B335-D892FE4FB6B1}" dt="2020-11-09T05:14:02.849" v="503" actId="2696"/>
        <pc:sldMkLst>
          <pc:docMk/>
          <pc:sldMk cId="2301098295" sldId="268"/>
        </pc:sldMkLst>
      </pc:sldChg>
      <pc:sldChg chg="del">
        <pc:chgData name="Timothy Z Kovess (DJPR)" userId="a7a3217d-02e8-4d02-ab84-929557071cc8" providerId="ADAL" clId="{15E63F7D-C31E-4059-B335-D892FE4FB6B1}" dt="2020-11-09T05:14:31.586" v="507" actId="2696"/>
        <pc:sldMkLst>
          <pc:docMk/>
          <pc:sldMk cId="1594630348" sldId="269"/>
        </pc:sldMkLst>
      </pc:sldChg>
      <pc:sldChg chg="add">
        <pc:chgData name="Timothy Z Kovess (DJPR)" userId="a7a3217d-02e8-4d02-ab84-929557071cc8" providerId="ADAL" clId="{15E63F7D-C31E-4059-B335-D892FE4FB6B1}" dt="2020-11-09T05:14:35.911" v="508"/>
        <pc:sldMkLst>
          <pc:docMk/>
          <pc:sldMk cId="3373118374" sldId="269"/>
        </pc:sldMkLst>
      </pc:sldChg>
      <pc:sldChg chg="addSp delSp modSp">
        <pc:chgData name="Timothy Z Kovess (DJPR)" userId="a7a3217d-02e8-4d02-ab84-929557071cc8" providerId="ADAL" clId="{15E63F7D-C31E-4059-B335-D892FE4FB6B1}" dt="2020-11-09T22:27:36.541" v="674" actId="20577"/>
        <pc:sldMkLst>
          <pc:docMk/>
          <pc:sldMk cId="3263498577" sldId="270"/>
        </pc:sldMkLst>
        <pc:spChg chg="del">
          <ac:chgData name="Timothy Z Kovess (DJPR)" userId="a7a3217d-02e8-4d02-ab84-929557071cc8" providerId="ADAL" clId="{15E63F7D-C31E-4059-B335-D892FE4FB6B1}" dt="2020-11-09T04:49:20.565" v="11" actId="478"/>
          <ac:spMkLst>
            <pc:docMk/>
            <pc:sldMk cId="3263498577" sldId="270"/>
            <ac:spMk id="3" creationId="{41D36E25-2BB9-442C-AFCF-1F60DDD8F9B4}"/>
          </ac:spMkLst>
        </pc:spChg>
        <pc:spChg chg="mod">
          <ac:chgData name="Timothy Z Kovess (DJPR)" userId="a7a3217d-02e8-4d02-ab84-929557071cc8" providerId="ADAL" clId="{15E63F7D-C31E-4059-B335-D892FE4FB6B1}" dt="2020-11-09T04:48:44.168" v="2" actId="1076"/>
          <ac:spMkLst>
            <pc:docMk/>
            <pc:sldMk cId="3263498577" sldId="270"/>
            <ac:spMk id="4" creationId="{2CAA3AF4-9ED1-4517-BC70-9634F0370F0C}"/>
          </ac:spMkLst>
        </pc:spChg>
        <pc:spChg chg="del">
          <ac:chgData name="Timothy Z Kovess (DJPR)" userId="a7a3217d-02e8-4d02-ab84-929557071cc8" providerId="ADAL" clId="{15E63F7D-C31E-4059-B335-D892FE4FB6B1}" dt="2020-11-09T04:49:19.223" v="10" actId="478"/>
          <ac:spMkLst>
            <pc:docMk/>
            <pc:sldMk cId="3263498577" sldId="270"/>
            <ac:spMk id="9" creationId="{83D64DEA-1688-47E1-B845-AF1010A009AE}"/>
          </ac:spMkLst>
        </pc:spChg>
        <pc:spChg chg="mod">
          <ac:chgData name="Timothy Z Kovess (DJPR)" userId="a7a3217d-02e8-4d02-ab84-929557071cc8" providerId="ADAL" clId="{15E63F7D-C31E-4059-B335-D892FE4FB6B1}" dt="2020-11-09T04:50:24.420" v="34" actId="114"/>
          <ac:spMkLst>
            <pc:docMk/>
            <pc:sldMk cId="3263498577" sldId="270"/>
            <ac:spMk id="10" creationId="{6E9C5282-FCF9-442A-BCA3-F02651FDBD7D}"/>
          </ac:spMkLst>
        </pc:spChg>
        <pc:spChg chg="del">
          <ac:chgData name="Timothy Z Kovess (DJPR)" userId="a7a3217d-02e8-4d02-ab84-929557071cc8" providerId="ADAL" clId="{15E63F7D-C31E-4059-B335-D892FE4FB6B1}" dt="2020-11-09T04:49:09.078" v="6" actId="478"/>
          <ac:spMkLst>
            <pc:docMk/>
            <pc:sldMk cId="3263498577" sldId="270"/>
            <ac:spMk id="12" creationId="{11C2E66C-BA37-426A-8AA0-A3BFD270AE6B}"/>
          </ac:spMkLst>
        </pc:spChg>
        <pc:spChg chg="del">
          <ac:chgData name="Timothy Z Kovess (DJPR)" userId="a7a3217d-02e8-4d02-ab84-929557071cc8" providerId="ADAL" clId="{15E63F7D-C31E-4059-B335-D892FE4FB6B1}" dt="2020-11-09T04:49:06.904" v="5" actId="478"/>
          <ac:spMkLst>
            <pc:docMk/>
            <pc:sldMk cId="3263498577" sldId="270"/>
            <ac:spMk id="15" creationId="{93EBA97E-AF45-423C-A624-ACA2C441556A}"/>
          </ac:spMkLst>
        </pc:spChg>
        <pc:spChg chg="mod">
          <ac:chgData name="Timothy Z Kovess (DJPR)" userId="a7a3217d-02e8-4d02-ab84-929557071cc8" providerId="ADAL" clId="{15E63F7D-C31E-4059-B335-D892FE4FB6B1}" dt="2020-11-09T22:27:36.541" v="674" actId="20577"/>
          <ac:spMkLst>
            <pc:docMk/>
            <pc:sldMk cId="3263498577" sldId="270"/>
            <ac:spMk id="16" creationId="{5B5673C2-995F-443A-836D-945B5CC71B96}"/>
          </ac:spMkLst>
        </pc:spChg>
        <pc:picChg chg="add mod">
          <ac:chgData name="Timothy Z Kovess (DJPR)" userId="a7a3217d-02e8-4d02-ab84-929557071cc8" providerId="ADAL" clId="{15E63F7D-C31E-4059-B335-D892FE4FB6B1}" dt="2020-11-09T04:49:17.881" v="9" actId="1076"/>
          <ac:picMkLst>
            <pc:docMk/>
            <pc:sldMk cId="3263498577" sldId="270"/>
            <ac:picMk id="5" creationId="{74C7568D-0CA3-47EB-BFE4-8660CF927B89}"/>
          </ac:picMkLst>
        </pc:picChg>
        <pc:picChg chg="add mod">
          <ac:chgData name="Timothy Z Kovess (DJPR)" userId="a7a3217d-02e8-4d02-ab84-929557071cc8" providerId="ADAL" clId="{15E63F7D-C31E-4059-B335-D892FE4FB6B1}" dt="2020-11-09T04:49:57.387" v="16" actId="1076"/>
          <ac:picMkLst>
            <pc:docMk/>
            <pc:sldMk cId="3263498577" sldId="270"/>
            <ac:picMk id="6" creationId="{5018C73D-B8C7-4B21-9626-BB06D73FFEDC}"/>
          </ac:picMkLst>
        </pc:picChg>
      </pc:sldChg>
      <pc:sldChg chg="modSp">
        <pc:chgData name="Timothy Z Kovess (DJPR)" userId="a7a3217d-02e8-4d02-ab84-929557071cc8" providerId="ADAL" clId="{15E63F7D-C31E-4059-B335-D892FE4FB6B1}" dt="2020-11-09T23:12:23.747" v="753" actId="20577"/>
        <pc:sldMkLst>
          <pc:docMk/>
          <pc:sldMk cId="1630072595" sldId="271"/>
        </pc:sldMkLst>
        <pc:spChg chg="mod">
          <ac:chgData name="Timothy Z Kovess (DJPR)" userId="a7a3217d-02e8-4d02-ab84-929557071cc8" providerId="ADAL" clId="{15E63F7D-C31E-4059-B335-D892FE4FB6B1}" dt="2020-11-09T23:12:23.747" v="753" actId="20577"/>
          <ac:spMkLst>
            <pc:docMk/>
            <pc:sldMk cId="1630072595" sldId="271"/>
            <ac:spMk id="2" creationId="{019C2F85-A169-4999-8698-7A8539EE345C}"/>
          </ac:spMkLst>
        </pc:spChg>
        <pc:spChg chg="mod">
          <ac:chgData name="Timothy Z Kovess (DJPR)" userId="a7a3217d-02e8-4d02-ab84-929557071cc8" providerId="ADAL" clId="{15E63F7D-C31E-4059-B335-D892FE4FB6B1}" dt="2020-11-09T23:12:10.555" v="744" actId="20577"/>
          <ac:spMkLst>
            <pc:docMk/>
            <pc:sldMk cId="1630072595" sldId="271"/>
            <ac:spMk id="8" creationId="{8A91FCEF-3B84-4228-9142-BDFDEFDAE107}"/>
          </ac:spMkLst>
        </pc:spChg>
      </pc:sldChg>
      <pc:sldChg chg="modSp">
        <pc:chgData name="Timothy Z Kovess (DJPR)" userId="a7a3217d-02e8-4d02-ab84-929557071cc8" providerId="ADAL" clId="{15E63F7D-C31E-4059-B335-D892FE4FB6B1}" dt="2020-11-09T23:15:40.018" v="759" actId="20577"/>
        <pc:sldMkLst>
          <pc:docMk/>
          <pc:sldMk cId="330635603" sldId="272"/>
        </pc:sldMkLst>
        <pc:spChg chg="mod">
          <ac:chgData name="Timothy Z Kovess (DJPR)" userId="a7a3217d-02e8-4d02-ab84-929557071cc8" providerId="ADAL" clId="{15E63F7D-C31E-4059-B335-D892FE4FB6B1}" dt="2020-11-09T22:22:07.712" v="621" actId="20577"/>
          <ac:spMkLst>
            <pc:docMk/>
            <pc:sldMk cId="330635603" sldId="272"/>
            <ac:spMk id="2" creationId="{866FA83D-049E-4671-9322-18ECE8646072}"/>
          </ac:spMkLst>
        </pc:spChg>
        <pc:spChg chg="mod">
          <ac:chgData name="Timothy Z Kovess (DJPR)" userId="a7a3217d-02e8-4d02-ab84-929557071cc8" providerId="ADAL" clId="{15E63F7D-C31E-4059-B335-D892FE4FB6B1}" dt="2020-11-09T23:15:40.018" v="759" actId="20577"/>
          <ac:spMkLst>
            <pc:docMk/>
            <pc:sldMk cId="330635603" sldId="272"/>
            <ac:spMk id="3" creationId="{9C219544-97D0-4F16-830F-172DEA2016E0}"/>
          </ac:spMkLst>
        </pc:spChg>
      </pc:sldChg>
      <pc:sldChg chg="add">
        <pc:chgData name="Timothy Z Kovess (DJPR)" userId="a7a3217d-02e8-4d02-ab84-929557071cc8" providerId="ADAL" clId="{15E63F7D-C31E-4059-B335-D892FE4FB6B1}" dt="2020-11-09T05:14:54.972" v="511"/>
        <pc:sldMkLst>
          <pc:docMk/>
          <pc:sldMk cId="413982319" sldId="273"/>
        </pc:sldMkLst>
      </pc:sldChg>
      <pc:sldChg chg="del">
        <pc:chgData name="Timothy Z Kovess (DJPR)" userId="a7a3217d-02e8-4d02-ab84-929557071cc8" providerId="ADAL" clId="{15E63F7D-C31E-4059-B335-D892FE4FB6B1}" dt="2020-11-09T05:14:50.975" v="509" actId="2696"/>
        <pc:sldMkLst>
          <pc:docMk/>
          <pc:sldMk cId="1877056433" sldId="273"/>
        </pc:sldMkLst>
      </pc:sldChg>
      <pc:sldChg chg="modSp">
        <pc:chgData name="Timothy Z Kovess (DJPR)" userId="a7a3217d-02e8-4d02-ab84-929557071cc8" providerId="ADAL" clId="{15E63F7D-C31E-4059-B335-D892FE4FB6B1}" dt="2020-11-09T23:30:44.650" v="820" actId="20577"/>
        <pc:sldMkLst>
          <pc:docMk/>
          <pc:sldMk cId="563621545" sldId="274"/>
        </pc:sldMkLst>
        <pc:spChg chg="mod">
          <ac:chgData name="Timothy Z Kovess (DJPR)" userId="a7a3217d-02e8-4d02-ab84-929557071cc8" providerId="ADAL" clId="{15E63F7D-C31E-4059-B335-D892FE4FB6B1}" dt="2020-11-09T23:30:44.650" v="820" actId="20577"/>
          <ac:spMkLst>
            <pc:docMk/>
            <pc:sldMk cId="563621545" sldId="274"/>
            <ac:spMk id="2" creationId="{27880A40-C150-43A0-ACD8-D7DDE0AD4823}"/>
          </ac:spMkLst>
        </pc:spChg>
        <pc:spChg chg="mod">
          <ac:chgData name="Timothy Z Kovess (DJPR)" userId="a7a3217d-02e8-4d02-ab84-929557071cc8" providerId="ADAL" clId="{15E63F7D-C31E-4059-B335-D892FE4FB6B1}" dt="2020-11-09T23:16:25.758" v="762" actId="20577"/>
          <ac:spMkLst>
            <pc:docMk/>
            <pc:sldMk cId="563621545" sldId="274"/>
            <ac:spMk id="4" creationId="{26EB86CD-9F61-4F76-A864-56FC180FEFF3}"/>
          </ac:spMkLst>
        </pc:spChg>
      </pc:sldChg>
      <pc:sldChg chg="modSp">
        <pc:chgData name="Timothy Z Kovess (DJPR)" userId="a7a3217d-02e8-4d02-ab84-929557071cc8" providerId="ADAL" clId="{15E63F7D-C31E-4059-B335-D892FE4FB6B1}" dt="2020-11-09T23:31:10.307" v="824" actId="20577"/>
        <pc:sldMkLst>
          <pc:docMk/>
          <pc:sldMk cId="1531249319" sldId="275"/>
        </pc:sldMkLst>
        <pc:spChg chg="mod">
          <ac:chgData name="Timothy Z Kovess (DJPR)" userId="a7a3217d-02e8-4d02-ab84-929557071cc8" providerId="ADAL" clId="{15E63F7D-C31E-4059-B335-D892FE4FB6B1}" dt="2020-11-09T23:31:10.307" v="824" actId="20577"/>
          <ac:spMkLst>
            <pc:docMk/>
            <pc:sldMk cId="1531249319" sldId="275"/>
            <ac:spMk id="4" creationId="{C8653FAC-6942-4FBB-A851-72EE3B91BA2C}"/>
          </ac:spMkLst>
        </pc:spChg>
      </pc:sldChg>
      <pc:sldChg chg="del">
        <pc:chgData name="Timothy Z Kovess (DJPR)" userId="a7a3217d-02e8-4d02-ab84-929557071cc8" providerId="ADAL" clId="{15E63F7D-C31E-4059-B335-D892FE4FB6B1}" dt="2020-11-09T05:10:44.484" v="457" actId="2696"/>
        <pc:sldMkLst>
          <pc:docMk/>
          <pc:sldMk cId="834151166" sldId="277"/>
        </pc:sldMkLst>
      </pc:sldChg>
      <pc:sldChg chg="modSp add">
        <pc:chgData name="Timothy Z Kovess (DJPR)" userId="a7a3217d-02e8-4d02-ab84-929557071cc8" providerId="ADAL" clId="{15E63F7D-C31E-4059-B335-D892FE4FB6B1}" dt="2020-11-09T22:20:36.666" v="618" actId="1035"/>
        <pc:sldMkLst>
          <pc:docMk/>
          <pc:sldMk cId="2809593965" sldId="277"/>
        </pc:sldMkLst>
        <pc:spChg chg="mod">
          <ac:chgData name="Timothy Z Kovess (DJPR)" userId="a7a3217d-02e8-4d02-ab84-929557071cc8" providerId="ADAL" clId="{15E63F7D-C31E-4059-B335-D892FE4FB6B1}" dt="2020-11-09T22:20:18.900" v="603" actId="948"/>
          <ac:spMkLst>
            <pc:docMk/>
            <pc:sldMk cId="2809593965" sldId="277"/>
            <ac:spMk id="74" creationId="{B22C9325-3DB4-44B1-9ED9-F9EB75ACC98E}"/>
          </ac:spMkLst>
        </pc:spChg>
        <pc:grpChg chg="mod">
          <ac:chgData name="Timothy Z Kovess (DJPR)" userId="a7a3217d-02e8-4d02-ab84-929557071cc8" providerId="ADAL" clId="{15E63F7D-C31E-4059-B335-D892FE4FB6B1}" dt="2020-11-09T22:20:36.666" v="618" actId="1035"/>
          <ac:grpSpMkLst>
            <pc:docMk/>
            <pc:sldMk cId="2809593965" sldId="277"/>
            <ac:grpSpMk id="73" creationId="{D79E4A6C-668B-46AB-B0A0-5CAD44BAEBE5}"/>
          </ac:grpSpMkLst>
        </pc:grpChg>
      </pc:sldChg>
      <pc:sldChg chg="modSp">
        <pc:chgData name="Timothy Z Kovess (DJPR)" userId="a7a3217d-02e8-4d02-ab84-929557071cc8" providerId="ADAL" clId="{15E63F7D-C31E-4059-B335-D892FE4FB6B1}" dt="2020-11-09T04:58:41.426" v="331" actId="15"/>
        <pc:sldMkLst>
          <pc:docMk/>
          <pc:sldMk cId="3214645784" sldId="281"/>
        </pc:sldMkLst>
        <pc:spChg chg="mod">
          <ac:chgData name="Timothy Z Kovess (DJPR)" userId="a7a3217d-02e8-4d02-ab84-929557071cc8" providerId="ADAL" clId="{15E63F7D-C31E-4059-B335-D892FE4FB6B1}" dt="2020-11-09T04:58:41.426" v="331" actId="15"/>
          <ac:spMkLst>
            <pc:docMk/>
            <pc:sldMk cId="3214645784" sldId="281"/>
            <ac:spMk id="14" creationId="{B1A692BA-E80F-4FA6-8B7D-3F332CBC2D2C}"/>
          </ac:spMkLst>
        </pc:spChg>
      </pc:sldChg>
      <pc:sldChg chg="modSp add">
        <pc:chgData name="Timothy Z Kovess (DJPR)" userId="a7a3217d-02e8-4d02-ab84-929557071cc8" providerId="ADAL" clId="{15E63F7D-C31E-4059-B335-D892FE4FB6B1}" dt="2020-11-09T22:29:18.056" v="681" actId="20577"/>
        <pc:sldMkLst>
          <pc:docMk/>
          <pc:sldMk cId="202694259" sldId="283"/>
        </pc:sldMkLst>
        <pc:spChg chg="mod">
          <ac:chgData name="Timothy Z Kovess (DJPR)" userId="a7a3217d-02e8-4d02-ab84-929557071cc8" providerId="ADAL" clId="{15E63F7D-C31E-4059-B335-D892FE4FB6B1}" dt="2020-11-09T22:29:18.056" v="681" actId="20577"/>
          <ac:spMkLst>
            <pc:docMk/>
            <pc:sldMk cId="202694259" sldId="283"/>
            <ac:spMk id="14" creationId="{B1A692BA-E80F-4FA6-8B7D-3F332CBC2D2C}"/>
          </ac:spMkLst>
        </pc:spChg>
      </pc:sldChg>
      <pc:sldChg chg="del">
        <pc:chgData name="Timothy Z Kovess (DJPR)" userId="a7a3217d-02e8-4d02-ab84-929557071cc8" providerId="ADAL" clId="{15E63F7D-C31E-4059-B335-D892FE4FB6B1}" dt="2020-11-09T05:10:59.977" v="459" actId="2696"/>
        <pc:sldMkLst>
          <pc:docMk/>
          <pc:sldMk cId="3868945867" sldId="283"/>
        </pc:sldMkLst>
      </pc:sldChg>
      <pc:sldChg chg="add">
        <pc:chgData name="Timothy Z Kovess (DJPR)" userId="a7a3217d-02e8-4d02-ab84-929557071cc8" providerId="ADAL" clId="{15E63F7D-C31E-4059-B335-D892FE4FB6B1}" dt="2020-11-09T05:11:11.616" v="462"/>
        <pc:sldMkLst>
          <pc:docMk/>
          <pc:sldMk cId="1157806741" sldId="284"/>
        </pc:sldMkLst>
      </pc:sldChg>
      <pc:sldChg chg="del">
        <pc:chgData name="Timothy Z Kovess (DJPR)" userId="a7a3217d-02e8-4d02-ab84-929557071cc8" providerId="ADAL" clId="{15E63F7D-C31E-4059-B335-D892FE4FB6B1}" dt="2020-11-09T05:11:09.855" v="461" actId="2696"/>
        <pc:sldMkLst>
          <pc:docMk/>
          <pc:sldMk cId="4070793203" sldId="284"/>
        </pc:sldMkLst>
      </pc:sldChg>
      <pc:sldChg chg="addSp modSp add">
        <pc:chgData name="Timothy Z Kovess (DJPR)" userId="a7a3217d-02e8-4d02-ab84-929557071cc8" providerId="ADAL" clId="{15E63F7D-C31E-4059-B335-D892FE4FB6B1}" dt="2020-11-09T22:30:10.141" v="686" actId="20577"/>
        <pc:sldMkLst>
          <pc:docMk/>
          <pc:sldMk cId="1166630238" sldId="285"/>
        </pc:sldMkLst>
        <pc:spChg chg="mod">
          <ac:chgData name="Timothy Z Kovess (DJPR)" userId="a7a3217d-02e8-4d02-ab84-929557071cc8" providerId="ADAL" clId="{15E63F7D-C31E-4059-B335-D892FE4FB6B1}" dt="2020-11-09T05:12:38.442" v="486" actId="1036"/>
          <ac:spMkLst>
            <pc:docMk/>
            <pc:sldMk cId="1166630238" sldId="285"/>
            <ac:spMk id="2" creationId="{6049A069-653F-4097-B79A-DAB5B0A5DD29}"/>
          </ac:spMkLst>
        </pc:spChg>
        <pc:spChg chg="add mod">
          <ac:chgData name="Timothy Z Kovess (DJPR)" userId="a7a3217d-02e8-4d02-ab84-929557071cc8" providerId="ADAL" clId="{15E63F7D-C31E-4059-B335-D892FE4FB6B1}" dt="2020-11-09T22:11:22.807" v="584" actId="1076"/>
          <ac:spMkLst>
            <pc:docMk/>
            <pc:sldMk cId="1166630238" sldId="285"/>
            <ac:spMk id="3" creationId="{FE854EB8-8152-4BA2-8189-5CE4BDB9F168}"/>
          </ac:spMkLst>
        </pc:spChg>
        <pc:spChg chg="mod">
          <ac:chgData name="Timothy Z Kovess (DJPR)" userId="a7a3217d-02e8-4d02-ab84-929557071cc8" providerId="ADAL" clId="{15E63F7D-C31E-4059-B335-D892FE4FB6B1}" dt="2020-11-09T22:29:40.475" v="682" actId="20577"/>
          <ac:spMkLst>
            <pc:docMk/>
            <pc:sldMk cId="1166630238" sldId="285"/>
            <ac:spMk id="10" creationId="{6E9C5282-FCF9-442A-BCA3-F02651FDBD7D}"/>
          </ac:spMkLst>
        </pc:spChg>
        <pc:spChg chg="mod">
          <ac:chgData name="Timothy Z Kovess (DJPR)" userId="a7a3217d-02e8-4d02-ab84-929557071cc8" providerId="ADAL" clId="{15E63F7D-C31E-4059-B335-D892FE4FB6B1}" dt="2020-11-09T22:30:10.141" v="686" actId="20577"/>
          <ac:spMkLst>
            <pc:docMk/>
            <pc:sldMk cId="1166630238" sldId="285"/>
            <ac:spMk id="14" creationId="{B1A692BA-E80F-4FA6-8B7D-3F332CBC2D2C}"/>
          </ac:spMkLst>
        </pc:spChg>
      </pc:sldChg>
      <pc:sldChg chg="del">
        <pc:chgData name="Timothy Z Kovess (DJPR)" userId="a7a3217d-02e8-4d02-ab84-929557071cc8" providerId="ADAL" clId="{15E63F7D-C31E-4059-B335-D892FE4FB6B1}" dt="2020-11-09T05:11:28.839" v="463" actId="2696"/>
        <pc:sldMkLst>
          <pc:docMk/>
          <pc:sldMk cId="1883628749" sldId="285"/>
        </pc:sldMkLst>
      </pc:sldChg>
      <pc:sldChg chg="del">
        <pc:chgData name="Timothy Z Kovess (DJPR)" userId="a7a3217d-02e8-4d02-ab84-929557071cc8" providerId="ADAL" clId="{15E63F7D-C31E-4059-B335-D892FE4FB6B1}" dt="2020-11-09T05:13:01.672" v="495" actId="2696"/>
        <pc:sldMkLst>
          <pc:docMk/>
          <pc:sldMk cId="2179026706" sldId="286"/>
        </pc:sldMkLst>
      </pc:sldChg>
      <pc:sldChg chg="modSp add">
        <pc:chgData name="Timothy Z Kovess (DJPR)" userId="a7a3217d-02e8-4d02-ab84-929557071cc8" providerId="ADAL" clId="{15E63F7D-C31E-4059-B335-D892FE4FB6B1}" dt="2020-11-09T22:30:45.463" v="698" actId="20577"/>
        <pc:sldMkLst>
          <pc:docMk/>
          <pc:sldMk cId="2545903897" sldId="286"/>
        </pc:sldMkLst>
        <pc:spChg chg="mod">
          <ac:chgData name="Timothy Z Kovess (DJPR)" userId="a7a3217d-02e8-4d02-ab84-929557071cc8" providerId="ADAL" clId="{15E63F7D-C31E-4059-B335-D892FE4FB6B1}" dt="2020-11-09T22:30:45.463" v="698" actId="20577"/>
          <ac:spMkLst>
            <pc:docMk/>
            <pc:sldMk cId="2545903897" sldId="286"/>
            <ac:spMk id="2" creationId="{6049A069-653F-4097-B79A-DAB5B0A5DD29}"/>
          </ac:spMkLst>
        </pc:spChg>
      </pc:sldChg>
      <pc:sldChg chg="delSp modSp">
        <pc:chgData name="Timothy Z Kovess (DJPR)" userId="a7a3217d-02e8-4d02-ab84-929557071cc8" providerId="ADAL" clId="{15E63F7D-C31E-4059-B335-D892FE4FB6B1}" dt="2020-11-09T22:27:59.489" v="678" actId="20577"/>
        <pc:sldMkLst>
          <pc:docMk/>
          <pc:sldMk cId="800006239" sldId="289"/>
        </pc:sldMkLst>
        <pc:spChg chg="del">
          <ac:chgData name="Timothy Z Kovess (DJPR)" userId="a7a3217d-02e8-4d02-ab84-929557071cc8" providerId="ADAL" clId="{15E63F7D-C31E-4059-B335-D892FE4FB6B1}" dt="2020-11-09T04:50:37.061" v="35" actId="478"/>
          <ac:spMkLst>
            <pc:docMk/>
            <pc:sldMk cId="800006239" sldId="289"/>
            <ac:spMk id="2" creationId="{30A221DB-A2B6-4B64-B24B-85F1A90E7CBD}"/>
          </ac:spMkLst>
        </pc:spChg>
        <pc:spChg chg="mod">
          <ac:chgData name="Timothy Z Kovess (DJPR)" userId="a7a3217d-02e8-4d02-ab84-929557071cc8" providerId="ADAL" clId="{15E63F7D-C31E-4059-B335-D892FE4FB6B1}" dt="2020-11-09T04:54:28.671" v="146" actId="1035"/>
          <ac:spMkLst>
            <pc:docMk/>
            <pc:sldMk cId="800006239" sldId="289"/>
            <ac:spMk id="4" creationId="{2CAA3AF4-9ED1-4517-BC70-9634F0370F0C}"/>
          </ac:spMkLst>
        </pc:spChg>
        <pc:spChg chg="mod">
          <ac:chgData name="Timothy Z Kovess (DJPR)" userId="a7a3217d-02e8-4d02-ab84-929557071cc8" providerId="ADAL" clId="{15E63F7D-C31E-4059-B335-D892FE4FB6B1}" dt="2020-11-09T22:27:59.489" v="678" actId="20577"/>
          <ac:spMkLst>
            <pc:docMk/>
            <pc:sldMk cId="800006239" sldId="289"/>
            <ac:spMk id="10" creationId="{6E9C5282-FCF9-442A-BCA3-F02651FDBD7D}"/>
          </ac:spMkLst>
        </pc:spChg>
      </pc:sldChg>
      <pc:sldChg chg="modSp">
        <pc:chgData name="Timothy Z Kovess (DJPR)" userId="a7a3217d-02e8-4d02-ab84-929557071cc8" providerId="ADAL" clId="{15E63F7D-C31E-4059-B335-D892FE4FB6B1}" dt="2020-11-09T23:11:51.192" v="742" actId="20577"/>
        <pc:sldMkLst>
          <pc:docMk/>
          <pc:sldMk cId="1041446055" sldId="290"/>
        </pc:sldMkLst>
        <pc:spChg chg="mod">
          <ac:chgData name="Timothy Z Kovess (DJPR)" userId="a7a3217d-02e8-4d02-ab84-929557071cc8" providerId="ADAL" clId="{15E63F7D-C31E-4059-B335-D892FE4FB6B1}" dt="2020-11-09T23:11:51.192" v="742" actId="20577"/>
          <ac:spMkLst>
            <pc:docMk/>
            <pc:sldMk cId="1041446055" sldId="290"/>
            <ac:spMk id="2" creationId="{D43DEA30-5821-47D6-A00D-314E2FE7AAEE}"/>
          </ac:spMkLst>
        </pc:spChg>
      </pc:sldChg>
      <pc:sldChg chg="modSp">
        <pc:chgData name="Timothy Z Kovess (DJPR)" userId="a7a3217d-02e8-4d02-ab84-929557071cc8" providerId="ADAL" clId="{15E63F7D-C31E-4059-B335-D892FE4FB6B1}" dt="2020-11-09T21:56:55.353" v="512" actId="20577"/>
        <pc:sldMkLst>
          <pc:docMk/>
          <pc:sldMk cId="337640059" sldId="291"/>
        </pc:sldMkLst>
        <pc:spChg chg="mod">
          <ac:chgData name="Timothy Z Kovess (DJPR)" userId="a7a3217d-02e8-4d02-ab84-929557071cc8" providerId="ADAL" clId="{15E63F7D-C31E-4059-B335-D892FE4FB6B1}" dt="2020-11-09T21:56:55.353" v="512" actId="20577"/>
          <ac:spMkLst>
            <pc:docMk/>
            <pc:sldMk cId="337640059" sldId="291"/>
            <ac:spMk id="2" creationId="{CB1DD577-4BF4-47F6-B9C7-6AB0AE18D703}"/>
          </ac:spMkLst>
        </pc:spChg>
      </pc:sldChg>
      <pc:sldChg chg="modSp">
        <pc:chgData name="Timothy Z Kovess (DJPR)" userId="a7a3217d-02e8-4d02-ab84-929557071cc8" providerId="ADAL" clId="{15E63F7D-C31E-4059-B335-D892FE4FB6B1}" dt="2020-11-09T05:02:04.392" v="456" actId="1076"/>
        <pc:sldMkLst>
          <pc:docMk/>
          <pc:sldMk cId="2037103000" sldId="292"/>
        </pc:sldMkLst>
        <pc:spChg chg="mod">
          <ac:chgData name="Timothy Z Kovess (DJPR)" userId="a7a3217d-02e8-4d02-ab84-929557071cc8" providerId="ADAL" clId="{15E63F7D-C31E-4059-B335-D892FE4FB6B1}" dt="2020-11-09T05:02:04.392" v="456" actId="1076"/>
          <ac:spMkLst>
            <pc:docMk/>
            <pc:sldMk cId="2037103000" sldId="292"/>
            <ac:spMk id="15" creationId="{9DED6B91-B880-47D4-ACB4-FAA13F412DEC}"/>
          </ac:spMkLst>
        </pc:spChg>
        <pc:spChg chg="mod">
          <ac:chgData name="Timothy Z Kovess (DJPR)" userId="a7a3217d-02e8-4d02-ab84-929557071cc8" providerId="ADAL" clId="{15E63F7D-C31E-4059-B335-D892FE4FB6B1}" dt="2020-11-09T05:02:00.792" v="450" actId="1076"/>
          <ac:spMkLst>
            <pc:docMk/>
            <pc:sldMk cId="2037103000" sldId="292"/>
            <ac:spMk id="16" creationId="{5E8EFA1A-913C-469A-BDAD-B45CF43F232D}"/>
          </ac:spMkLst>
        </pc:spChg>
        <pc:spChg chg="mod">
          <ac:chgData name="Timothy Z Kovess (DJPR)" userId="a7a3217d-02e8-4d02-ab84-929557071cc8" providerId="ADAL" clId="{15E63F7D-C31E-4059-B335-D892FE4FB6B1}" dt="2020-11-09T05:02:02.666" v="453" actId="14100"/>
          <ac:spMkLst>
            <pc:docMk/>
            <pc:sldMk cId="2037103000" sldId="292"/>
            <ac:spMk id="18" creationId="{F89815F5-04EB-420C-A190-3522F846789B}"/>
          </ac:spMkLst>
        </pc:spChg>
        <pc:spChg chg="mod">
          <ac:chgData name="Timothy Z Kovess (DJPR)" userId="a7a3217d-02e8-4d02-ab84-929557071cc8" providerId="ADAL" clId="{15E63F7D-C31E-4059-B335-D892FE4FB6B1}" dt="2020-11-09T05:02:01.316" v="451" actId="1035"/>
          <ac:spMkLst>
            <pc:docMk/>
            <pc:sldMk cId="2037103000" sldId="292"/>
            <ac:spMk id="28" creationId="{52FA3D84-BE6C-4BB4-BCA8-8500D7EDA86F}"/>
          </ac:spMkLst>
        </pc:spChg>
      </pc:sldChg>
      <pc:sldChg chg="add">
        <pc:chgData name="Timothy Z Kovess (DJPR)" userId="a7a3217d-02e8-4d02-ab84-929557071cc8" providerId="ADAL" clId="{15E63F7D-C31E-4059-B335-D892FE4FB6B1}" dt="2020-11-09T05:13:22.473" v="500"/>
        <pc:sldMkLst>
          <pc:docMk/>
          <pc:sldMk cId="723850089" sldId="293"/>
        </pc:sldMkLst>
      </pc:sldChg>
      <pc:sldChg chg="del">
        <pc:chgData name="Timothy Z Kovess (DJPR)" userId="a7a3217d-02e8-4d02-ab84-929557071cc8" providerId="ADAL" clId="{15E63F7D-C31E-4059-B335-D892FE4FB6B1}" dt="2020-11-09T05:13:20.697" v="499" actId="2696"/>
        <pc:sldMkLst>
          <pc:docMk/>
          <pc:sldMk cId="2369084747" sldId="293"/>
        </pc:sldMkLst>
      </pc:sldChg>
      <pc:sldChg chg="modSp add">
        <pc:chgData name="Timothy Z Kovess (DJPR)" userId="a7a3217d-02e8-4d02-ab84-929557071cc8" providerId="ADAL" clId="{15E63F7D-C31E-4059-B335-D892FE4FB6B1}" dt="2020-11-09T22:31:32.836" v="730" actId="20577"/>
        <pc:sldMkLst>
          <pc:docMk/>
          <pc:sldMk cId="1844855814" sldId="294"/>
        </pc:sldMkLst>
        <pc:spChg chg="mod">
          <ac:chgData name="Timothy Z Kovess (DJPR)" userId="a7a3217d-02e8-4d02-ab84-929557071cc8" providerId="ADAL" clId="{15E63F7D-C31E-4059-B335-D892FE4FB6B1}" dt="2020-11-09T22:31:32.836" v="730" actId="20577"/>
          <ac:spMkLst>
            <pc:docMk/>
            <pc:sldMk cId="1844855814" sldId="294"/>
            <ac:spMk id="10" creationId="{6E9C5282-FCF9-442A-BCA3-F02651FDBD7D}"/>
          </ac:spMkLst>
        </pc:spChg>
      </pc:sldChg>
      <pc:sldChg chg="del">
        <pc:chgData name="Timothy Z Kovess (DJPR)" userId="a7a3217d-02e8-4d02-ab84-929557071cc8" providerId="ADAL" clId="{15E63F7D-C31E-4059-B335-D892FE4FB6B1}" dt="2020-11-09T05:13:12.083" v="497" actId="2696"/>
        <pc:sldMkLst>
          <pc:docMk/>
          <pc:sldMk cId="2441761858" sldId="29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icgov-my.sharepoint.com/personal/timothy_kovess_ecodev_vic_gov_au/Documents/Telco%20Infrastructure%20Branch/Policy%20work%20and%20LFS/DP%20and%20govt%20response/Calculations%20to%20support%20policy%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icgov-my.sharepoint.com/personal/caroline_luong_ecodev_vic_gov_au/Documents/CRCP/Regional%20Digital%20Plans/9.%20Ovens%20Murray%20Brochure/Heat%20Maps%20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Digital Inclusion Index Victoria</a:t>
            </a:r>
            <a:r>
              <a:rPr lang="en-AU" baseline="0"/>
              <a:t> - 2019</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tx1"/>
              </a:solidFill>
              <a:ln>
                <a:noFill/>
              </a:ln>
              <a:effectLst/>
            </c:spPr>
            <c:extLst>
              <c:ext xmlns:c16="http://schemas.microsoft.com/office/drawing/2014/chart" uri="{C3380CC4-5D6E-409C-BE32-E72D297353CC}">
                <c16:uniqueId val="{00000001-BDB1-4C51-BDA9-6D7867E735A4}"/>
              </c:ext>
            </c:extLst>
          </c:dPt>
          <c:cat>
            <c:strRef>
              <c:f>Sheet1!$B$31:$B$38</c:f>
              <c:strCache>
                <c:ptCount val="7"/>
                <c:pt idx="0">
                  <c:v>Melbourne </c:v>
                </c:pt>
                <c:pt idx="1">
                  <c:v>Geelong*</c:v>
                </c:pt>
                <c:pt idx="2">
                  <c:v>Rural Vic</c:v>
                </c:pt>
                <c:pt idx="3">
                  <c:v>West Vic</c:v>
                </c:pt>
                <c:pt idx="4">
                  <c:v>NW Vic</c:v>
                </c:pt>
                <c:pt idx="5">
                  <c:v>East Vic</c:v>
                </c:pt>
                <c:pt idx="6">
                  <c:v>North Vic</c:v>
                </c:pt>
              </c:strCache>
            </c:strRef>
          </c:cat>
          <c:val>
            <c:numRef>
              <c:f>Sheet1!$C$31:$C$38</c:f>
              <c:numCache>
                <c:formatCode>General</c:formatCode>
                <c:ptCount val="7"/>
                <c:pt idx="0">
                  <c:v>64.900000000000006</c:v>
                </c:pt>
                <c:pt idx="1">
                  <c:v>67.2</c:v>
                </c:pt>
                <c:pt idx="2">
                  <c:v>56.3</c:v>
                </c:pt>
                <c:pt idx="3">
                  <c:v>57.7</c:v>
                </c:pt>
                <c:pt idx="4">
                  <c:v>55.9</c:v>
                </c:pt>
                <c:pt idx="5">
                  <c:v>57.3</c:v>
                </c:pt>
                <c:pt idx="6">
                  <c:v>53.9</c:v>
                </c:pt>
              </c:numCache>
            </c:numRef>
          </c:val>
          <c:extLst>
            <c:ext xmlns:c16="http://schemas.microsoft.com/office/drawing/2014/chart" uri="{C3380CC4-5D6E-409C-BE32-E72D297353CC}">
              <c16:uniqueId val="{00000002-BDB1-4C51-BDA9-6D7867E735A4}"/>
            </c:ext>
          </c:extLst>
        </c:ser>
        <c:dLbls>
          <c:showLegendKey val="0"/>
          <c:showVal val="0"/>
          <c:showCatName val="0"/>
          <c:showSerName val="0"/>
          <c:showPercent val="0"/>
          <c:showBubbleSize val="0"/>
        </c:dLbls>
        <c:gapWidth val="219"/>
        <c:overlap val="-27"/>
        <c:axId val="644681920"/>
        <c:axId val="644686184"/>
      </c:barChart>
      <c:catAx>
        <c:axId val="64468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686184"/>
        <c:crosses val="autoZero"/>
        <c:auto val="1"/>
        <c:lblAlgn val="ctr"/>
        <c:lblOffset val="100"/>
        <c:noMultiLvlLbl val="0"/>
      </c:catAx>
      <c:valAx>
        <c:axId val="644686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681920"/>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'Sig Places'!$J$22</c:f>
              <c:strCache>
                <c:ptCount val="1"/>
                <c:pt idx="0">
                  <c:v>Major shortage</c:v>
                </c:pt>
              </c:strCache>
            </c:strRef>
          </c:tx>
          <c:spPr>
            <a:gradFill rotWithShape="1">
              <a:gsLst>
                <a:gs pos="0">
                  <a:schemeClr val="accent1">
                    <a:shade val="76000"/>
                    <a:lumMod val="110000"/>
                    <a:satMod val="105000"/>
                    <a:tint val="67000"/>
                  </a:schemeClr>
                </a:gs>
                <a:gs pos="50000">
                  <a:schemeClr val="accent1">
                    <a:shade val="76000"/>
                    <a:lumMod val="105000"/>
                    <a:satMod val="103000"/>
                    <a:tint val="73000"/>
                  </a:schemeClr>
                </a:gs>
                <a:gs pos="100000">
                  <a:schemeClr val="accent1">
                    <a:shade val="76000"/>
                    <a:lumMod val="105000"/>
                    <a:satMod val="109000"/>
                    <a:tint val="81000"/>
                  </a:schemeClr>
                </a:gs>
              </a:gsLst>
              <a:lin ang="5400000" scaled="0"/>
            </a:gradFill>
            <a:ln w="9525" cap="flat" cmpd="sng" algn="ctr">
              <a:solidFill>
                <a:schemeClr val="accent1">
                  <a:shade val="76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Places'!$J$23:$J$26</c:f>
              <c:numCache>
                <c:formatCode>General</c:formatCode>
                <c:ptCount val="4"/>
                <c:pt idx="0">
                  <c:v>2</c:v>
                </c:pt>
                <c:pt idx="1">
                  <c:v>0</c:v>
                </c:pt>
                <c:pt idx="2">
                  <c:v>5</c:v>
                </c:pt>
                <c:pt idx="3">
                  <c:v>0</c:v>
                </c:pt>
              </c:numCache>
            </c:numRef>
          </c:val>
          <c:extLst>
            <c:ext xmlns:c16="http://schemas.microsoft.com/office/drawing/2014/chart" uri="{C3380CC4-5D6E-409C-BE32-E72D297353CC}">
              <c16:uniqueId val="{00000000-B450-48A0-B6CB-01C4544B73B3}"/>
            </c:ext>
          </c:extLst>
        </c:ser>
        <c:ser>
          <c:idx val="1"/>
          <c:order val="1"/>
          <c:tx>
            <c:strRef>
              <c:f>'Sig Places'!$K$22</c:f>
              <c:strCache>
                <c:ptCount val="1"/>
                <c:pt idx="0">
                  <c:v>Intermediate shortage</c:v>
                </c:pt>
              </c:strCache>
            </c:strRef>
          </c:tx>
          <c:spPr>
            <a:gradFill rotWithShape="1">
              <a:gsLst>
                <a:gs pos="0">
                  <a:schemeClr val="accent1">
                    <a:tint val="77000"/>
                    <a:lumMod val="110000"/>
                    <a:satMod val="105000"/>
                    <a:tint val="67000"/>
                  </a:schemeClr>
                </a:gs>
                <a:gs pos="50000">
                  <a:schemeClr val="accent1">
                    <a:tint val="77000"/>
                    <a:lumMod val="105000"/>
                    <a:satMod val="103000"/>
                    <a:tint val="73000"/>
                  </a:schemeClr>
                </a:gs>
                <a:gs pos="100000">
                  <a:schemeClr val="accent1">
                    <a:tint val="77000"/>
                    <a:lumMod val="105000"/>
                    <a:satMod val="109000"/>
                    <a:tint val="81000"/>
                  </a:schemeClr>
                </a:gs>
              </a:gsLst>
              <a:lin ang="5400000" scaled="0"/>
            </a:gradFill>
            <a:ln w="9525" cap="flat" cmpd="sng" algn="ctr">
              <a:solidFill>
                <a:schemeClr val="accent1">
                  <a:tint val="77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Places'!$K$23:$K$26</c:f>
              <c:numCache>
                <c:formatCode>General</c:formatCode>
                <c:ptCount val="4"/>
                <c:pt idx="0">
                  <c:v>14</c:v>
                </c:pt>
                <c:pt idx="1">
                  <c:v>1</c:v>
                </c:pt>
                <c:pt idx="2">
                  <c:v>3</c:v>
                </c:pt>
                <c:pt idx="3">
                  <c:v>4</c:v>
                </c:pt>
              </c:numCache>
            </c:numRef>
          </c:val>
          <c:extLst>
            <c:ext xmlns:c16="http://schemas.microsoft.com/office/drawing/2014/chart" uri="{C3380CC4-5D6E-409C-BE32-E72D297353CC}">
              <c16:uniqueId val="{00000001-B450-48A0-B6CB-01C4544B73B3}"/>
            </c:ext>
          </c:extLst>
        </c:ser>
        <c:dLbls>
          <c:showLegendKey val="0"/>
          <c:showVal val="1"/>
          <c:showCatName val="0"/>
          <c:showSerName val="0"/>
          <c:showPercent val="0"/>
          <c:showBubbleSize val="0"/>
        </c:dLbls>
        <c:gapWidth val="150"/>
        <c:overlap val="100"/>
        <c:axId val="706989976"/>
        <c:axId val="706990960"/>
      </c:barChart>
      <c:catAx>
        <c:axId val="70698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crossAx val="706990960"/>
        <c:crosses val="autoZero"/>
        <c:auto val="1"/>
        <c:lblAlgn val="ctr"/>
        <c:lblOffset val="100"/>
        <c:noMultiLvlLbl val="0"/>
      </c:catAx>
      <c:valAx>
        <c:axId val="706990960"/>
        <c:scaling>
          <c:orientation val="minMax"/>
        </c:scaling>
        <c:delete val="1"/>
        <c:axPos val="l"/>
        <c:numFmt formatCode="General" sourceLinked="1"/>
        <c:majorTickMark val="none"/>
        <c:minorTickMark val="none"/>
        <c:tickLblPos val="nextTo"/>
        <c:crossAx val="70698997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VIC"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E9E874C-72C9-4C8E-817A-53197673607D}" type="datetimeFigureOut">
              <a:rPr lang="en-AU" smtClean="0"/>
              <a:t>9/11/2020</a:t>
            </a:fld>
            <a:endParaRPr lang="en-AU"/>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7756F5B-C509-43CE-8D03-20A9A722B7D0}" type="slidenum">
              <a:rPr lang="en-AU" smtClean="0"/>
              <a:t>‹#›</a:t>
            </a:fld>
            <a:endParaRPr lang="en-AU"/>
          </a:p>
        </p:txBody>
      </p:sp>
    </p:spTree>
    <p:extLst>
      <p:ext uri="{BB962C8B-B14F-4D97-AF65-F5344CB8AC3E}">
        <p14:creationId xmlns:p14="http://schemas.microsoft.com/office/powerpoint/2010/main" val="11922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1</a:t>
            </a:fld>
            <a:endParaRPr lang="en-AU"/>
          </a:p>
        </p:txBody>
      </p:sp>
    </p:spTree>
    <p:extLst>
      <p:ext uri="{BB962C8B-B14F-4D97-AF65-F5344CB8AC3E}">
        <p14:creationId xmlns:p14="http://schemas.microsoft.com/office/powerpoint/2010/main" val="299784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6</a:t>
            </a:fld>
            <a:endParaRPr lang="en-AU"/>
          </a:p>
        </p:txBody>
      </p:sp>
    </p:spTree>
    <p:extLst>
      <p:ext uri="{BB962C8B-B14F-4D97-AF65-F5344CB8AC3E}">
        <p14:creationId xmlns:p14="http://schemas.microsoft.com/office/powerpoint/2010/main" val="77077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7</a:t>
            </a:fld>
            <a:endParaRPr lang="en-AU"/>
          </a:p>
        </p:txBody>
      </p:sp>
    </p:spTree>
    <p:extLst>
      <p:ext uri="{BB962C8B-B14F-4D97-AF65-F5344CB8AC3E}">
        <p14:creationId xmlns:p14="http://schemas.microsoft.com/office/powerpoint/2010/main" val="190528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8</a:t>
            </a:fld>
            <a:endParaRPr lang="en-AU"/>
          </a:p>
        </p:txBody>
      </p:sp>
    </p:spTree>
    <p:extLst>
      <p:ext uri="{BB962C8B-B14F-4D97-AF65-F5344CB8AC3E}">
        <p14:creationId xmlns:p14="http://schemas.microsoft.com/office/powerpoint/2010/main" val="6100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9</a:t>
            </a:fld>
            <a:endParaRPr lang="en-AU"/>
          </a:p>
        </p:txBody>
      </p:sp>
    </p:spTree>
    <p:extLst>
      <p:ext uri="{BB962C8B-B14F-4D97-AF65-F5344CB8AC3E}">
        <p14:creationId xmlns:p14="http://schemas.microsoft.com/office/powerpoint/2010/main" val="396085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BE6712-AE71-4E68-AD6A-A536FCECF6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347" t="1548" r="15218"/>
          <a:stretch/>
        </p:blipFill>
        <p:spPr>
          <a:xfrm>
            <a:off x="160637" y="128587"/>
            <a:ext cx="6536725" cy="9752697"/>
          </a:xfrm>
          <a:prstGeom prst="rect">
            <a:avLst/>
          </a:prstGeom>
        </p:spPr>
      </p:pic>
      <p:pic>
        <p:nvPicPr>
          <p:cNvPr id="7" name="Picture 6">
            <a:extLst>
              <a:ext uri="{FF2B5EF4-FFF2-40B4-BE49-F238E27FC236}">
                <a16:creationId xmlns:a16="http://schemas.microsoft.com/office/drawing/2014/main" id="{07FE4906-61FC-426F-B59B-9588E06BD0DF}"/>
              </a:ext>
            </a:extLst>
          </p:cNvPr>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57" y="-12357"/>
            <a:ext cx="6858000" cy="9906000"/>
          </a:xfrm>
          <a:prstGeom prst="rect">
            <a:avLst/>
          </a:prstGeom>
        </p:spPr>
      </p:pic>
      <p:sp>
        <p:nvSpPr>
          <p:cNvPr id="9" name="Rectangle 1">
            <a:extLst>
              <a:ext uri="{FF2B5EF4-FFF2-40B4-BE49-F238E27FC236}">
                <a16:creationId xmlns:a16="http://schemas.microsoft.com/office/drawing/2014/main" id="{C59D4738-5030-45A6-BC29-54FCAA38CFA7}"/>
              </a:ext>
            </a:extLst>
          </p:cNvPr>
          <p:cNvSpPr>
            <a:spLocks noChangeArrowheads="1"/>
          </p:cNvSpPr>
          <p:nvPr userDrawn="1"/>
        </p:nvSpPr>
        <p:spPr bwMode="auto">
          <a:xfrm>
            <a:off x="405038" y="2198640"/>
            <a:ext cx="436676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Times New Roman" panose="02020603050405020304" pitchFamily="18" charset="0"/>
              </a:rPr>
              <a:t>Ovens Murray</a:t>
            </a:r>
            <a:endParaRPr kumimoji="0" lang="en-AU" altLang="en-US" sz="800" b="0" i="0" u="none" strike="noStrike" cap="none" normalizeH="0" baseline="0" dirty="0">
              <a:ln>
                <a:noFill/>
              </a:ln>
              <a:solidFill>
                <a:schemeClr val="tx1"/>
              </a:solidFill>
              <a:effectLst/>
              <a:latin typeface="VIC"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Arial" panose="020B0604020202020204" pitchFamily="34" charset="0"/>
              </a:rPr>
              <a:t>Regional Digital Plan Summary Brochure</a:t>
            </a:r>
            <a:endParaRPr kumimoji="0" lang="en-AU" altLang="en-US" sz="2800" b="0" i="0" u="none" strike="noStrike" cap="none" normalizeH="0" baseline="0" dirty="0">
              <a:ln>
                <a:noFill/>
              </a:ln>
              <a:solidFill>
                <a:schemeClr val="tx1"/>
              </a:solidFill>
              <a:effectLst/>
              <a:latin typeface="VIC" panose="00000500000000000000" pitchFamily="2" charset="0"/>
            </a:endParaRPr>
          </a:p>
        </p:txBody>
      </p:sp>
      <p:sp>
        <p:nvSpPr>
          <p:cNvPr id="2" name="Rectangle 1">
            <a:extLst>
              <a:ext uri="{FF2B5EF4-FFF2-40B4-BE49-F238E27FC236}">
                <a16:creationId xmlns:a16="http://schemas.microsoft.com/office/drawing/2014/main" id="{979B4FD0-9FC5-4A1F-A496-0D247B7B6B7F}"/>
              </a:ext>
            </a:extLst>
          </p:cNvPr>
          <p:cNvSpPr/>
          <p:nvPr userDrawn="1"/>
        </p:nvSpPr>
        <p:spPr>
          <a:xfrm>
            <a:off x="0" y="9777413"/>
            <a:ext cx="6858000" cy="12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893C5D7-1883-427D-959F-65A825865523}"/>
              </a:ext>
            </a:extLst>
          </p:cNvPr>
          <p:cNvSpPr/>
          <p:nvPr userDrawn="1"/>
        </p:nvSpPr>
        <p:spPr>
          <a:xfrm>
            <a:off x="4771800" y="8748584"/>
            <a:ext cx="1925562" cy="1028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 name="Group 10">
            <a:extLst>
              <a:ext uri="{FF2B5EF4-FFF2-40B4-BE49-F238E27FC236}">
                <a16:creationId xmlns:a16="http://schemas.microsoft.com/office/drawing/2014/main" id="{4DF6275C-B5AC-4A9C-9E83-D75734842541}"/>
              </a:ext>
            </a:extLst>
          </p:cNvPr>
          <p:cNvGrpSpPr/>
          <p:nvPr userDrawn="1"/>
        </p:nvGrpSpPr>
        <p:grpSpPr>
          <a:xfrm>
            <a:off x="556434" y="9053534"/>
            <a:ext cx="1493237" cy="389685"/>
            <a:chOff x="-4027143" y="7637306"/>
            <a:chExt cx="1493237" cy="389685"/>
          </a:xfrm>
        </p:grpSpPr>
        <p:pic>
          <p:nvPicPr>
            <p:cNvPr id="15" name="Picture 14">
              <a:extLst>
                <a:ext uri="{FF2B5EF4-FFF2-40B4-BE49-F238E27FC236}">
                  <a16:creationId xmlns:a16="http://schemas.microsoft.com/office/drawing/2014/main" id="{90192690-6E85-4C08-A059-E7CC96A85DEE}"/>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27514"/>
            <a:stretch/>
          </p:blipFill>
          <p:spPr>
            <a:xfrm>
              <a:off x="-3608172" y="7637306"/>
              <a:ext cx="1074266" cy="389685"/>
            </a:xfrm>
            <a:prstGeom prst="rect">
              <a:avLst/>
            </a:prstGeom>
          </p:spPr>
        </p:pic>
        <p:pic>
          <p:nvPicPr>
            <p:cNvPr id="17" name="Picture 16">
              <a:extLst>
                <a:ext uri="{FF2B5EF4-FFF2-40B4-BE49-F238E27FC236}">
                  <a16:creationId xmlns:a16="http://schemas.microsoft.com/office/drawing/2014/main" id="{7FD366D7-322E-4ADB-A33A-0A1B7848E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1730"/>
            <a:stretch/>
          </p:blipFill>
          <p:spPr>
            <a:xfrm>
              <a:off x="-4027143" y="7637306"/>
              <a:ext cx="418971" cy="389685"/>
            </a:xfrm>
            <a:prstGeom prst="rect">
              <a:avLst/>
            </a:prstGeom>
          </p:spPr>
        </p:pic>
      </p:grpSp>
    </p:spTree>
    <p:extLst>
      <p:ext uri="{BB962C8B-B14F-4D97-AF65-F5344CB8AC3E}">
        <p14:creationId xmlns:p14="http://schemas.microsoft.com/office/powerpoint/2010/main" val="98815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2938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9086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5721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7851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53389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0362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77831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14915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62433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4273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40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175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82608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99427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371268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08824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29682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20759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721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265338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308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96201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1735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92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137068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79855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312044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93439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92544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70049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32495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4727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0790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74577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97782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12109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036713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594424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2573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299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6041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406550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30513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956807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42787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7403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543205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38918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518524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46848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61520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1318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8630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816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637774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705983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071899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468295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85603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16066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306025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93219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20070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80117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2595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134766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51661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31744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12785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70782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9782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3449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50918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607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6.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7.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6.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4.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8.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9.jpe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0.jp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4.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3.jpg"/><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6.jpeg"/><Relationship Id="rId5" Type="http://schemas.openxmlformats.org/officeDocument/2006/relationships/slideLayout" Target="../slideLayouts/slideLayout71.xml"/><Relationship Id="rId10" Type="http://schemas.openxmlformats.org/officeDocument/2006/relationships/theme" Target="../theme/theme8.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165FC2-855B-44EC-AE3D-05663BEAB44A}"/>
              </a:ext>
            </a:extLst>
          </p:cNvPr>
          <p:cNvPicPr>
            <a:picLocks noChangeAspect="1"/>
          </p:cNvPicPr>
          <p:nvPr userDrawn="1"/>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6858000" cy="9905999"/>
          </a:xfrm>
          <a:prstGeom prst="rect">
            <a:avLst/>
          </a:prstGeom>
          <a:ln>
            <a:noFill/>
          </a:ln>
        </p:spPr>
      </p:pic>
      <p:pic>
        <p:nvPicPr>
          <p:cNvPr id="10" name="Picture 9">
            <a:extLst>
              <a:ext uri="{FF2B5EF4-FFF2-40B4-BE49-F238E27FC236}">
                <a16:creationId xmlns:a16="http://schemas.microsoft.com/office/drawing/2014/main" id="{48484640-FB8F-4571-B80C-54327CFC3CD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spTree>
    <p:extLst>
      <p:ext uri="{BB962C8B-B14F-4D97-AF65-F5344CB8AC3E}">
        <p14:creationId xmlns:p14="http://schemas.microsoft.com/office/powerpoint/2010/main" val="2848080193"/>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6CF850-395C-45F9-8E02-1BDF568BF4E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68433"/>
          <a:stretch/>
        </p:blipFill>
        <p:spPr>
          <a:xfrm>
            <a:off x="4212583" y="37031"/>
            <a:ext cx="2645418" cy="6285265"/>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a:off x="0" y="-2"/>
            <a:ext cx="6858000" cy="9906002"/>
            <a:chOff x="-8068241" y="-32282"/>
            <a:chExt cx="6858000" cy="9906002"/>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2"/>
              <a:ext cx="6858000" cy="9905999"/>
            </a:xfrm>
            <a:prstGeom prst="rect">
              <a:avLst/>
            </a:prstGeom>
          </p:spPr>
        </p:pic>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E52BC0F7-8EF5-44D6-B7BE-BF0E5CA75E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42614765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9A0D6F-D130-43FD-A535-73107B3DBAE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8559" r="28997"/>
          <a:stretch/>
        </p:blipFill>
        <p:spPr>
          <a:xfrm>
            <a:off x="4707923" y="60383"/>
            <a:ext cx="2111977" cy="6285266"/>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a:off x="0" y="-1"/>
            <a:ext cx="6858000" cy="9906001"/>
            <a:chOff x="0" y="-1"/>
            <a:chExt cx="6858000" cy="9906001"/>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5" name="Isosceles Triangle 14">
              <a:extLst>
                <a:ext uri="{FF2B5EF4-FFF2-40B4-BE49-F238E27FC236}">
                  <a16:creationId xmlns:a16="http://schemas.microsoft.com/office/drawing/2014/main" id="{3A542DC8-0EAF-42AA-9978-188659535A6B}"/>
                </a:ext>
              </a:extLst>
            </p:cNvPr>
            <p:cNvSpPr/>
            <p:nvPr userDrawn="1"/>
          </p:nvSpPr>
          <p:spPr>
            <a:xfrm rot="10800000">
              <a:off x="3819299" y="-1"/>
              <a:ext cx="2695802" cy="2869406"/>
            </a:xfrm>
            <a:prstGeom prst="triangle">
              <a:avLst/>
            </a:prstGeom>
            <a:solidFill>
              <a:srgbClr val="9FBCDB"/>
            </a:solidFill>
            <a:ln>
              <a:solidFill>
                <a:srgbClr val="9FBCD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8" name="Picture 17">
            <a:extLst>
              <a:ext uri="{FF2B5EF4-FFF2-40B4-BE49-F238E27FC236}">
                <a16:creationId xmlns:a16="http://schemas.microsoft.com/office/drawing/2014/main" id="{DE70E9E9-1915-4B36-8E8F-A0DFB2C839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33682208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90AA316-1C84-4BDE-8A28-2D60D840FD4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0566" r="17878"/>
          <a:stretch/>
        </p:blipFill>
        <p:spPr>
          <a:xfrm>
            <a:off x="38100" y="120962"/>
            <a:ext cx="1741274" cy="6285266"/>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7" name="Picture 16">
            <a:extLst>
              <a:ext uri="{FF2B5EF4-FFF2-40B4-BE49-F238E27FC236}">
                <a16:creationId xmlns:a16="http://schemas.microsoft.com/office/drawing/2014/main" id="{4E9AE6F3-F3E5-43C8-889C-80B4A707AC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1205336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hf hdr="0" ftr="0" dt="0"/>
  <p:txStyles>
    <p:titleStyle>
      <a:lvl1pPr algn="r"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F9BD88-3987-4D79-9682-9320C85076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0324" r="48490"/>
          <a:stretch/>
        </p:blipFill>
        <p:spPr>
          <a:xfrm>
            <a:off x="4843463" y="3595306"/>
            <a:ext cx="1976437" cy="6231044"/>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flipV="1">
            <a:off x="0" y="-1"/>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9" name="Isosceles Triangle 18">
            <a:extLst>
              <a:ext uri="{FF2B5EF4-FFF2-40B4-BE49-F238E27FC236}">
                <a16:creationId xmlns:a16="http://schemas.microsoft.com/office/drawing/2014/main" id="{AE796FE1-C2B8-40C6-BE0C-22C5164F481E}"/>
              </a:ext>
            </a:extLst>
          </p:cNvPr>
          <p:cNvSpPr/>
          <p:nvPr userDrawn="1"/>
        </p:nvSpPr>
        <p:spPr>
          <a:xfrm rot="10800000" flipV="1">
            <a:off x="3819299" y="7036594"/>
            <a:ext cx="2695802" cy="2869406"/>
          </a:xfrm>
          <a:prstGeom prst="triangle">
            <a:avLst/>
          </a:prstGeom>
          <a:solidFill>
            <a:srgbClr val="9FBCDB"/>
          </a:solidFill>
          <a:ln>
            <a:solidFill>
              <a:srgbClr val="9FBCD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sp>
        <p:nvSpPr>
          <p:cNvPr id="20" name="Rectangle 19">
            <a:extLst>
              <a:ext uri="{FF2B5EF4-FFF2-40B4-BE49-F238E27FC236}">
                <a16:creationId xmlns:a16="http://schemas.microsoft.com/office/drawing/2014/main" id="{7C91A997-922C-4099-8873-B10D8792C8DF}"/>
              </a:ext>
            </a:extLst>
          </p:cNvPr>
          <p:cNvSpPr/>
          <p:nvPr userDrawn="1"/>
        </p:nvSpPr>
        <p:spPr>
          <a:xfrm flipV="1">
            <a:off x="38100" y="9746702"/>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D014D585-83C4-45EC-BB5A-71D39F11BC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34917527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824CBD-9964-4911-AED0-67D34C42A42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50762" r="31576"/>
          <a:stretch/>
        </p:blipFill>
        <p:spPr>
          <a:xfrm>
            <a:off x="98082" y="3379646"/>
            <a:ext cx="1702144" cy="6408168"/>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7" name="Picture 16">
            <a:extLst>
              <a:ext uri="{FF2B5EF4-FFF2-40B4-BE49-F238E27FC236}">
                <a16:creationId xmlns:a16="http://schemas.microsoft.com/office/drawing/2014/main" id="{C6CBE70D-609B-4F47-80B4-0CDBDE93AF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4245208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D35725-7C8F-453E-8986-B5E72B278A2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2227" r="12809"/>
          <a:stretch/>
        </p:blipFill>
        <p:spPr>
          <a:xfrm>
            <a:off x="38100" y="3314743"/>
            <a:ext cx="2233613" cy="6431960"/>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7" name="Picture 16">
            <a:extLst>
              <a:ext uri="{FF2B5EF4-FFF2-40B4-BE49-F238E27FC236}">
                <a16:creationId xmlns:a16="http://schemas.microsoft.com/office/drawing/2014/main" id="{0A550EDC-B839-4BC4-9DC3-8BF139588A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49876037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34EBF7-4BA2-4FFD-95EF-B437EEC1362C}"/>
              </a:ext>
            </a:extLst>
          </p:cNvPr>
          <p:cNvPicPr>
            <a:picLocks noChangeAspect="1"/>
          </p:cNvPicPr>
          <p:nvPr userDrawn="1"/>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 y="0"/>
            <a:ext cx="6858000" cy="9905999"/>
          </a:xfrm>
          <a:prstGeom prst="rect">
            <a:avLst/>
          </a:prstGeom>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0" name="Picture 9">
            <a:extLst>
              <a:ext uri="{FF2B5EF4-FFF2-40B4-BE49-F238E27FC236}">
                <a16:creationId xmlns:a16="http://schemas.microsoft.com/office/drawing/2014/main" id="{F705E89F-3FB5-408B-B6CD-0737189FE00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69570" y="9045976"/>
            <a:ext cx="1482039" cy="389685"/>
          </a:xfrm>
          <a:prstGeom prst="rect">
            <a:avLst/>
          </a:prstGeom>
        </p:spPr>
      </p:pic>
    </p:spTree>
    <p:extLst>
      <p:ext uri="{BB962C8B-B14F-4D97-AF65-F5344CB8AC3E}">
        <p14:creationId xmlns:p14="http://schemas.microsoft.com/office/powerpoint/2010/main" val="28938029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hdr="0" ftr="0" dt="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rdv.vic.gov.au/regional-partnerships/ovens-murray/project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jp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1.xml"/><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411FAA-CA4A-4AAD-9339-994C08B09958}"/>
              </a:ext>
            </a:extLst>
          </p:cNvPr>
          <p:cNvSpPr txBox="1"/>
          <p:nvPr/>
        </p:nvSpPr>
        <p:spPr>
          <a:xfrm>
            <a:off x="435428" y="3200400"/>
            <a:ext cx="4702630" cy="646331"/>
          </a:xfrm>
          <a:prstGeom prst="rect">
            <a:avLst/>
          </a:prstGeom>
          <a:solidFill>
            <a:schemeClr val="tx2">
              <a:lumMod val="40000"/>
              <a:lumOff val="60000"/>
            </a:schemeClr>
          </a:solidFill>
        </p:spPr>
        <p:txBody>
          <a:bodyPr wrap="square" rtlCol="0">
            <a:spAutoFit/>
          </a:bodyPr>
          <a:lstStyle/>
          <a:p>
            <a:pPr>
              <a:spcBef>
                <a:spcPts val="1200"/>
              </a:spcBef>
            </a:pPr>
            <a:endParaRPr lang="en-AU" sz="900" dirty="0">
              <a:solidFill>
                <a:schemeClr val="bg1"/>
              </a:solidFill>
            </a:endParaRPr>
          </a:p>
          <a:p>
            <a:r>
              <a:rPr lang="en-AU" dirty="0">
                <a:solidFill>
                  <a:schemeClr val="bg1"/>
                </a:solidFill>
              </a:rPr>
              <a:t>Part 1: Regional Context &amp; Priorities</a:t>
            </a:r>
          </a:p>
          <a:p>
            <a:endParaRPr lang="en-AU" sz="900" dirty="0">
              <a:solidFill>
                <a:schemeClr val="bg1"/>
              </a:solidFill>
            </a:endParaRPr>
          </a:p>
        </p:txBody>
      </p:sp>
    </p:spTree>
    <p:extLst>
      <p:ext uri="{BB962C8B-B14F-4D97-AF65-F5344CB8AC3E}">
        <p14:creationId xmlns:p14="http://schemas.microsoft.com/office/powerpoint/2010/main" val="111339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AFF23-8197-45B0-9493-33547EFFB23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9289" y="4575858"/>
            <a:ext cx="3551647" cy="2929684"/>
          </a:xfrm>
          <a:prstGeom prst="rect">
            <a:avLst/>
          </a:prstGeom>
        </p:spPr>
      </p:pic>
      <p:grpSp>
        <p:nvGrpSpPr>
          <p:cNvPr id="27" name="Group 26">
            <a:extLst>
              <a:ext uri="{FF2B5EF4-FFF2-40B4-BE49-F238E27FC236}">
                <a16:creationId xmlns:a16="http://schemas.microsoft.com/office/drawing/2014/main" id="{2D41E16E-F194-4230-B246-22ED1E46512E}"/>
              </a:ext>
            </a:extLst>
          </p:cNvPr>
          <p:cNvGrpSpPr/>
          <p:nvPr/>
        </p:nvGrpSpPr>
        <p:grpSpPr>
          <a:xfrm>
            <a:off x="749061" y="4575858"/>
            <a:ext cx="1386309" cy="987745"/>
            <a:chOff x="2165296" y="3919599"/>
            <a:chExt cx="1386309" cy="987745"/>
          </a:xfrm>
        </p:grpSpPr>
        <p:pic>
          <p:nvPicPr>
            <p:cNvPr id="14" name="Picture 13">
              <a:extLst>
                <a:ext uri="{FF2B5EF4-FFF2-40B4-BE49-F238E27FC236}">
                  <a16:creationId xmlns:a16="http://schemas.microsoft.com/office/drawing/2014/main" id="{F0E587C0-5ADA-4BFA-812C-95D3204F856F}"/>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165296" y="3919599"/>
              <a:ext cx="1386309" cy="987745"/>
            </a:xfrm>
            <a:prstGeom prst="rect">
              <a:avLst/>
            </a:prstGeom>
          </p:spPr>
        </p:pic>
        <p:cxnSp>
          <p:nvCxnSpPr>
            <p:cNvPr id="19" name="Straight Connector 18">
              <a:extLst>
                <a:ext uri="{FF2B5EF4-FFF2-40B4-BE49-F238E27FC236}">
                  <a16:creationId xmlns:a16="http://schemas.microsoft.com/office/drawing/2014/main" id="{A9353D23-DB3D-4B09-B5ED-C7C418B05688}"/>
                </a:ext>
              </a:extLst>
            </p:cNvPr>
            <p:cNvCxnSpPr>
              <a:cxnSpLocks/>
            </p:cNvCxnSpPr>
            <p:nvPr/>
          </p:nvCxnSpPr>
          <p:spPr>
            <a:xfrm>
              <a:off x="3024753" y="4419313"/>
              <a:ext cx="449946" cy="296528"/>
            </a:xfrm>
            <a:prstGeom prst="line">
              <a:avLst/>
            </a:prstGeom>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6B06BF64-26C6-4B1B-941B-DEC7C6913A26}"/>
              </a:ext>
            </a:extLst>
          </p:cNvPr>
          <p:cNvSpPr>
            <a:spLocks noGrp="1"/>
          </p:cNvSpPr>
          <p:nvPr>
            <p:ph idx="1"/>
          </p:nvPr>
        </p:nvSpPr>
        <p:spPr>
          <a:xfrm>
            <a:off x="2041318" y="453748"/>
            <a:ext cx="3947584" cy="804125"/>
          </a:xfrm>
        </p:spPr>
        <p:txBody>
          <a:bodyPr>
            <a:noAutofit/>
          </a:bodyPr>
          <a:lstStyle/>
          <a:p>
            <a:pPr marL="0" indent="0" algn="r">
              <a:buNone/>
            </a:pPr>
            <a:r>
              <a:rPr lang="en-AU" dirty="0">
                <a:solidFill>
                  <a:schemeClr val="accent1"/>
                </a:solidFill>
                <a:ea typeface="+mj-ea"/>
                <a:cs typeface="+mj-cs"/>
              </a:rPr>
              <a:t>Ovens Murray Region – </a:t>
            </a:r>
          </a:p>
          <a:p>
            <a:pPr marL="0" indent="0" algn="r">
              <a:spcBef>
                <a:spcPts val="600"/>
              </a:spcBef>
              <a:buNone/>
            </a:pPr>
            <a:r>
              <a:rPr lang="en-AU" dirty="0">
                <a:solidFill>
                  <a:schemeClr val="accent1"/>
                </a:solidFill>
                <a:ea typeface="+mj-ea"/>
                <a:cs typeface="+mj-cs"/>
              </a:rPr>
              <a:t>At a glance…</a:t>
            </a:r>
          </a:p>
        </p:txBody>
      </p:sp>
      <p:sp>
        <p:nvSpPr>
          <p:cNvPr id="4" name="Text Placeholder 3">
            <a:extLst>
              <a:ext uri="{FF2B5EF4-FFF2-40B4-BE49-F238E27FC236}">
                <a16:creationId xmlns:a16="http://schemas.microsoft.com/office/drawing/2014/main" id="{A387D85E-6723-4716-A814-6BA1AA71BD81}"/>
              </a:ext>
            </a:extLst>
          </p:cNvPr>
          <p:cNvSpPr>
            <a:spLocks noGrp="1"/>
          </p:cNvSpPr>
          <p:nvPr>
            <p:ph type="body" sz="half" idx="2"/>
          </p:nvPr>
        </p:nvSpPr>
        <p:spPr>
          <a:xfrm>
            <a:off x="278198" y="1040777"/>
            <a:ext cx="4484121" cy="1673112"/>
          </a:xfrm>
        </p:spPr>
        <p:txBody>
          <a:bodyPr>
            <a:noAutofit/>
          </a:bodyPr>
          <a:lstStyle/>
          <a:p>
            <a:r>
              <a:rPr lang="en-AU" sz="1600" dirty="0"/>
              <a:t>Regional Partnership</a:t>
            </a:r>
          </a:p>
          <a:p>
            <a:r>
              <a:rPr lang="en-AU" dirty="0"/>
              <a:t>The Ovens Murray Regional Partnership is one of nine non-metropolitan Regional Partnerships established across Victoria by the State Government in 2016. </a:t>
            </a:r>
          </a:p>
          <a:p>
            <a:r>
              <a:rPr lang="en-AU" dirty="0"/>
              <a:t>This initiative recognises that local communities are in the best position to understand the challenges and opportunities faced by their region and provides a regional voice directly into the heart of government.</a:t>
            </a:r>
          </a:p>
        </p:txBody>
      </p:sp>
      <p:grpSp>
        <p:nvGrpSpPr>
          <p:cNvPr id="30" name="Group 29">
            <a:extLst>
              <a:ext uri="{FF2B5EF4-FFF2-40B4-BE49-F238E27FC236}">
                <a16:creationId xmlns:a16="http://schemas.microsoft.com/office/drawing/2014/main" id="{239757A4-1D8C-43EF-A252-32A1E1CF7B77}"/>
              </a:ext>
            </a:extLst>
          </p:cNvPr>
          <p:cNvGrpSpPr/>
          <p:nvPr/>
        </p:nvGrpSpPr>
        <p:grpSpPr>
          <a:xfrm>
            <a:off x="4079945" y="3500238"/>
            <a:ext cx="2002307" cy="1519329"/>
            <a:chOff x="17327" y="7271491"/>
            <a:chExt cx="2002307" cy="1519329"/>
          </a:xfrm>
        </p:grpSpPr>
        <p:sp>
          <p:nvSpPr>
            <p:cNvPr id="11" name="Text Placeholder 3">
              <a:extLst>
                <a:ext uri="{FF2B5EF4-FFF2-40B4-BE49-F238E27FC236}">
                  <a16:creationId xmlns:a16="http://schemas.microsoft.com/office/drawing/2014/main" id="{2B50DA85-C0F0-474A-84D1-F277CB051BFC}"/>
                </a:ext>
              </a:extLst>
            </p:cNvPr>
            <p:cNvSpPr txBox="1">
              <a:spLocks/>
            </p:cNvSpPr>
            <p:nvPr/>
          </p:nvSpPr>
          <p:spPr>
            <a:xfrm>
              <a:off x="17327" y="7728754"/>
              <a:ext cx="2002307" cy="106206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Land Area </a:t>
              </a:r>
            </a:p>
            <a:p>
              <a:pPr algn="ctr">
                <a:spcBef>
                  <a:spcPts val="0"/>
                </a:spcBef>
              </a:pPr>
              <a:r>
                <a:rPr lang="en-AU" sz="1600" dirty="0"/>
                <a:t>approx. </a:t>
              </a:r>
            </a:p>
            <a:p>
              <a:pPr algn="ctr">
                <a:spcBef>
                  <a:spcPts val="0"/>
                </a:spcBef>
              </a:pPr>
              <a:r>
                <a:rPr lang="en-AU" sz="1600" dirty="0"/>
                <a:t>15,000 km²</a:t>
              </a:r>
            </a:p>
          </p:txBody>
        </p:sp>
        <p:pic>
          <p:nvPicPr>
            <p:cNvPr id="29" name="Picture 28">
              <a:extLst>
                <a:ext uri="{FF2B5EF4-FFF2-40B4-BE49-F238E27FC236}">
                  <a16:creationId xmlns:a16="http://schemas.microsoft.com/office/drawing/2014/main" id="{9ACED753-4F47-4262-AEE8-08094DBEF6C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53" name="Group 52">
            <a:extLst>
              <a:ext uri="{FF2B5EF4-FFF2-40B4-BE49-F238E27FC236}">
                <a16:creationId xmlns:a16="http://schemas.microsoft.com/office/drawing/2014/main" id="{67F346F7-2071-4858-ACEB-52B67B056956}"/>
              </a:ext>
            </a:extLst>
          </p:cNvPr>
          <p:cNvGrpSpPr/>
          <p:nvPr/>
        </p:nvGrpSpPr>
        <p:grpSpPr>
          <a:xfrm>
            <a:off x="1403287" y="3542062"/>
            <a:ext cx="1794656" cy="1413072"/>
            <a:chOff x="131628" y="7267887"/>
            <a:chExt cx="1794656" cy="1413072"/>
          </a:xfrm>
        </p:grpSpPr>
        <p:sp>
          <p:nvSpPr>
            <p:cNvPr id="54" name="Text Placeholder 3">
              <a:extLst>
                <a:ext uri="{FF2B5EF4-FFF2-40B4-BE49-F238E27FC236}">
                  <a16:creationId xmlns:a16="http://schemas.microsoft.com/office/drawing/2014/main" id="{7FFD2B76-8419-4BDC-B425-DD4A0E5A53C2}"/>
                </a:ext>
              </a:extLst>
            </p:cNvPr>
            <p:cNvSpPr txBox="1">
              <a:spLocks/>
            </p:cNvSpPr>
            <p:nvPr/>
          </p:nvSpPr>
          <p:spPr>
            <a:xfrm>
              <a:off x="131628" y="7728755"/>
              <a:ext cx="1794656" cy="95220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125,428 residents</a:t>
              </a:r>
            </a:p>
            <a:p>
              <a:pPr algn="ctr">
                <a:lnSpc>
                  <a:spcPct val="100000"/>
                </a:lnSpc>
                <a:spcBef>
                  <a:spcPts val="0"/>
                </a:spcBef>
              </a:pPr>
              <a:r>
                <a:rPr lang="en-AU" sz="1100" dirty="0"/>
                <a:t>(ABS 2016)</a:t>
              </a:r>
            </a:p>
          </p:txBody>
        </p:sp>
        <p:pic>
          <p:nvPicPr>
            <p:cNvPr id="55" name="Picture 54">
              <a:extLst>
                <a:ext uri="{FF2B5EF4-FFF2-40B4-BE49-F238E27FC236}">
                  <a16:creationId xmlns:a16="http://schemas.microsoft.com/office/drawing/2014/main" id="{11BEE03D-A2FC-4C45-B6C7-B0DB2F84750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6805" y="7267887"/>
              <a:ext cx="457264" cy="457264"/>
            </a:xfrm>
            <a:prstGeom prst="rect">
              <a:avLst/>
            </a:prstGeom>
          </p:spPr>
        </p:pic>
      </p:grpSp>
      <p:grpSp>
        <p:nvGrpSpPr>
          <p:cNvPr id="58" name="Group 57">
            <a:extLst>
              <a:ext uri="{FF2B5EF4-FFF2-40B4-BE49-F238E27FC236}">
                <a16:creationId xmlns:a16="http://schemas.microsoft.com/office/drawing/2014/main" id="{5AAB4B02-F9FD-4C5E-B5FE-D5480B94A2D1}"/>
              </a:ext>
            </a:extLst>
          </p:cNvPr>
          <p:cNvGrpSpPr/>
          <p:nvPr/>
        </p:nvGrpSpPr>
        <p:grpSpPr>
          <a:xfrm>
            <a:off x="330830" y="5830635"/>
            <a:ext cx="1794656" cy="2943138"/>
            <a:chOff x="131628" y="7271491"/>
            <a:chExt cx="1794656" cy="2943138"/>
          </a:xfrm>
        </p:grpSpPr>
        <p:sp>
          <p:nvSpPr>
            <p:cNvPr id="59" name="Text Placeholder 3">
              <a:extLst>
                <a:ext uri="{FF2B5EF4-FFF2-40B4-BE49-F238E27FC236}">
                  <a16:creationId xmlns:a16="http://schemas.microsoft.com/office/drawing/2014/main" id="{14C5BDE9-37F1-4E29-BCA2-D20B2010654C}"/>
                </a:ext>
              </a:extLst>
            </p:cNvPr>
            <p:cNvSpPr txBox="1">
              <a:spLocks/>
            </p:cNvSpPr>
            <p:nvPr/>
          </p:nvSpPr>
          <p:spPr>
            <a:xfrm>
              <a:off x="131628" y="7728752"/>
              <a:ext cx="1794656" cy="24858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7 LGAs </a:t>
              </a:r>
            </a:p>
            <a:p>
              <a:r>
                <a:rPr lang="en-AU" sz="900" dirty="0"/>
                <a:t>Local government areas (population):</a:t>
              </a:r>
            </a:p>
            <a:p>
              <a:pPr marL="171450" indent="-85725">
                <a:buFont typeface="Arial" panose="020B0604020202020204" pitchFamily="34" charset="0"/>
                <a:buChar char="•"/>
              </a:pPr>
              <a:r>
                <a:rPr lang="en-AU" sz="900" dirty="0"/>
                <a:t>Alpine (12,500)</a:t>
              </a:r>
            </a:p>
            <a:p>
              <a:pPr marL="171450" indent="-85725">
                <a:buFont typeface="Arial" panose="020B0604020202020204" pitchFamily="34" charset="0"/>
                <a:buChar char="•"/>
              </a:pPr>
              <a:r>
                <a:rPr lang="en-AU" sz="900" dirty="0"/>
                <a:t>Benalla (14,000)</a:t>
              </a:r>
            </a:p>
            <a:p>
              <a:pPr marL="171450" indent="-85725">
                <a:buFont typeface="Arial" panose="020B0604020202020204" pitchFamily="34" charset="0"/>
                <a:buChar char="•"/>
              </a:pPr>
              <a:r>
                <a:rPr lang="en-AU" sz="900" dirty="0"/>
                <a:t>Indigo (16,000)</a:t>
              </a:r>
            </a:p>
            <a:p>
              <a:pPr marL="171450" indent="-85725">
                <a:buFont typeface="Arial" panose="020B0604020202020204" pitchFamily="34" charset="0"/>
                <a:buChar char="•"/>
              </a:pPr>
              <a:r>
                <a:rPr lang="en-AU" sz="900" dirty="0"/>
                <a:t>Mansfield (8,600)</a:t>
              </a:r>
            </a:p>
            <a:p>
              <a:pPr marL="171450" indent="-85725">
                <a:buFont typeface="Arial" panose="020B0604020202020204" pitchFamily="34" charset="0"/>
                <a:buChar char="•"/>
              </a:pPr>
              <a:r>
                <a:rPr lang="en-AU" sz="900" dirty="0"/>
                <a:t>Towong (6,000)</a:t>
              </a:r>
            </a:p>
            <a:p>
              <a:pPr marL="171450" indent="-85725">
                <a:buFont typeface="Arial" panose="020B0604020202020204" pitchFamily="34" charset="0"/>
                <a:buChar char="•"/>
              </a:pPr>
              <a:r>
                <a:rPr lang="en-AU" sz="900" dirty="0"/>
                <a:t>Wangaratta (28,500) </a:t>
              </a:r>
            </a:p>
            <a:p>
              <a:pPr marL="171450" indent="-85725">
                <a:buFont typeface="Arial" panose="020B0604020202020204" pitchFamily="34" charset="0"/>
                <a:buChar char="•"/>
              </a:pPr>
              <a:r>
                <a:rPr lang="en-AU" sz="900" dirty="0"/>
                <a:t>Wodonga (40,000)</a:t>
              </a:r>
              <a:endParaRPr lang="en-AU" sz="900" dirty="0">
                <a:highlight>
                  <a:srgbClr val="FFFF00"/>
                </a:highlight>
              </a:endParaRPr>
            </a:p>
          </p:txBody>
        </p:sp>
        <p:pic>
          <p:nvPicPr>
            <p:cNvPr id="60" name="Picture 59">
              <a:extLst>
                <a:ext uri="{FF2B5EF4-FFF2-40B4-BE49-F238E27FC236}">
                  <a16:creationId xmlns:a16="http://schemas.microsoft.com/office/drawing/2014/main" id="{189B6FE8-33F8-46CE-BF73-876FC0587136}"/>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64" name="Group 63">
            <a:extLst>
              <a:ext uri="{FF2B5EF4-FFF2-40B4-BE49-F238E27FC236}">
                <a16:creationId xmlns:a16="http://schemas.microsoft.com/office/drawing/2014/main" id="{D7CAF7D3-C02D-43C8-9D63-CB766B067691}"/>
              </a:ext>
            </a:extLst>
          </p:cNvPr>
          <p:cNvGrpSpPr/>
          <p:nvPr/>
        </p:nvGrpSpPr>
        <p:grpSpPr>
          <a:xfrm>
            <a:off x="2397394" y="7212475"/>
            <a:ext cx="2179889" cy="1969723"/>
            <a:chOff x="131628" y="7405777"/>
            <a:chExt cx="1794656" cy="1391457"/>
          </a:xfrm>
        </p:grpSpPr>
        <p:sp>
          <p:nvSpPr>
            <p:cNvPr id="65" name="Text Placeholder 3">
              <a:extLst>
                <a:ext uri="{FF2B5EF4-FFF2-40B4-BE49-F238E27FC236}">
                  <a16:creationId xmlns:a16="http://schemas.microsoft.com/office/drawing/2014/main" id="{B51634A9-0667-4C24-9BBA-217933717623}"/>
                </a:ext>
              </a:extLst>
            </p:cNvPr>
            <p:cNvSpPr txBox="1">
              <a:spLocks/>
            </p:cNvSpPr>
            <p:nvPr/>
          </p:nvSpPr>
          <p:spPr>
            <a:xfrm>
              <a:off x="131628" y="7728753"/>
              <a:ext cx="1794656" cy="106848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Primary Production</a:t>
              </a:r>
            </a:p>
            <a:p>
              <a:pPr algn="ctr"/>
              <a:r>
                <a:rPr lang="en-AU" sz="1000" dirty="0"/>
                <a:t> </a:t>
              </a:r>
              <a:r>
                <a:rPr lang="en-AU" sz="900" dirty="0"/>
                <a:t>Grazing - sheep / beef </a:t>
              </a:r>
            </a:p>
            <a:p>
              <a:pPr algn="ctr"/>
              <a:r>
                <a:rPr lang="en-AU" sz="900" dirty="0"/>
                <a:t>Horticulture / Viticulture</a:t>
              </a:r>
            </a:p>
            <a:p>
              <a:pPr algn="ctr"/>
              <a:r>
                <a:rPr lang="en-AU" sz="900" dirty="0"/>
                <a:t>Dairy</a:t>
              </a:r>
            </a:p>
            <a:p>
              <a:pPr algn="ctr"/>
              <a:r>
                <a:rPr lang="en-AU" sz="900" dirty="0"/>
                <a:t>Forestry</a:t>
              </a:r>
            </a:p>
            <a:p>
              <a:pPr algn="ctr"/>
              <a:endParaRPr lang="en-AU" sz="1600" dirty="0"/>
            </a:p>
            <a:p>
              <a:pPr algn="ctr"/>
              <a:endParaRPr lang="en-AU" sz="900" dirty="0"/>
            </a:p>
          </p:txBody>
        </p:sp>
        <p:pic>
          <p:nvPicPr>
            <p:cNvPr id="66" name="Picture 65">
              <a:extLst>
                <a:ext uri="{FF2B5EF4-FFF2-40B4-BE49-F238E27FC236}">
                  <a16:creationId xmlns:a16="http://schemas.microsoft.com/office/drawing/2014/main" id="{E382A224-E867-4412-9DC0-470080CA2B4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0754" y="7405777"/>
              <a:ext cx="376403" cy="322976"/>
            </a:xfrm>
            <a:prstGeom prst="rect">
              <a:avLst/>
            </a:prstGeom>
          </p:spPr>
        </p:pic>
      </p:grpSp>
      <p:grpSp>
        <p:nvGrpSpPr>
          <p:cNvPr id="67" name="Group 66">
            <a:extLst>
              <a:ext uri="{FF2B5EF4-FFF2-40B4-BE49-F238E27FC236}">
                <a16:creationId xmlns:a16="http://schemas.microsoft.com/office/drawing/2014/main" id="{CB40B698-B44F-41E0-84E8-7AD5D1489BA4}"/>
              </a:ext>
            </a:extLst>
          </p:cNvPr>
          <p:cNvGrpSpPr/>
          <p:nvPr/>
        </p:nvGrpSpPr>
        <p:grpSpPr>
          <a:xfrm>
            <a:off x="22546" y="3110196"/>
            <a:ext cx="1794656" cy="1332146"/>
            <a:chOff x="131628" y="7271491"/>
            <a:chExt cx="1794656" cy="1332146"/>
          </a:xfrm>
        </p:grpSpPr>
        <p:sp>
          <p:nvSpPr>
            <p:cNvPr id="68" name="Text Placeholder 3">
              <a:extLst>
                <a:ext uri="{FF2B5EF4-FFF2-40B4-BE49-F238E27FC236}">
                  <a16:creationId xmlns:a16="http://schemas.microsoft.com/office/drawing/2014/main" id="{A4757B32-DDE7-4314-99E9-8D3EDD24CD05}"/>
                </a:ext>
              </a:extLst>
            </p:cNvPr>
            <p:cNvSpPr txBox="1">
              <a:spLocks/>
            </p:cNvSpPr>
            <p:nvPr/>
          </p:nvSpPr>
          <p:spPr>
            <a:xfrm>
              <a:off x="131628" y="7728754"/>
              <a:ext cx="1794656" cy="87488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$6.5 billion</a:t>
              </a:r>
            </a:p>
            <a:p>
              <a:pPr algn="ctr">
                <a:lnSpc>
                  <a:spcPct val="100000"/>
                </a:lnSpc>
                <a:spcBef>
                  <a:spcPts val="0"/>
                </a:spcBef>
              </a:pPr>
              <a:r>
                <a:rPr lang="en-AU" sz="1100" dirty="0"/>
                <a:t>Gross Regional Product</a:t>
              </a:r>
            </a:p>
            <a:p>
              <a:pPr algn="ctr">
                <a:lnSpc>
                  <a:spcPct val="100000"/>
                </a:lnSpc>
                <a:spcBef>
                  <a:spcPts val="0"/>
                </a:spcBef>
              </a:pPr>
              <a:r>
                <a:rPr lang="en-AU" sz="1100" dirty="0"/>
                <a:t>(GRP 2018)</a:t>
              </a:r>
            </a:p>
          </p:txBody>
        </p:sp>
        <p:pic>
          <p:nvPicPr>
            <p:cNvPr id="69" name="Picture 68">
              <a:extLst>
                <a:ext uri="{FF2B5EF4-FFF2-40B4-BE49-F238E27FC236}">
                  <a16:creationId xmlns:a16="http://schemas.microsoft.com/office/drawing/2014/main" id="{0AA807DF-6F9E-4D8E-8357-F1DEE19FB750}"/>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73" name="Group 72">
            <a:extLst>
              <a:ext uri="{FF2B5EF4-FFF2-40B4-BE49-F238E27FC236}">
                <a16:creationId xmlns:a16="http://schemas.microsoft.com/office/drawing/2014/main" id="{D79E4A6C-668B-46AB-B0A0-5CAD44BAEBE5}"/>
              </a:ext>
            </a:extLst>
          </p:cNvPr>
          <p:cNvGrpSpPr/>
          <p:nvPr/>
        </p:nvGrpSpPr>
        <p:grpSpPr>
          <a:xfrm>
            <a:off x="4424224" y="6758676"/>
            <a:ext cx="2456853" cy="2963076"/>
            <a:chOff x="177902" y="7675186"/>
            <a:chExt cx="2456853" cy="2963076"/>
          </a:xfrm>
        </p:grpSpPr>
        <p:sp>
          <p:nvSpPr>
            <p:cNvPr id="74" name="Text Placeholder 3">
              <a:extLst>
                <a:ext uri="{FF2B5EF4-FFF2-40B4-BE49-F238E27FC236}">
                  <a16:creationId xmlns:a16="http://schemas.microsoft.com/office/drawing/2014/main" id="{B22C9325-3DB4-44B1-9ED9-F9EB75ACC98E}"/>
                </a:ext>
              </a:extLst>
            </p:cNvPr>
            <p:cNvSpPr txBox="1">
              <a:spLocks/>
            </p:cNvSpPr>
            <p:nvPr/>
          </p:nvSpPr>
          <p:spPr>
            <a:xfrm>
              <a:off x="177902" y="8152385"/>
              <a:ext cx="2456853" cy="24858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Key Industries</a:t>
              </a:r>
            </a:p>
            <a:p>
              <a:pPr algn="ctr">
                <a:spcBef>
                  <a:spcPts val="0"/>
                </a:spcBef>
              </a:pPr>
              <a:r>
                <a:rPr lang="en-AU" sz="900" dirty="0"/>
                <a:t>(Employment)</a:t>
              </a:r>
            </a:p>
            <a:p>
              <a:pPr algn="ctr"/>
              <a:r>
                <a:rPr lang="en-AU" sz="900" dirty="0"/>
                <a:t>Health/social care (14%)</a:t>
              </a:r>
            </a:p>
            <a:p>
              <a:pPr algn="ctr"/>
              <a:r>
                <a:rPr lang="en-AU" sz="900" dirty="0"/>
                <a:t>Manufacturing (10%)</a:t>
              </a:r>
            </a:p>
            <a:p>
              <a:pPr algn="ctr"/>
              <a:r>
                <a:rPr lang="en-AU" sz="900" dirty="0"/>
                <a:t>Retail trade (10%)</a:t>
              </a:r>
            </a:p>
            <a:p>
              <a:pPr algn="ctr"/>
              <a:r>
                <a:rPr lang="en-AU" sz="900" dirty="0"/>
                <a:t>Tourism (9%)</a:t>
              </a:r>
            </a:p>
            <a:p>
              <a:pPr algn="ctr"/>
              <a:r>
                <a:rPr lang="en-AU" sz="900" dirty="0"/>
                <a:t>Construction (8%)</a:t>
              </a:r>
            </a:p>
            <a:p>
              <a:pPr algn="ctr"/>
              <a:r>
                <a:rPr lang="en-AU" sz="900" dirty="0"/>
                <a:t>Education and training (8%)</a:t>
              </a:r>
            </a:p>
            <a:p>
              <a:pPr algn="ctr"/>
              <a:r>
                <a:rPr lang="en-AU" sz="900" dirty="0"/>
                <a:t>Public admin and safety (8%)</a:t>
              </a:r>
            </a:p>
            <a:p>
              <a:pPr algn="ctr"/>
              <a:r>
                <a:rPr lang="en-AU" sz="900" dirty="0"/>
                <a:t>Agriculture / forestry (7%)</a:t>
              </a:r>
            </a:p>
            <a:p>
              <a:pPr algn="ctr"/>
              <a:endParaRPr lang="en-AU" sz="900" dirty="0">
                <a:highlight>
                  <a:srgbClr val="FFFF00"/>
                </a:highlight>
              </a:endParaRPr>
            </a:p>
          </p:txBody>
        </p:sp>
        <p:pic>
          <p:nvPicPr>
            <p:cNvPr id="75" name="Picture 74">
              <a:extLst>
                <a:ext uri="{FF2B5EF4-FFF2-40B4-BE49-F238E27FC236}">
                  <a16:creationId xmlns:a16="http://schemas.microsoft.com/office/drawing/2014/main" id="{E3A0D661-56EB-46FA-B020-6E9481E9A3AE}"/>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20460" y="7675186"/>
              <a:ext cx="457264" cy="457264"/>
            </a:xfrm>
            <a:prstGeom prst="rect">
              <a:avLst/>
            </a:prstGeom>
          </p:spPr>
        </p:pic>
      </p:grpSp>
      <p:sp>
        <p:nvSpPr>
          <p:cNvPr id="26" name="Text Placeholder 3">
            <a:extLst>
              <a:ext uri="{FF2B5EF4-FFF2-40B4-BE49-F238E27FC236}">
                <a16:creationId xmlns:a16="http://schemas.microsoft.com/office/drawing/2014/main" id="{4327E00A-73AB-4168-AAC6-E6D5EC9FAFED}"/>
              </a:ext>
            </a:extLst>
          </p:cNvPr>
          <p:cNvSpPr txBox="1">
            <a:spLocks/>
          </p:cNvSpPr>
          <p:nvPr/>
        </p:nvSpPr>
        <p:spPr>
          <a:xfrm>
            <a:off x="5003966" y="5252232"/>
            <a:ext cx="1386309" cy="1704078"/>
          </a:xfrm>
          <a:prstGeom prst="rect">
            <a:avLst/>
          </a:prstGeom>
        </p:spPr>
        <p:txBody>
          <a:bodyPr vert="horz" lIns="63305" tIns="31652" rIns="63305" bIns="31652"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Four Alpine Resorts </a:t>
            </a:r>
          </a:p>
          <a:p>
            <a:pPr marL="266700" indent="-85725">
              <a:buFont typeface="Arial" panose="020B0604020202020204" pitchFamily="34" charset="0"/>
              <a:buChar char="•"/>
            </a:pPr>
            <a:r>
              <a:rPr lang="en-AU" sz="900" dirty="0"/>
              <a:t>Falls Creek</a:t>
            </a:r>
          </a:p>
          <a:p>
            <a:pPr marL="266700" indent="-85725">
              <a:buFont typeface="Arial" panose="020B0604020202020204" pitchFamily="34" charset="0"/>
              <a:buChar char="•"/>
            </a:pPr>
            <a:r>
              <a:rPr lang="en-AU" sz="900" dirty="0"/>
              <a:t>Mount Hotham</a:t>
            </a:r>
          </a:p>
          <a:p>
            <a:pPr marL="266700" indent="-85725">
              <a:buFont typeface="Arial" panose="020B0604020202020204" pitchFamily="34" charset="0"/>
              <a:buChar char="•"/>
            </a:pPr>
            <a:r>
              <a:rPr lang="en-AU" sz="900" dirty="0"/>
              <a:t>Mount Buller</a:t>
            </a:r>
          </a:p>
          <a:p>
            <a:pPr marL="266700" indent="-85725">
              <a:buFont typeface="Arial" panose="020B0604020202020204" pitchFamily="34" charset="0"/>
              <a:buChar char="•"/>
            </a:pPr>
            <a:r>
              <a:rPr lang="en-AU" sz="900" dirty="0"/>
              <a:t>Mount Stirling</a:t>
            </a:r>
          </a:p>
        </p:txBody>
      </p:sp>
      <p:sp>
        <p:nvSpPr>
          <p:cNvPr id="32" name="Text Placeholder 3">
            <a:extLst>
              <a:ext uri="{FF2B5EF4-FFF2-40B4-BE49-F238E27FC236}">
                <a16:creationId xmlns:a16="http://schemas.microsoft.com/office/drawing/2014/main" id="{EF6B7F03-3FE0-4992-AE6E-A5B69C488547}"/>
              </a:ext>
            </a:extLst>
          </p:cNvPr>
          <p:cNvSpPr txBox="1">
            <a:spLocks/>
          </p:cNvSpPr>
          <p:nvPr/>
        </p:nvSpPr>
        <p:spPr>
          <a:xfrm>
            <a:off x="2725098" y="3275346"/>
            <a:ext cx="1894863" cy="1062066"/>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1600" dirty="0"/>
              <a:t>Low digital inclusion</a:t>
            </a:r>
          </a:p>
          <a:p>
            <a:pPr algn="ctr">
              <a:spcBef>
                <a:spcPts val="300"/>
              </a:spcBef>
            </a:pPr>
            <a:r>
              <a:rPr lang="en-AU" sz="1100" dirty="0"/>
              <a:t>Northern Vic Region = 54</a:t>
            </a:r>
          </a:p>
          <a:p>
            <a:pPr algn="ctr">
              <a:spcBef>
                <a:spcPts val="300"/>
              </a:spcBef>
            </a:pPr>
            <a:r>
              <a:rPr lang="en-AU" sz="1100" dirty="0"/>
              <a:t>(ADII 2019 )</a:t>
            </a:r>
          </a:p>
          <a:p>
            <a:pPr algn="ctr">
              <a:spcBef>
                <a:spcPts val="300"/>
              </a:spcBef>
            </a:pPr>
            <a:r>
              <a:rPr lang="en-AU" sz="1100" dirty="0"/>
              <a:t> </a:t>
            </a:r>
          </a:p>
        </p:txBody>
      </p:sp>
      <p:pic>
        <p:nvPicPr>
          <p:cNvPr id="34" name="Picture 33">
            <a:extLst>
              <a:ext uri="{FF2B5EF4-FFF2-40B4-BE49-F238E27FC236}">
                <a16:creationId xmlns:a16="http://schemas.microsoft.com/office/drawing/2014/main" id="{F0F319C3-435E-4025-A916-2E7494F6D880}"/>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14636" y="2775510"/>
            <a:ext cx="457264" cy="457264"/>
          </a:xfrm>
          <a:prstGeom prst="rect">
            <a:avLst/>
          </a:prstGeom>
        </p:spPr>
      </p:pic>
      <p:pic>
        <p:nvPicPr>
          <p:cNvPr id="1026" name="Picture 2" descr="ridge%20clipart">
            <a:extLst>
              <a:ext uri="{FF2B5EF4-FFF2-40B4-BE49-F238E27FC236}">
                <a16:creationId xmlns:a16="http://schemas.microsoft.com/office/drawing/2014/main" id="{99FC5082-6AA3-47CC-8401-3CE35D629B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0666" y="4809578"/>
            <a:ext cx="577006" cy="4029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82525B3-3BFE-48F1-A11A-4AB970CD3AC4}"/>
              </a:ext>
            </a:extLst>
          </p:cNvPr>
          <p:cNvSpPr>
            <a:spLocks noGrp="1"/>
          </p:cNvSpPr>
          <p:nvPr>
            <p:ph type="sldNum" sz="quarter" idx="12"/>
          </p:nvPr>
        </p:nvSpPr>
        <p:spPr/>
        <p:txBody>
          <a:bodyPr/>
          <a:lstStyle/>
          <a:p>
            <a:fld id="{6948CE19-2F83-46F3-9C1F-CE53E9CFC87D}" type="slidenum">
              <a:rPr lang="en-AU" smtClean="0"/>
              <a:t>10</a:t>
            </a:fld>
            <a:endParaRPr lang="en-AU"/>
          </a:p>
        </p:txBody>
      </p:sp>
    </p:spTree>
    <p:extLst>
      <p:ext uri="{BB962C8B-B14F-4D97-AF65-F5344CB8AC3E}">
        <p14:creationId xmlns:p14="http://schemas.microsoft.com/office/powerpoint/2010/main" val="280959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8" y="147992"/>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Regional Snapshot</a:t>
            </a:r>
          </a:p>
        </p:txBody>
      </p:sp>
      <p:sp>
        <p:nvSpPr>
          <p:cNvPr id="14" name="TextBox 13">
            <a:extLst>
              <a:ext uri="{FF2B5EF4-FFF2-40B4-BE49-F238E27FC236}">
                <a16:creationId xmlns:a16="http://schemas.microsoft.com/office/drawing/2014/main" id="{B1A692BA-E80F-4FA6-8B7D-3F332CBC2D2C}"/>
              </a:ext>
            </a:extLst>
          </p:cNvPr>
          <p:cNvSpPr txBox="1"/>
          <p:nvPr/>
        </p:nvSpPr>
        <p:spPr>
          <a:xfrm>
            <a:off x="304799" y="4040011"/>
            <a:ext cx="5903843" cy="4939814"/>
          </a:xfrm>
          <a:prstGeom prst="rect">
            <a:avLst/>
          </a:prstGeom>
          <a:noFill/>
        </p:spPr>
        <p:txBody>
          <a:bodyPr wrap="square" rtlCol="0">
            <a:spAutoFit/>
          </a:bodyPr>
          <a:lstStyle/>
          <a:p>
            <a:pPr marL="174625">
              <a:spcBef>
                <a:spcPts val="600"/>
              </a:spcBef>
              <a:tabLst>
                <a:tab pos="87313" algn="l"/>
                <a:tab pos="457200" algn="l"/>
              </a:tabLst>
            </a:pPr>
            <a:r>
              <a:rPr lang="en-AU" sz="1100" dirty="0">
                <a:solidFill>
                  <a:schemeClr val="tx1">
                    <a:lumMod val="50000"/>
                    <a:lumOff val="50000"/>
                  </a:schemeClr>
                </a:solidFill>
                <a:latin typeface="VIC" panose="00000500000000000000" pitchFamily="2" charset="0"/>
              </a:rPr>
              <a:t>In a number of areas, poor communications network coverage and</a:t>
            </a:r>
          </a:p>
          <a:p>
            <a:pPr marL="174625">
              <a:tabLst>
                <a:tab pos="87313" algn="l"/>
                <a:tab pos="457200" algn="l"/>
              </a:tabLst>
            </a:pPr>
            <a:r>
              <a:rPr lang="en-AU" sz="1100" dirty="0">
                <a:solidFill>
                  <a:schemeClr val="tx1">
                    <a:lumMod val="50000"/>
                    <a:lumOff val="50000"/>
                  </a:schemeClr>
                </a:solidFill>
                <a:latin typeface="VIC" panose="00000500000000000000" pitchFamily="2" charset="0"/>
              </a:rPr>
              <a:t>lack of system resilience compound risk associated with system faults and emergencies.</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The digital connectivity needs of primary producers, manufacturers, tourism operators and visitors are increasing and also differ across locations depending on the nature of their activities.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Reliable water supplies, four distinct seasons and fertile land support a diverse agribusiness sector across Ovens Murray.</a:t>
            </a:r>
            <a:r>
              <a:rPr lang="en-AU" sz="1100" dirty="0"/>
              <a:t>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Whilst livestock grazing (beef / sheep / dairy) is the region’s most economically significant primary production activity, the region is also recognised for its  viticulture and horticultural commodities (grapes, apples, berries, nuts and hops), as well as niche crops and smaller-scale artisanal food production and value adding. The region also has a number of large food processing and distribution facilities.</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Ovens Murray is also traversed by the nationally significant Hume transport corridor which has high volume freight and passenger movement on both road and rail.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Additionally, the region has a growing regional transport, distribution and logistics sector, all of which increasingly depend on reliable digital connectivity.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As well as digital infrastructure challenges, Ovens Murray as part of Northern Victoria, has consistently been the lowest ranked region in the state for ‘digital inclusion’, reflecting relatively low levels of access, affordability and digital ability.</a:t>
            </a:r>
            <a:r>
              <a:rPr lang="en-US" sz="1100" dirty="0">
                <a:solidFill>
                  <a:schemeClr val="tx1">
                    <a:lumMod val="50000"/>
                    <a:lumOff val="50000"/>
                  </a:schemeClr>
                </a:solidFill>
                <a:latin typeface="VIC" panose="00000500000000000000" pitchFamily="2" charset="0"/>
              </a:rPr>
              <a:t> Despite the existence of significant digital disadvantage, there are examples of digital excellence across the Ovens Murray region.</a:t>
            </a:r>
            <a:endParaRPr lang="en-AU" sz="1100" dirty="0">
              <a:solidFill>
                <a:schemeClr val="tx1">
                  <a:lumMod val="50000"/>
                  <a:lumOff val="50000"/>
                </a:schemeClr>
              </a:solidFill>
              <a:latin typeface="VIC" panose="00000500000000000000" pitchFamily="2" charset="0"/>
            </a:endParaRPr>
          </a:p>
        </p:txBody>
      </p:sp>
      <p:sp>
        <p:nvSpPr>
          <p:cNvPr id="3" name="TextBox 2">
            <a:extLst>
              <a:ext uri="{FF2B5EF4-FFF2-40B4-BE49-F238E27FC236}">
                <a16:creationId xmlns:a16="http://schemas.microsoft.com/office/drawing/2014/main" id="{5AF033AB-5974-4BB2-8A2C-91469A657F40}"/>
              </a:ext>
            </a:extLst>
          </p:cNvPr>
          <p:cNvSpPr txBox="1"/>
          <p:nvPr/>
        </p:nvSpPr>
        <p:spPr>
          <a:xfrm>
            <a:off x="304800" y="1270022"/>
            <a:ext cx="5192486" cy="2769989"/>
          </a:xfrm>
          <a:prstGeom prst="rect">
            <a:avLst/>
          </a:prstGeom>
          <a:noFill/>
        </p:spPr>
        <p:txBody>
          <a:bodyPr wrap="square" rtlCol="0">
            <a:spAutoFit/>
          </a:bodyPr>
          <a:lstStyle/>
          <a:p>
            <a:pPr marL="174625">
              <a:spcBef>
                <a:spcPts val="600"/>
              </a:spcBef>
              <a:tabLst>
                <a:tab pos="87313" algn="l"/>
                <a:tab pos="457200" algn="l"/>
              </a:tabLst>
            </a:pPr>
            <a:r>
              <a:rPr lang="en-AU" sz="1100" dirty="0">
                <a:solidFill>
                  <a:schemeClr val="tx1">
                    <a:lumMod val="50000"/>
                    <a:lumOff val="50000"/>
                  </a:schemeClr>
                </a:solidFill>
                <a:latin typeface="VIC" panose="00000500000000000000" pitchFamily="2" charset="0"/>
              </a:rPr>
              <a:t>Ovens Murray region is characterised by diversity of population settlements, landscapes, land use and economic activity.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Population density varies widely across the region with half the region’s residents living in the regional centres of Wodonga, Wangaratta and Benalla, and the remainder in a network of vibrant towns and more remote rural districts.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Whilst digital connectivity is more reliable in regional centres, </a:t>
            </a:r>
          </a:p>
          <a:p>
            <a:pPr marL="174625">
              <a:tabLst>
                <a:tab pos="87313" algn="l"/>
                <a:tab pos="457200" algn="l"/>
              </a:tabLst>
            </a:pPr>
            <a:r>
              <a:rPr lang="en-AU" sz="1100" dirty="0">
                <a:solidFill>
                  <a:schemeClr val="tx1">
                    <a:lumMod val="50000"/>
                    <a:lumOff val="50000"/>
                  </a:schemeClr>
                </a:solidFill>
                <a:latin typeface="VIC" panose="00000500000000000000" pitchFamily="2" charset="0"/>
              </a:rPr>
              <a:t>access to business grade broadband is relatively poor and </a:t>
            </a:r>
          </a:p>
          <a:p>
            <a:pPr marL="174625">
              <a:tabLst>
                <a:tab pos="87313" algn="l"/>
                <a:tab pos="457200" algn="l"/>
              </a:tabLst>
            </a:pPr>
            <a:r>
              <a:rPr lang="en-AU" sz="1100" dirty="0">
                <a:solidFill>
                  <a:schemeClr val="tx1">
                    <a:lumMod val="50000"/>
                    <a:lumOff val="50000"/>
                  </a:schemeClr>
                </a:solidFill>
                <a:latin typeface="VIC" panose="00000500000000000000" pitchFamily="2" charset="0"/>
              </a:rPr>
              <a:t>outside regional centres the digital user experience is less </a:t>
            </a:r>
          </a:p>
          <a:p>
            <a:pPr marL="174625">
              <a:tabLst>
                <a:tab pos="87313" algn="l"/>
                <a:tab pos="457200" algn="l"/>
              </a:tabLst>
            </a:pPr>
            <a:r>
              <a:rPr lang="en-AU" sz="1100" dirty="0">
                <a:solidFill>
                  <a:schemeClr val="tx1">
                    <a:lumMod val="50000"/>
                    <a:lumOff val="50000"/>
                  </a:schemeClr>
                </a:solidFill>
                <a:latin typeface="VIC" panose="00000500000000000000" pitchFamily="2" charset="0"/>
              </a:rPr>
              <a:t>favourable overall. </a:t>
            </a:r>
          </a:p>
          <a:p>
            <a:pPr marL="174625">
              <a:spcBef>
                <a:spcPts val="750"/>
              </a:spcBef>
              <a:tabLst>
                <a:tab pos="87313" algn="l"/>
                <a:tab pos="457200" algn="l"/>
              </a:tabLst>
            </a:pPr>
            <a:r>
              <a:rPr lang="en-AU" sz="1100" dirty="0">
                <a:solidFill>
                  <a:schemeClr val="tx1">
                    <a:lumMod val="50000"/>
                    <a:lumOff val="50000"/>
                  </a:schemeClr>
                </a:solidFill>
                <a:latin typeface="VIC" panose="00000500000000000000" pitchFamily="2" charset="0"/>
              </a:rPr>
              <a:t>Alpine resorts and other tourist destinations offering year-round attractions, signature annual festivals and other periodic events, experience difficulties meeting digital demands during seasonal visitor peaks. </a:t>
            </a:r>
          </a:p>
        </p:txBody>
      </p:sp>
    </p:spTree>
    <p:extLst>
      <p:ext uri="{BB962C8B-B14F-4D97-AF65-F5344CB8AC3E}">
        <p14:creationId xmlns:p14="http://schemas.microsoft.com/office/powerpoint/2010/main" val="20269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8" y="147992"/>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Ovens Murray Digital Landscape</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8" y="1262743"/>
            <a:ext cx="4850106" cy="3005951"/>
          </a:xfrm>
          <a:prstGeom prst="rect">
            <a:avLst/>
          </a:prstGeom>
          <a:noFill/>
        </p:spPr>
        <p:txBody>
          <a:bodyPr wrap="square" rtlCol="0">
            <a:spAutoFit/>
          </a:bodyPr>
          <a:lstStyle/>
          <a:p>
            <a:r>
              <a:rPr lang="en-AU" sz="1100" dirty="0">
                <a:solidFill>
                  <a:schemeClr val="tx1">
                    <a:lumMod val="50000"/>
                    <a:lumOff val="50000"/>
                  </a:schemeClr>
                </a:solidFill>
                <a:latin typeface="VIC" panose="00000500000000000000" pitchFamily="2" charset="0"/>
              </a:rPr>
              <a:t>Ovens Murray region is increasingly being recognised as an emerging leader in digital innovation and entrepreneurship. As a transport corridor, tourism hub and tree-change destination of choice, the region is well positioned to capitalise on its resident and visitor population profile through digital revolution. </a:t>
            </a:r>
          </a:p>
          <a:p>
            <a:pPr>
              <a:spcBef>
                <a:spcPts val="750"/>
              </a:spcBef>
            </a:pPr>
            <a:r>
              <a:rPr lang="en-AU" sz="1100" dirty="0">
                <a:solidFill>
                  <a:schemeClr val="tx1">
                    <a:lumMod val="50000"/>
                    <a:lumOff val="50000"/>
                  </a:schemeClr>
                </a:solidFill>
                <a:latin typeface="VIC" panose="00000500000000000000" pitchFamily="2" charset="0"/>
              </a:rPr>
              <a:t>The variety of needs and opportunities has fostered creative digital solutions from tourism to agribusiness and health services to education. The lifestyle appeal of the region has drawn industry leaders and entrepreneurs who are innovating remotely and paving the way for communities to connect, transform and grow. </a:t>
            </a:r>
          </a:p>
          <a:p>
            <a:pPr>
              <a:spcBef>
                <a:spcPts val="750"/>
              </a:spcBef>
            </a:pPr>
            <a:r>
              <a:rPr lang="en-AU" sz="1100" dirty="0">
                <a:solidFill>
                  <a:schemeClr val="tx1">
                    <a:lumMod val="50000"/>
                    <a:lumOff val="50000"/>
                  </a:schemeClr>
                </a:solidFill>
                <a:latin typeface="VIC" panose="00000500000000000000" pitchFamily="2" charset="0"/>
              </a:rPr>
              <a:t>In Ovens Murray, residents can choose between the bustle of regional centres, the charm of historic towns, and the serenity of open hills, alpine valleys and snowfields. But the region’s demographic profile and sprawling geography, interspersed by alpine areas, also means digital awareness, connectivity and skills vary markedly.</a:t>
            </a:r>
          </a:p>
        </p:txBody>
      </p:sp>
      <p:sp>
        <p:nvSpPr>
          <p:cNvPr id="14" name="TextBox 13">
            <a:extLst>
              <a:ext uri="{FF2B5EF4-FFF2-40B4-BE49-F238E27FC236}">
                <a16:creationId xmlns:a16="http://schemas.microsoft.com/office/drawing/2014/main" id="{B1A692BA-E80F-4FA6-8B7D-3F332CBC2D2C}"/>
              </a:ext>
            </a:extLst>
          </p:cNvPr>
          <p:cNvSpPr txBox="1"/>
          <p:nvPr/>
        </p:nvSpPr>
        <p:spPr>
          <a:xfrm>
            <a:off x="477078" y="4268694"/>
            <a:ext cx="5742748" cy="3411190"/>
          </a:xfrm>
          <a:prstGeom prst="rect">
            <a:avLst/>
          </a:prstGeom>
          <a:noFill/>
        </p:spPr>
        <p:txBody>
          <a:bodyPr wrap="square" rtlCol="0">
            <a:spAutoFit/>
          </a:bodyPr>
          <a:lstStyle/>
          <a:p>
            <a:r>
              <a:rPr lang="en-AU" sz="1100" dirty="0">
                <a:solidFill>
                  <a:schemeClr val="tx1">
                    <a:lumMod val="50000"/>
                    <a:lumOff val="50000"/>
                  </a:schemeClr>
                </a:solidFill>
                <a:latin typeface="VIC" panose="00000500000000000000" pitchFamily="2" charset="0"/>
              </a:rPr>
              <a:t>Although Ovens Murray is an innovation leader in many areas, it also has a</a:t>
            </a:r>
          </a:p>
          <a:p>
            <a:r>
              <a:rPr lang="en-AU" sz="1100" dirty="0">
                <a:solidFill>
                  <a:schemeClr val="tx1">
                    <a:lumMod val="50000"/>
                    <a:lumOff val="50000"/>
                  </a:schemeClr>
                </a:solidFill>
                <a:latin typeface="VIC" panose="00000500000000000000" pitchFamily="2" charset="0"/>
              </a:rPr>
              <a:t>clear digital divide. While many in the community using digital connectivity to transform business and create service delivery connections, many more have</a:t>
            </a:r>
          </a:p>
          <a:p>
            <a:r>
              <a:rPr lang="en-AU" sz="1100" dirty="0">
                <a:solidFill>
                  <a:schemeClr val="tx1">
                    <a:lumMod val="50000"/>
                    <a:lumOff val="50000"/>
                  </a:schemeClr>
                </a:solidFill>
                <a:latin typeface="VIC" panose="00000500000000000000" pitchFamily="2" charset="0"/>
              </a:rPr>
              <a:t>yet to tap into the potential this digital revolution can provide. Businesses and</a:t>
            </a:r>
          </a:p>
          <a:p>
            <a:r>
              <a:rPr lang="en-AU" sz="1100" dirty="0">
                <a:solidFill>
                  <a:schemeClr val="tx1">
                    <a:lumMod val="50000"/>
                    <a:lumOff val="50000"/>
                  </a:schemeClr>
                </a:solidFill>
                <a:latin typeface="VIC" panose="00000500000000000000" pitchFamily="2" charset="0"/>
              </a:rPr>
              <a:t>community members are too often simply unaware of the opportunities the digital economy can provide. Digital skills are variable, connectivity is patchy, particularly outside regional centres, and data usage capability is not being maximised. </a:t>
            </a:r>
          </a:p>
          <a:p>
            <a:pPr>
              <a:spcBef>
                <a:spcPts val="750"/>
              </a:spcBef>
            </a:pPr>
            <a:r>
              <a:rPr lang="en-AU" sz="1100" dirty="0">
                <a:solidFill>
                  <a:schemeClr val="tx1">
                    <a:lumMod val="50000"/>
                    <a:lumOff val="50000"/>
                  </a:schemeClr>
                </a:solidFill>
                <a:latin typeface="VIC" panose="00000500000000000000" pitchFamily="2" charset="0"/>
              </a:rPr>
              <a:t>Despite this, industries, businesses and communities in Ovens Murray are already embracing digital disruption. For example, when someone suffers a suspected heart attack in Bright, Mt Beauty or Myrtleford they can be remotely monitored by Ambulance Victoria and specialists at Northeast Health Wangaratta through tele-health technology at the local hospital. National and international online businesses have already been established in Benalla, Wangaratta, Wodonga, Beechworth, Bright and beyond. The GOTAFE Innovation Hub in Wangaratta is offering students high tech, hands-on learning experiences. Digital and innovation hubs, currently being established in Wangaratta and Wodonga, will provide safe virtual and physical spaces for learning, networking and start-up activity. </a:t>
            </a:r>
          </a:p>
        </p:txBody>
      </p:sp>
      <p:sp>
        <p:nvSpPr>
          <p:cNvPr id="16" name="TextBox 15">
            <a:extLst>
              <a:ext uri="{FF2B5EF4-FFF2-40B4-BE49-F238E27FC236}">
                <a16:creationId xmlns:a16="http://schemas.microsoft.com/office/drawing/2014/main" id="{5B5673C2-995F-443A-836D-945B5CC71B96}"/>
              </a:ext>
            </a:extLst>
          </p:cNvPr>
          <p:cNvSpPr txBox="1"/>
          <p:nvPr/>
        </p:nvSpPr>
        <p:spPr>
          <a:xfrm>
            <a:off x="477078" y="7698546"/>
            <a:ext cx="6066597" cy="1210588"/>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It is notable that in 2018 and 2019, the Ovens Murray region attracted </a:t>
            </a:r>
            <a:r>
              <a:rPr lang="en-US" sz="1100" b="1" dirty="0">
                <a:solidFill>
                  <a:schemeClr val="tx1">
                    <a:lumMod val="50000"/>
                    <a:lumOff val="50000"/>
                  </a:schemeClr>
                </a:solidFill>
                <a:latin typeface="VIC" panose="00000500000000000000" pitchFamily="2" charset="0"/>
              </a:rPr>
              <a:t>over $1.8 million </a:t>
            </a:r>
            <a:r>
              <a:rPr lang="en-US" sz="1100" dirty="0">
                <a:solidFill>
                  <a:schemeClr val="tx1">
                    <a:lumMod val="50000"/>
                    <a:lumOff val="50000"/>
                  </a:schemeClr>
                </a:solidFill>
                <a:latin typeface="VIC" panose="00000500000000000000" pitchFamily="2" charset="0"/>
              </a:rPr>
              <a:t>from the Victorian and Commonwealth Governments for eight local digital innovation initiatives, in addition to being highly successful in securing mobile blackspot funding. </a:t>
            </a:r>
          </a:p>
          <a:p>
            <a:pPr>
              <a:spcBef>
                <a:spcPts val="750"/>
              </a:spcBef>
            </a:pPr>
            <a:r>
              <a:rPr lang="en-US" sz="1100" dirty="0">
                <a:solidFill>
                  <a:schemeClr val="tx1">
                    <a:lumMod val="50000"/>
                    <a:lumOff val="50000"/>
                  </a:schemeClr>
                </a:solidFill>
                <a:latin typeface="VIC" panose="00000500000000000000" pitchFamily="2" charset="0"/>
              </a:rPr>
              <a:t>Ovens Murray has also been growing its participation in the Victorian Digital Innovation Festival (DIF) over the past four years, delivering more activities every year from multiple locations across the region.</a:t>
            </a:r>
            <a:endParaRPr lang="en-AU" sz="1100"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1157806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2" y="45585"/>
            <a:ext cx="5903844" cy="646665"/>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1800" dirty="0">
                <a:solidFill>
                  <a:schemeClr val="accent1"/>
                </a:solidFill>
              </a:rPr>
              <a:t>Regional Initiatives &amp; Networks</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2" y="689846"/>
            <a:ext cx="5096411" cy="2954655"/>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Ovens Murray has a solid foundation from which to build, characterised by local champions, strong partnerships, cross sector collaborations and a broad range of digital innovation initiatives, including:</a:t>
            </a:r>
            <a:endParaRPr lang="en-AU" sz="110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Wangaratta Digital Hub business case ‘in action’ – funded in 2018/19 State Budget </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Wodonga Business Innovation Hub feasibility study ‘in action’ – funded in 2018/19 State Budget</a:t>
            </a: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Hume Life Tech Challenge, a regionally based, national competition for digital innovators – sponsored by Ovens Murray Regional Partnership in 2018</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Startup Shakeup: Innovate NE Vic Startups, Benalla Council consortium with Indigo, Wangaratta and Mansfield councils – </a:t>
            </a:r>
          </a:p>
          <a:p>
            <a:pPr lvl="0"/>
            <a:r>
              <a:rPr lang="en-US" sz="1050" dirty="0">
                <a:solidFill>
                  <a:schemeClr val="tx1">
                    <a:lumMod val="50000"/>
                    <a:lumOff val="50000"/>
                  </a:schemeClr>
                </a:solidFill>
                <a:latin typeface="VIC" panose="00000500000000000000" pitchFamily="2" charset="0"/>
              </a:rPr>
              <a:t>     funded by LaunchVic in 2018</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Towong Think-Start-Grow collaboration with Towong Shire, ACRE and Think Digital – funded by LaunchVic in 2018</a:t>
            </a: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TheHUB 2019 Expert-in-Residence program, funded by LaunchVic  </a:t>
            </a:r>
            <a:endParaRPr lang="en-AU" sz="1050" dirty="0">
              <a:solidFill>
                <a:schemeClr val="tx1">
                  <a:lumMod val="50000"/>
                  <a:lumOff val="50000"/>
                </a:schemeClr>
              </a:solidFill>
              <a:latin typeface="VIC" panose="00000500000000000000" pitchFamily="2" charset="0"/>
            </a:endParaRPr>
          </a:p>
        </p:txBody>
      </p:sp>
      <p:sp>
        <p:nvSpPr>
          <p:cNvPr id="14" name="TextBox 13">
            <a:extLst>
              <a:ext uri="{FF2B5EF4-FFF2-40B4-BE49-F238E27FC236}">
                <a16:creationId xmlns:a16="http://schemas.microsoft.com/office/drawing/2014/main" id="{B1A692BA-E80F-4FA6-8B7D-3F332CBC2D2C}"/>
              </a:ext>
            </a:extLst>
          </p:cNvPr>
          <p:cNvSpPr txBox="1"/>
          <p:nvPr/>
        </p:nvSpPr>
        <p:spPr>
          <a:xfrm>
            <a:off x="477072" y="6304734"/>
            <a:ext cx="5903843" cy="2369880"/>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The region’s education sector has a number of flexible and technically rich education providers, delivering programs and collaborating to strengthen student engagement with STEM. Galen Catholic College’s VEX Robotics Program is internationally recognised and is hatching a number of young entrepreneurs who are active in the startup space. Regional leadership and coordination is also occurring through the Wangaratta based Digital Technology Advisory Committee (DTAC), comprising North East Tracks Local Learning and Employment Network (LLEN), Charles Sturt University (CSU), Galen Catholic College, Goulburn Ovens TAFE (GOTAFE), Wodonga TAFE and La Trobe University (Albury Wodonga). </a:t>
            </a:r>
          </a:p>
          <a:p>
            <a:pPr>
              <a:spcBef>
                <a:spcPts val="600"/>
              </a:spcBef>
            </a:pPr>
            <a:r>
              <a:rPr lang="en-US" sz="1100" dirty="0">
                <a:solidFill>
                  <a:schemeClr val="tx1">
                    <a:lumMod val="50000"/>
                    <a:lumOff val="50000"/>
                  </a:schemeClr>
                </a:solidFill>
                <a:latin typeface="VIC" panose="00000500000000000000" pitchFamily="2" charset="0"/>
              </a:rPr>
              <a:t>Ovens Murray has also attracted and nurtured resident innovators and entrepreneurs, some of whom feature in a series of multimedia digital innovation stories launched by the Ovens Murray Regional Partnership in 2019 and are described on the following page. </a:t>
            </a:r>
            <a:endParaRPr lang="en-AU" sz="1100" dirty="0">
              <a:solidFill>
                <a:srgbClr val="3333FF"/>
              </a:solidFill>
              <a:latin typeface="VIC" panose="00000500000000000000" pitchFamily="2" charset="0"/>
            </a:endParaRPr>
          </a:p>
        </p:txBody>
      </p:sp>
      <p:sp>
        <p:nvSpPr>
          <p:cNvPr id="2" name="TextBox 1">
            <a:extLst>
              <a:ext uri="{FF2B5EF4-FFF2-40B4-BE49-F238E27FC236}">
                <a16:creationId xmlns:a16="http://schemas.microsoft.com/office/drawing/2014/main" id="{6049A069-653F-4097-B79A-DAB5B0A5DD29}"/>
              </a:ext>
            </a:extLst>
          </p:cNvPr>
          <p:cNvSpPr txBox="1"/>
          <p:nvPr/>
        </p:nvSpPr>
        <p:spPr>
          <a:xfrm>
            <a:off x="477072" y="3465838"/>
            <a:ext cx="5903843" cy="2882840"/>
          </a:xfrm>
          <a:prstGeom prst="rect">
            <a:avLst/>
          </a:prstGeom>
          <a:noFill/>
        </p:spPr>
        <p:txBody>
          <a:bodyPr wrap="square" rtlCol="0">
            <a:spAutoFit/>
          </a:bodyPr>
          <a:lstStyle/>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Australian Centre for Rural Entrepreneurship (ACRE) Breakout </a:t>
            </a:r>
          </a:p>
          <a:p>
            <a:pPr lvl="0"/>
            <a:r>
              <a:rPr lang="en-US" sz="1050" dirty="0">
                <a:solidFill>
                  <a:schemeClr val="tx1">
                    <a:lumMod val="50000"/>
                    <a:lumOff val="50000"/>
                  </a:schemeClr>
                </a:solidFill>
                <a:latin typeface="VIC" panose="00000500000000000000" pitchFamily="2" charset="0"/>
              </a:rPr>
              <a:t>     Accelerator business incubator at the Old Beechworth Gaol – funded </a:t>
            </a:r>
          </a:p>
          <a:p>
            <a:pPr lvl="0"/>
            <a:r>
              <a:rPr lang="en-US" sz="1050" dirty="0">
                <a:solidFill>
                  <a:schemeClr val="tx1">
                    <a:lumMod val="50000"/>
                    <a:lumOff val="50000"/>
                  </a:schemeClr>
                </a:solidFill>
                <a:latin typeface="VIC" panose="00000500000000000000" pitchFamily="2" charset="0"/>
              </a:rPr>
              <a:t>     by Commonwealth Government Incubator Support Initiative in 2019</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Hume Telehealth Agency at Northeast Health Wangaratta</a:t>
            </a:r>
            <a:endParaRPr lang="en-AU" sz="1050" dirty="0">
              <a:solidFill>
                <a:schemeClr val="tx1">
                  <a:lumMod val="50000"/>
                  <a:lumOff val="50000"/>
                </a:schemeClr>
              </a:solidFill>
              <a:latin typeface="VIC" panose="00000500000000000000" pitchFamily="2" charset="0"/>
            </a:endParaRPr>
          </a:p>
          <a:p>
            <a:pPr marL="171450" indent="-171450">
              <a:spcBef>
                <a:spcPts val="200"/>
              </a:spcBef>
              <a:buFont typeface="Arial" panose="020B0604020202020204" pitchFamily="34" charset="0"/>
              <a:buChar char="•"/>
            </a:pPr>
            <a:r>
              <a:rPr lang="en-AU" sz="1050" dirty="0">
                <a:solidFill>
                  <a:schemeClr val="tx1">
                    <a:lumMod val="50000"/>
                    <a:lumOff val="50000"/>
                  </a:schemeClr>
                </a:solidFill>
                <a:latin typeface="VIC" panose="00000500000000000000" pitchFamily="2" charset="0"/>
              </a:rPr>
              <a:t>Centre for Digital Enterprise – Wodonga TAFE partnership with RMIT</a:t>
            </a:r>
          </a:p>
          <a:p>
            <a:r>
              <a:rPr lang="en-AU" sz="1050" dirty="0">
                <a:solidFill>
                  <a:schemeClr val="tx1">
                    <a:lumMod val="50000"/>
                    <a:lumOff val="50000"/>
                  </a:schemeClr>
                </a:solidFill>
                <a:latin typeface="VIC" panose="00000500000000000000" pitchFamily="2" charset="0"/>
              </a:rPr>
              <a:t>     University and Sunraysia TAFE</a:t>
            </a:r>
          </a:p>
          <a:p>
            <a:pPr marL="17145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La Trobe Accelerator Program (Albury Wodonga Campus)</a:t>
            </a: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GOTAFE Innovation Hub (Wangaratta Campus)</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Jewellers Coworking and Tech Hub</a:t>
            </a:r>
            <a:endParaRPr lang="en-AU" sz="105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Galen Catholic College VEX Robotics and Mars Rover programs</a:t>
            </a:r>
            <a:endParaRPr lang="en-AU" sz="1050" dirty="0">
              <a:solidFill>
                <a:schemeClr val="tx1">
                  <a:lumMod val="50000"/>
                  <a:lumOff val="50000"/>
                </a:schemeClr>
              </a:solidFill>
              <a:latin typeface="VIC" panose="00000500000000000000" pitchFamily="2" charset="0"/>
            </a:endParaRPr>
          </a:p>
          <a:p>
            <a:pPr marL="17145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Digital Technology Advisory Committee (DTAC) – Wangaratta based education providers working together to increase student participation in </a:t>
            </a:r>
            <a:r>
              <a:rPr lang="en-AU" sz="1050" dirty="0">
                <a:solidFill>
                  <a:schemeClr val="tx1">
                    <a:lumMod val="50000"/>
                    <a:lumOff val="50000"/>
                  </a:schemeClr>
                </a:solidFill>
                <a:latin typeface="VIC" panose="00000500000000000000" pitchFamily="2" charset="0"/>
              </a:rPr>
              <a:t>science, technology, engineering and mathematics (STEM)</a:t>
            </a:r>
          </a:p>
          <a:p>
            <a:pPr marL="171450" lvl="0" indent="-171450">
              <a:spcBef>
                <a:spcPts val="200"/>
              </a:spcBef>
              <a:buFont typeface="Arial" panose="020B0604020202020204" pitchFamily="34" charset="0"/>
              <a:buChar char="•"/>
            </a:pPr>
            <a:r>
              <a:rPr lang="en-US" sz="1050" dirty="0">
                <a:solidFill>
                  <a:schemeClr val="tx1">
                    <a:lumMod val="50000"/>
                    <a:lumOff val="50000"/>
                  </a:schemeClr>
                </a:solidFill>
                <a:latin typeface="VIC" panose="00000500000000000000" pitchFamily="2" charset="0"/>
              </a:rPr>
              <a:t>Indi Telecommunications Action Group (ITAG) convened by Helen Haines MP, Member for Indi – working with local government to identify mobile blackspot priorities and communicate into government.</a:t>
            </a:r>
            <a:endParaRPr lang="en-AU" sz="1050" dirty="0"/>
          </a:p>
        </p:txBody>
      </p:sp>
      <p:sp>
        <p:nvSpPr>
          <p:cNvPr id="3" name="TextBox 2">
            <a:extLst>
              <a:ext uri="{FF2B5EF4-FFF2-40B4-BE49-F238E27FC236}">
                <a16:creationId xmlns:a16="http://schemas.microsoft.com/office/drawing/2014/main" id="{FE854EB8-8152-4BA2-8189-5CE4BDB9F168}"/>
              </a:ext>
            </a:extLst>
          </p:cNvPr>
          <p:cNvSpPr txBox="1"/>
          <p:nvPr/>
        </p:nvSpPr>
        <p:spPr>
          <a:xfrm>
            <a:off x="2763085" y="8706767"/>
            <a:ext cx="4094915" cy="830997"/>
          </a:xfrm>
          <a:prstGeom prst="rect">
            <a:avLst/>
          </a:prstGeom>
          <a:noFill/>
        </p:spPr>
        <p:txBody>
          <a:bodyPr wrap="square" rtlCol="0">
            <a:spAutoFit/>
          </a:bodyPr>
          <a:lstStyle/>
          <a:p>
            <a:r>
              <a:rPr lang="en-US" sz="1200" i="1" dirty="0">
                <a:solidFill>
                  <a:schemeClr val="tx1">
                    <a:lumMod val="50000"/>
                    <a:lumOff val="50000"/>
                  </a:schemeClr>
                </a:solidFill>
                <a:latin typeface="VIC" panose="00000500000000000000" pitchFamily="2" charset="0"/>
              </a:rPr>
              <a:t>Watch the videos and read the stories on the Regional Partnership website at: </a:t>
            </a:r>
            <a:r>
              <a:rPr lang="en-US" sz="1200" i="1" u="sng" dirty="0">
                <a:solidFill>
                  <a:srgbClr val="3333FF"/>
                </a:solidFill>
                <a:latin typeface="VIC" panose="00000500000000000000" pitchFamily="2" charset="0"/>
                <a:hlinkClick r:id="rId2">
                  <a:extLst>
                    <a:ext uri="{A12FA001-AC4F-418D-AE19-62706E023703}">
                      <ahyp:hlinkClr xmlns:ahyp="http://schemas.microsoft.com/office/drawing/2018/hyperlinkcolor" val="tx"/>
                    </a:ext>
                  </a:extLst>
                </a:hlinkClick>
              </a:rPr>
              <a:t>http://www.rdv.vic.gov.au/regional-partnerships/ovens-murray/projects</a:t>
            </a:r>
            <a:r>
              <a:rPr lang="en-US" sz="1200" i="1" dirty="0">
                <a:solidFill>
                  <a:schemeClr val="tx1">
                    <a:lumMod val="50000"/>
                    <a:lumOff val="50000"/>
                  </a:schemeClr>
                </a:solidFill>
                <a:latin typeface="VIC" panose="00000500000000000000" pitchFamily="2" charset="0"/>
              </a:rPr>
              <a:t>.</a:t>
            </a:r>
            <a:endParaRPr lang="en-AU" sz="1200" i="1" dirty="0"/>
          </a:p>
        </p:txBody>
      </p:sp>
    </p:spTree>
    <p:extLst>
      <p:ext uri="{BB962C8B-B14F-4D97-AF65-F5344CB8AC3E}">
        <p14:creationId xmlns:p14="http://schemas.microsoft.com/office/powerpoint/2010/main" val="116663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5" y="147992"/>
            <a:ext cx="5706011" cy="646665"/>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1800" dirty="0">
                <a:solidFill>
                  <a:schemeClr val="accent1"/>
                </a:solidFill>
              </a:rPr>
              <a:t>Showcasing Regional Digital Innovation</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5" y="888995"/>
            <a:ext cx="5129068" cy="2159566"/>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Despite existing challenges, Ovens Murray region is home to a diverse population of innovators who are enjoying the region’s unique lifestyle benefits whilst developing their businesses, building entrepreneurial collaborations and creating learning opportunities through digital technology.</a:t>
            </a:r>
            <a:endParaRPr lang="en-AU" sz="1100" dirty="0">
              <a:solidFill>
                <a:schemeClr val="tx1">
                  <a:lumMod val="50000"/>
                  <a:lumOff val="50000"/>
                </a:schemeClr>
              </a:solidFill>
              <a:latin typeface="VIC" panose="00000500000000000000" pitchFamily="2" charset="0"/>
            </a:endParaRPr>
          </a:p>
          <a:p>
            <a:pPr>
              <a:spcBef>
                <a:spcPts val="750"/>
              </a:spcBef>
            </a:pPr>
            <a:r>
              <a:rPr lang="en-US" sz="1100" dirty="0">
                <a:solidFill>
                  <a:schemeClr val="tx1">
                    <a:lumMod val="50000"/>
                    <a:lumOff val="50000"/>
                  </a:schemeClr>
                </a:solidFill>
                <a:latin typeface="VIC" panose="00000500000000000000" pitchFamily="2" charset="0"/>
              </a:rPr>
              <a:t>A set of multi-media stories developed by the Ovens Murray Regional Partnership and hosted on its website, showcases exciting innovations and unearths inspiring national and international success stories. </a:t>
            </a:r>
            <a:endParaRPr lang="en-AU" sz="1100" dirty="0">
              <a:solidFill>
                <a:schemeClr val="tx1">
                  <a:lumMod val="50000"/>
                  <a:lumOff val="50000"/>
                </a:schemeClr>
              </a:solidFill>
              <a:latin typeface="VIC" panose="00000500000000000000" pitchFamily="2" charset="0"/>
            </a:endParaRPr>
          </a:p>
          <a:p>
            <a:pPr>
              <a:spcBef>
                <a:spcPts val="750"/>
              </a:spcBef>
            </a:pPr>
            <a:r>
              <a:rPr lang="en-US" sz="1100" dirty="0">
                <a:solidFill>
                  <a:schemeClr val="tx1">
                    <a:lumMod val="50000"/>
                    <a:lumOff val="50000"/>
                  </a:schemeClr>
                </a:solidFill>
                <a:latin typeface="VIC" panose="00000500000000000000" pitchFamily="2" charset="0"/>
              </a:rPr>
              <a:t>They highlight how technology facilitates community connection, enables work-life balance and provides economic and social</a:t>
            </a:r>
          </a:p>
          <a:p>
            <a:r>
              <a:rPr lang="en-US" sz="1100" dirty="0">
                <a:solidFill>
                  <a:schemeClr val="tx1">
                    <a:lumMod val="50000"/>
                    <a:lumOff val="50000"/>
                  </a:schemeClr>
                </a:solidFill>
                <a:latin typeface="VIC" panose="00000500000000000000" pitchFamily="2" charset="0"/>
              </a:rPr>
              <a:t>benefit to the region through jobs, training and improved services.</a:t>
            </a:r>
            <a:endParaRPr lang="en-AU" sz="1100" dirty="0">
              <a:solidFill>
                <a:schemeClr val="tx1">
                  <a:lumMod val="50000"/>
                  <a:lumOff val="50000"/>
                </a:schemeClr>
              </a:solidFill>
              <a:latin typeface="VIC" panose="00000500000000000000" pitchFamily="2" charset="0"/>
            </a:endParaRPr>
          </a:p>
        </p:txBody>
      </p:sp>
      <p:sp>
        <p:nvSpPr>
          <p:cNvPr id="2" name="TextBox 1">
            <a:extLst>
              <a:ext uri="{FF2B5EF4-FFF2-40B4-BE49-F238E27FC236}">
                <a16:creationId xmlns:a16="http://schemas.microsoft.com/office/drawing/2014/main" id="{6049A069-653F-4097-B79A-DAB5B0A5DD29}"/>
              </a:ext>
            </a:extLst>
          </p:cNvPr>
          <p:cNvSpPr txBox="1"/>
          <p:nvPr/>
        </p:nvSpPr>
        <p:spPr>
          <a:xfrm>
            <a:off x="477075" y="3105151"/>
            <a:ext cx="5903843" cy="6101670"/>
          </a:xfrm>
          <a:prstGeom prst="rect">
            <a:avLst/>
          </a:prstGeom>
          <a:noFill/>
        </p:spPr>
        <p:txBody>
          <a:bodyPr wrap="square" rtlCol="0">
            <a:spAutoFit/>
          </a:bodyPr>
          <a:lstStyle/>
          <a:p>
            <a:r>
              <a:rPr lang="en-US" sz="1000" b="1" dirty="0">
                <a:solidFill>
                  <a:schemeClr val="tx1">
                    <a:lumMod val="50000"/>
                    <a:lumOff val="50000"/>
                  </a:schemeClr>
                </a:solidFill>
                <a:latin typeface="VIC" panose="00000500000000000000" pitchFamily="2" charset="0"/>
              </a:rPr>
              <a:t>From Wangaratta to Mars</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Wangaratta’s Digital Technology Advisory Committee and Galen College </a:t>
            </a:r>
          </a:p>
          <a:p>
            <a:r>
              <a:rPr lang="en-US" sz="1000" dirty="0">
                <a:solidFill>
                  <a:schemeClr val="tx1">
                    <a:lumMod val="50000"/>
                    <a:lumOff val="50000"/>
                  </a:schemeClr>
                </a:solidFill>
                <a:latin typeface="VIC" panose="00000500000000000000" pitchFamily="2" charset="0"/>
              </a:rPr>
              <a:t>Are working together with great success to improve digital participation and</a:t>
            </a:r>
          </a:p>
          <a:p>
            <a:r>
              <a:rPr lang="en-US" sz="1000" dirty="0">
                <a:solidFill>
                  <a:schemeClr val="tx1">
                    <a:lumMod val="50000"/>
                    <a:lumOff val="50000"/>
                  </a:schemeClr>
                </a:solidFill>
                <a:latin typeface="VIC" panose="00000500000000000000" pitchFamily="2" charset="0"/>
              </a:rPr>
              <a:t>Build the skills of the next generation of innovators with some help from robots.</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Bright Tights Sold Globally </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Combining professional knowledge with technology and a lifestyle choice, the</a:t>
            </a:r>
          </a:p>
          <a:p>
            <a:r>
              <a:rPr lang="en-US" sz="1000" dirty="0">
                <a:solidFill>
                  <a:schemeClr val="tx1">
                    <a:lumMod val="50000"/>
                    <a:lumOff val="50000"/>
                  </a:schemeClr>
                </a:solidFill>
                <a:latin typeface="VIC" panose="00000500000000000000" pitchFamily="2" charset="0"/>
              </a:rPr>
              <a:t>young couple featured in this story relocated to Bright to start their business and</a:t>
            </a:r>
          </a:p>
          <a:p>
            <a:r>
              <a:rPr lang="en-US" sz="1000" dirty="0">
                <a:solidFill>
                  <a:schemeClr val="tx1">
                    <a:lumMod val="50000"/>
                    <a:lumOff val="50000"/>
                  </a:schemeClr>
                </a:solidFill>
                <a:latin typeface="VIC" panose="00000500000000000000" pitchFamily="2" charset="0"/>
              </a:rPr>
              <a:t>are now producing customised active wear with integrated support.</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Video Didn’t Kill These Radio Stars </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Using their radio skills and experience, home-based and portable recording studios </a:t>
            </a:r>
          </a:p>
          <a:p>
            <a:r>
              <a:rPr lang="en-US" sz="1000" dirty="0">
                <a:solidFill>
                  <a:schemeClr val="tx1">
                    <a:lumMod val="50000"/>
                    <a:lumOff val="50000"/>
                  </a:schemeClr>
                </a:solidFill>
                <a:latin typeface="VIC" panose="00000500000000000000" pitchFamily="2" charset="0"/>
              </a:rPr>
              <a:t>and dreams of work and family balance in Beechworth, these two voice artists can run</a:t>
            </a:r>
          </a:p>
          <a:p>
            <a:r>
              <a:rPr lang="en-US" sz="1000" dirty="0">
                <a:solidFill>
                  <a:schemeClr val="tx1">
                    <a:lumMod val="50000"/>
                    <a:lumOff val="50000"/>
                  </a:schemeClr>
                </a:solidFill>
                <a:latin typeface="VIC" panose="00000500000000000000" pitchFamily="2" charset="0"/>
              </a:rPr>
              <a:t>their business from anywhere and work with clients across the globe.</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Co-working Unearths a Gem </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This Wangaratta co-working space above a former jeweller’s shop has connected a diverse group of people who would usually work in isolation and is delivering benefits for the whole community. </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Crowdfunding for Superfine Idea </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A world leader that is not well-known in Australia, this Benalla family’s superfine wool business has innovation in its DNA and has taken the leap to try crowdfunding for its latest product.</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App Keeps People Moving</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With 2,000 staff managing more than 200,000 transport movements a day during the Gold Coast Commonwealth Games, this Wangaratta business is challenging the big players in transport logistics technology.</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Tech Reality Offers Start-up Options</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What can Virtual Reality (VR) offer a business idea and teach us? Participants in a Towong Shire initiative are being inspired by VR and other technologies that support their entrepreneurial ideas and future learning.</a:t>
            </a:r>
            <a:endParaRPr lang="en-AU" sz="1000" dirty="0">
              <a:solidFill>
                <a:schemeClr val="tx1">
                  <a:lumMod val="50000"/>
                  <a:lumOff val="50000"/>
                </a:schemeClr>
              </a:solidFill>
              <a:latin typeface="VIC" panose="00000500000000000000" pitchFamily="2" charset="0"/>
            </a:endParaRPr>
          </a:p>
          <a:p>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r>
              <a:rPr lang="en-US" sz="1000" b="1" dirty="0">
                <a:solidFill>
                  <a:schemeClr val="tx1">
                    <a:lumMod val="50000"/>
                    <a:lumOff val="50000"/>
                  </a:schemeClr>
                </a:solidFill>
                <a:latin typeface="VIC" panose="00000500000000000000" pitchFamily="2" charset="0"/>
              </a:rPr>
              <a:t>Patient Outcomes Drive Telehealth </a:t>
            </a:r>
            <a:endParaRPr lang="en-AU" sz="1000" dirty="0">
              <a:solidFill>
                <a:schemeClr val="tx1">
                  <a:lumMod val="50000"/>
                  <a:lumOff val="50000"/>
                </a:schemeClr>
              </a:solidFill>
              <a:latin typeface="VIC" panose="00000500000000000000" pitchFamily="2" charset="0"/>
            </a:endParaRPr>
          </a:p>
          <a:p>
            <a:r>
              <a:rPr lang="en-US" sz="1000" dirty="0">
                <a:solidFill>
                  <a:schemeClr val="tx1">
                    <a:lumMod val="50000"/>
                    <a:lumOff val="50000"/>
                  </a:schemeClr>
                </a:solidFill>
                <a:latin typeface="VIC" panose="00000500000000000000" pitchFamily="2" charset="0"/>
              </a:rPr>
              <a:t>Using digital technology to connect patients across </a:t>
            </a:r>
            <a:r>
              <a:rPr lang="en-US" sz="1000" dirty="0" err="1">
                <a:solidFill>
                  <a:schemeClr val="tx1">
                    <a:lumMod val="50000"/>
                    <a:lumOff val="50000"/>
                  </a:schemeClr>
                </a:solidFill>
                <a:latin typeface="VIC" panose="00000500000000000000" pitchFamily="2" charset="0"/>
              </a:rPr>
              <a:t>northeastVictoria</a:t>
            </a:r>
            <a:r>
              <a:rPr lang="en-US" sz="1000" dirty="0">
                <a:solidFill>
                  <a:schemeClr val="tx1">
                    <a:lumMod val="50000"/>
                    <a:lumOff val="50000"/>
                  </a:schemeClr>
                </a:solidFill>
                <a:latin typeface="VIC" panose="00000500000000000000" pitchFamily="2" charset="0"/>
              </a:rPr>
              <a:t> to health specialists in other towns and cities is reaping rewards for patients, regional health professionals and the regional economy.</a:t>
            </a:r>
            <a:endParaRPr lang="en-AU" sz="1000"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254590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5" y="147992"/>
            <a:ext cx="5706011" cy="646665"/>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1800" dirty="0">
                <a:solidFill>
                  <a:schemeClr val="accent1"/>
                </a:solidFill>
              </a:rPr>
              <a:t>The Digital Divide</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5" y="794657"/>
            <a:ext cx="5129068" cy="3513782"/>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Despite areas of high level digital innovation and entrepreneurship, it is clear that a significant number of people in our community are not included in the uptake of digital technology and are already experiencing difficulties as everyday activities increasingly require people to go online. </a:t>
            </a:r>
          </a:p>
          <a:p>
            <a:pPr>
              <a:spcBef>
                <a:spcPts val="750"/>
              </a:spcBef>
            </a:pPr>
            <a:r>
              <a:rPr lang="en-US" sz="1100" dirty="0">
                <a:solidFill>
                  <a:schemeClr val="tx1">
                    <a:lumMod val="50000"/>
                    <a:lumOff val="50000"/>
                  </a:schemeClr>
                </a:solidFill>
                <a:latin typeface="VIC" panose="00000500000000000000" pitchFamily="2" charset="0"/>
              </a:rPr>
              <a:t>Services, such as libraries and neighbourhood houses are increasingly being approached with requests for assistance as information provision, payments, learning, applications and registrations increasingly go online. People, including the most disadvantaged in </a:t>
            </a:r>
          </a:p>
          <a:p>
            <a:r>
              <a:rPr lang="en-US" sz="1100" dirty="0">
                <a:solidFill>
                  <a:schemeClr val="tx1">
                    <a:lumMod val="50000"/>
                    <a:lumOff val="50000"/>
                  </a:schemeClr>
                </a:solidFill>
                <a:latin typeface="VIC" panose="00000500000000000000" pitchFamily="2" charset="0"/>
              </a:rPr>
              <a:t>our community, are also increasingly being required to access educational resources and interact with government services online, including myGov and Centrelink.</a:t>
            </a:r>
          </a:p>
          <a:p>
            <a:pPr>
              <a:spcBef>
                <a:spcPts val="750"/>
              </a:spcBef>
            </a:pPr>
            <a:r>
              <a:rPr lang="en-US" sz="1100" dirty="0">
                <a:solidFill>
                  <a:schemeClr val="tx1">
                    <a:lumMod val="50000"/>
                    <a:lumOff val="50000"/>
                  </a:schemeClr>
                </a:solidFill>
                <a:latin typeface="VIC" panose="00000500000000000000" pitchFamily="2" charset="0"/>
              </a:rPr>
              <a:t>Email, text messaging and social media are becoming the norm for communication within families, friendship networks and community groups, and many older people are struggling to make sense of </a:t>
            </a:r>
          </a:p>
          <a:p>
            <a:r>
              <a:rPr lang="en-US" sz="1100" dirty="0">
                <a:solidFill>
                  <a:schemeClr val="tx1">
                    <a:lumMod val="50000"/>
                    <a:lumOff val="50000"/>
                  </a:schemeClr>
                </a:solidFill>
                <a:latin typeface="VIC" panose="00000500000000000000" pitchFamily="2" charset="0"/>
              </a:rPr>
              <a:t>mobile telephones and tablets gifted to them by well-meaning family members. Cyber security is also a growing risk for both experienced </a:t>
            </a:r>
          </a:p>
          <a:p>
            <a:r>
              <a:rPr lang="en-US" sz="1100" dirty="0">
                <a:solidFill>
                  <a:schemeClr val="tx1">
                    <a:lumMod val="50000"/>
                    <a:lumOff val="50000"/>
                  </a:schemeClr>
                </a:solidFill>
                <a:latin typeface="VIC" panose="00000500000000000000" pitchFamily="2" charset="0"/>
              </a:rPr>
              <a:t>and inexperienced technology users who are exposed through online activities to risk of privacy breaches, exploitation and online scams.</a:t>
            </a:r>
            <a:endParaRPr lang="en-AU" sz="1100" dirty="0">
              <a:solidFill>
                <a:schemeClr val="tx1">
                  <a:lumMod val="50000"/>
                  <a:lumOff val="50000"/>
                </a:schemeClr>
              </a:solidFill>
              <a:latin typeface="VIC" panose="00000500000000000000" pitchFamily="2" charset="0"/>
            </a:endParaRPr>
          </a:p>
        </p:txBody>
      </p:sp>
      <p:sp>
        <p:nvSpPr>
          <p:cNvPr id="2" name="TextBox 1">
            <a:extLst>
              <a:ext uri="{FF2B5EF4-FFF2-40B4-BE49-F238E27FC236}">
                <a16:creationId xmlns:a16="http://schemas.microsoft.com/office/drawing/2014/main" id="{6049A069-653F-4097-B79A-DAB5B0A5DD29}"/>
              </a:ext>
            </a:extLst>
          </p:cNvPr>
          <p:cNvSpPr txBox="1"/>
          <p:nvPr/>
        </p:nvSpPr>
        <p:spPr>
          <a:xfrm>
            <a:off x="477075" y="4307071"/>
            <a:ext cx="5446643" cy="2226250"/>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Whilst there are regional examples of strong digital performance within some sectors, such as education and health, digital uptake in agribusiness is relatively low and the tourism sector is adjusting slowly to digital adaption in the region.</a:t>
            </a:r>
          </a:p>
          <a:p>
            <a:pPr>
              <a:spcBef>
                <a:spcPts val="750"/>
              </a:spcBef>
            </a:pPr>
            <a:r>
              <a:rPr lang="en-US" sz="1100" dirty="0">
                <a:solidFill>
                  <a:schemeClr val="tx1">
                    <a:lumMod val="50000"/>
                    <a:lumOff val="50000"/>
                  </a:schemeClr>
                </a:solidFill>
                <a:latin typeface="VIC" panose="00000500000000000000" pitchFamily="2" charset="0"/>
              </a:rPr>
              <a:t>The digital divide between regional Victorian residents and businesses and their capital city counterparts – the gap between them in the availability of digital services, the ability of residents and workers to use digital services (digital skills), and the affordability of digital services and expertise – is reflected in the Australian Digital Inclusion Index (ADII) which measures these aspects in different locations. The ADII 2019 shows a substantial gap between residents in Melbourne and rural Victoria – with Melbourne scored at 65 and rural Victoria at 56. </a:t>
            </a:r>
            <a:endParaRPr lang="en-AU" sz="1100" dirty="0">
              <a:solidFill>
                <a:schemeClr val="tx1">
                  <a:lumMod val="50000"/>
                  <a:lumOff val="50000"/>
                </a:schemeClr>
              </a:solidFill>
              <a:latin typeface="VIC" panose="00000500000000000000" pitchFamily="2" charset="0"/>
            </a:endParaRPr>
          </a:p>
        </p:txBody>
      </p:sp>
      <p:sp>
        <p:nvSpPr>
          <p:cNvPr id="7" name="TextBox 6">
            <a:extLst>
              <a:ext uri="{FF2B5EF4-FFF2-40B4-BE49-F238E27FC236}">
                <a16:creationId xmlns:a16="http://schemas.microsoft.com/office/drawing/2014/main" id="{E7C005C1-F3FE-41FA-82AB-37DACC7EE018}"/>
              </a:ext>
            </a:extLst>
          </p:cNvPr>
          <p:cNvSpPr txBox="1"/>
          <p:nvPr/>
        </p:nvSpPr>
        <p:spPr>
          <a:xfrm>
            <a:off x="2460171" y="8904512"/>
            <a:ext cx="3722915" cy="461665"/>
          </a:xfrm>
          <a:prstGeom prst="rect">
            <a:avLst/>
          </a:prstGeom>
          <a:noFill/>
        </p:spPr>
        <p:txBody>
          <a:bodyPr wrap="square" rtlCol="0">
            <a:spAutoFit/>
          </a:bodyPr>
          <a:lstStyle/>
          <a:p>
            <a:r>
              <a:rPr lang="en-US" sz="800" dirty="0">
                <a:solidFill>
                  <a:schemeClr val="tx1">
                    <a:lumMod val="50000"/>
                    <a:lumOff val="50000"/>
                  </a:schemeClr>
                </a:solidFill>
                <a:latin typeface="VIC" panose="00000500000000000000" pitchFamily="2" charset="0"/>
              </a:rPr>
              <a:t>Source: Victoria: Digital inclusion by geography (ADII 2018)</a:t>
            </a:r>
            <a:r>
              <a:rPr lang="en-GB" sz="800" dirty="0">
                <a:solidFill>
                  <a:schemeClr val="tx1">
                    <a:lumMod val="50000"/>
                    <a:lumOff val="50000"/>
                  </a:schemeClr>
                </a:solidFill>
                <a:latin typeface="VIC" panose="00000500000000000000" pitchFamily="2" charset="0"/>
              </a:rPr>
              <a:t>               </a:t>
            </a:r>
          </a:p>
          <a:p>
            <a:r>
              <a:rPr lang="en-GB" sz="800" dirty="0">
                <a:solidFill>
                  <a:schemeClr val="tx1">
                    <a:lumMod val="50000"/>
                    <a:lumOff val="50000"/>
                  </a:schemeClr>
                </a:solidFill>
                <a:latin typeface="VIC" panose="00000500000000000000" pitchFamily="2" charset="0"/>
              </a:rPr>
              <a:t>                Roy Morgan, April 2017–March 2018 </a:t>
            </a:r>
          </a:p>
          <a:p>
            <a:r>
              <a:rPr lang="en-GB" sz="800" dirty="0">
                <a:solidFill>
                  <a:srgbClr val="FF0000"/>
                </a:solidFill>
                <a:latin typeface="VIC" panose="00000500000000000000" pitchFamily="2" charset="0"/>
              </a:rPr>
              <a:t>               </a:t>
            </a:r>
            <a:endParaRPr lang="en-AU" sz="800" dirty="0">
              <a:solidFill>
                <a:srgbClr val="FF0000"/>
              </a:solidFill>
              <a:latin typeface="VIC" panose="00000500000000000000" pitchFamily="2" charset="0"/>
            </a:endParaRPr>
          </a:p>
        </p:txBody>
      </p:sp>
      <p:graphicFrame>
        <p:nvGraphicFramePr>
          <p:cNvPr id="8" name="Chart 7">
            <a:extLst>
              <a:ext uri="{FF2B5EF4-FFF2-40B4-BE49-F238E27FC236}">
                <a16:creationId xmlns:a16="http://schemas.microsoft.com/office/drawing/2014/main" id="{7E191C8F-873D-435E-B526-BB0566958A66}"/>
              </a:ext>
            </a:extLst>
          </p:cNvPr>
          <p:cNvGraphicFramePr/>
          <p:nvPr/>
        </p:nvGraphicFramePr>
        <p:xfrm>
          <a:off x="477075" y="6389783"/>
          <a:ext cx="5446643" cy="24212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485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5" y="147992"/>
            <a:ext cx="5706011" cy="646665"/>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endParaRPr lang="en-AU" sz="1800" dirty="0">
              <a:solidFill>
                <a:schemeClr val="accent1"/>
              </a:solidFill>
            </a:endParaRPr>
          </a:p>
        </p:txBody>
      </p:sp>
      <p:sp>
        <p:nvSpPr>
          <p:cNvPr id="10" name="TextBox 9">
            <a:extLst>
              <a:ext uri="{FF2B5EF4-FFF2-40B4-BE49-F238E27FC236}">
                <a16:creationId xmlns:a16="http://schemas.microsoft.com/office/drawing/2014/main" id="{6E9C5282-FCF9-442A-BCA3-F02651FDBD7D}"/>
              </a:ext>
            </a:extLst>
          </p:cNvPr>
          <p:cNvSpPr txBox="1"/>
          <p:nvPr/>
        </p:nvSpPr>
        <p:spPr>
          <a:xfrm>
            <a:off x="444416" y="4045723"/>
            <a:ext cx="5546809" cy="1277273"/>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It is important to acknowledge that people in Ovens Murray, as part of the Northern Victoria region, have consistently experienced the lowest level of digital inclusion in the State. The city-country digital divide is also significant and a digital divide also exists within regions – the most digitally disadvantaged being people in low income households; older Australians; people who did not complete secondary school; people with a disability; and people not in the labour market.</a:t>
            </a:r>
            <a:endParaRPr lang="en-AU" sz="800" dirty="0">
              <a:solidFill>
                <a:schemeClr val="tx1">
                  <a:lumMod val="50000"/>
                  <a:lumOff val="50000"/>
                </a:schemeClr>
              </a:solidFill>
              <a:latin typeface="VIC" panose="00000500000000000000" pitchFamily="2" charset="0"/>
            </a:endParaRPr>
          </a:p>
        </p:txBody>
      </p:sp>
      <p:sp>
        <p:nvSpPr>
          <p:cNvPr id="2" name="TextBox 1">
            <a:extLst>
              <a:ext uri="{FF2B5EF4-FFF2-40B4-BE49-F238E27FC236}">
                <a16:creationId xmlns:a16="http://schemas.microsoft.com/office/drawing/2014/main" id="{6049A069-653F-4097-B79A-DAB5B0A5DD29}"/>
              </a:ext>
            </a:extLst>
          </p:cNvPr>
          <p:cNvSpPr txBox="1"/>
          <p:nvPr/>
        </p:nvSpPr>
        <p:spPr>
          <a:xfrm>
            <a:off x="477074" y="5322996"/>
            <a:ext cx="6064293" cy="3616375"/>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In addition to socio-economic factors, the digital divide within the region is compounded by characteristics such as geography, network design decisions and consequent technology boundaries, which mean there are also digital divides within the region’s cities, towns, neighbourhoods and rural/remote areas.</a:t>
            </a:r>
          </a:p>
          <a:p>
            <a:pPr>
              <a:spcBef>
                <a:spcPts val="750"/>
              </a:spcBef>
            </a:pPr>
            <a:r>
              <a:rPr lang="en-US" sz="1100" dirty="0">
                <a:solidFill>
                  <a:schemeClr val="tx1">
                    <a:lumMod val="50000"/>
                    <a:lumOff val="50000"/>
                  </a:schemeClr>
                </a:solidFill>
                <a:latin typeface="VIC" panose="00000500000000000000" pitchFamily="2" charset="0"/>
              </a:rPr>
              <a:t>For example, where NBN infrastructure cuts over from fixed line to fixed wireless technology, or from fibre to the premise (FTTP) to fibre to the node (FTTN) within fixed line areas, businesses and homes on either side of the technology boundary will experience different service quality. Similarly, local topology and antenna settings can result in substantial quality differences within and between localities, even when in close proximity.</a:t>
            </a:r>
            <a:endParaRPr lang="en-AU" sz="1100" dirty="0">
              <a:solidFill>
                <a:schemeClr val="tx1">
                  <a:lumMod val="50000"/>
                  <a:lumOff val="50000"/>
                </a:schemeClr>
              </a:solidFill>
              <a:latin typeface="VIC" panose="00000500000000000000" pitchFamily="2" charset="0"/>
            </a:endParaRPr>
          </a:p>
          <a:p>
            <a:pPr>
              <a:spcBef>
                <a:spcPts val="750"/>
              </a:spcBef>
            </a:pPr>
            <a:r>
              <a:rPr lang="en-US" sz="1100" dirty="0">
                <a:solidFill>
                  <a:schemeClr val="tx1">
                    <a:lumMod val="50000"/>
                    <a:lumOff val="50000"/>
                  </a:schemeClr>
                </a:solidFill>
                <a:latin typeface="VIC" panose="00000500000000000000" pitchFamily="2" charset="0"/>
              </a:rPr>
              <a:t>Furthermore, mobile telephone users are growing in number and have increasingly higher expectations of the services available on smartphones, ranging from traditional voice and critical emergency communications through to web browsing, data apps and video streaming. Once primarily considered for on-the-move outdoor use, mobile services are increasingly substituting for fixed services in the home and at work for a significant share of users. </a:t>
            </a:r>
          </a:p>
          <a:p>
            <a:pPr>
              <a:spcBef>
                <a:spcPts val="750"/>
              </a:spcBef>
            </a:pPr>
            <a:r>
              <a:rPr lang="en-US" sz="1100" dirty="0">
                <a:solidFill>
                  <a:schemeClr val="tx1">
                    <a:lumMod val="50000"/>
                    <a:lumOff val="50000"/>
                  </a:schemeClr>
                </a:solidFill>
                <a:latin typeface="VIC" panose="00000500000000000000" pitchFamily="2" charset="0"/>
              </a:rPr>
              <a:t>Digital divides within communities and between businesses also exist for digital skills, experience and affordability, reflecting differences in individual and business digital proficiencies, age, income levels and exposure to high technology environments.</a:t>
            </a:r>
            <a:endParaRPr lang="en-AU" sz="1100" dirty="0">
              <a:solidFill>
                <a:schemeClr val="tx1">
                  <a:lumMod val="50000"/>
                  <a:lumOff val="50000"/>
                </a:schemeClr>
              </a:solidFill>
              <a:latin typeface="VIC" panose="00000500000000000000" pitchFamily="2" charset="0"/>
            </a:endParaRPr>
          </a:p>
        </p:txBody>
      </p:sp>
      <p:sp>
        <p:nvSpPr>
          <p:cNvPr id="6" name="TextBox 5">
            <a:extLst>
              <a:ext uri="{FF2B5EF4-FFF2-40B4-BE49-F238E27FC236}">
                <a16:creationId xmlns:a16="http://schemas.microsoft.com/office/drawing/2014/main" id="{3F14A908-5F46-40FF-9647-00C16B6CBE12}"/>
              </a:ext>
            </a:extLst>
          </p:cNvPr>
          <p:cNvSpPr txBox="1"/>
          <p:nvPr/>
        </p:nvSpPr>
        <p:spPr>
          <a:xfrm>
            <a:off x="444416" y="3634971"/>
            <a:ext cx="3722915" cy="338554"/>
          </a:xfrm>
          <a:prstGeom prst="rect">
            <a:avLst/>
          </a:prstGeom>
          <a:noFill/>
        </p:spPr>
        <p:txBody>
          <a:bodyPr wrap="square" rtlCol="0">
            <a:spAutoFit/>
          </a:bodyPr>
          <a:lstStyle/>
          <a:p>
            <a:r>
              <a:rPr lang="en-US" sz="800" dirty="0">
                <a:solidFill>
                  <a:schemeClr val="tx1">
                    <a:lumMod val="50000"/>
                    <a:lumOff val="50000"/>
                  </a:schemeClr>
                </a:solidFill>
                <a:latin typeface="VIC" panose="00000500000000000000" pitchFamily="2" charset="0"/>
              </a:rPr>
              <a:t>Source: Victoria: Digital inclusion by geography (ADII 2019)</a:t>
            </a:r>
            <a:endParaRPr lang="en-AU" sz="800" dirty="0">
              <a:solidFill>
                <a:schemeClr val="tx1">
                  <a:lumMod val="50000"/>
                  <a:lumOff val="50000"/>
                </a:schemeClr>
              </a:solidFill>
              <a:latin typeface="VIC" panose="00000500000000000000" pitchFamily="2" charset="0"/>
            </a:endParaRPr>
          </a:p>
          <a:p>
            <a:r>
              <a:rPr lang="en-GB" sz="800" dirty="0">
                <a:solidFill>
                  <a:schemeClr val="tx1">
                    <a:lumMod val="50000"/>
                    <a:lumOff val="50000"/>
                  </a:schemeClr>
                </a:solidFill>
                <a:latin typeface="VIC" panose="00000500000000000000" pitchFamily="2" charset="0"/>
              </a:rPr>
              <a:t>               Roy Morgan, April 2018–March 2019</a:t>
            </a:r>
            <a:endParaRPr lang="en-AU" sz="800" dirty="0">
              <a:solidFill>
                <a:schemeClr val="tx1">
                  <a:lumMod val="50000"/>
                  <a:lumOff val="50000"/>
                </a:schemeClr>
              </a:solidFill>
              <a:latin typeface="VIC" panose="00000500000000000000" pitchFamily="2" charset="0"/>
            </a:endParaRPr>
          </a:p>
        </p:txBody>
      </p:sp>
      <p:graphicFrame>
        <p:nvGraphicFramePr>
          <p:cNvPr id="3" name="Table 2">
            <a:extLst>
              <a:ext uri="{FF2B5EF4-FFF2-40B4-BE49-F238E27FC236}">
                <a16:creationId xmlns:a16="http://schemas.microsoft.com/office/drawing/2014/main" id="{D2723B3D-7BE1-4A41-A42B-F9E550424A9A}"/>
              </a:ext>
            </a:extLst>
          </p:cNvPr>
          <p:cNvGraphicFramePr>
            <a:graphicFrameLocks noGrp="1"/>
          </p:cNvGraphicFramePr>
          <p:nvPr/>
        </p:nvGraphicFramePr>
        <p:xfrm>
          <a:off x="503196" y="314325"/>
          <a:ext cx="5429247" cy="3219128"/>
        </p:xfrm>
        <a:graphic>
          <a:graphicData uri="http://schemas.openxmlformats.org/drawingml/2006/table">
            <a:tbl>
              <a:tblPr firstRow="1" firstCol="1" bandRow="1">
                <a:tableStyleId>{5C22544A-7EE6-4342-B048-85BDC9FD1C3A}</a:tableStyleId>
              </a:tblPr>
              <a:tblGrid>
                <a:gridCol w="1293676">
                  <a:extLst>
                    <a:ext uri="{9D8B030D-6E8A-4147-A177-3AD203B41FA5}">
                      <a16:colId xmlns:a16="http://schemas.microsoft.com/office/drawing/2014/main" val="3468295378"/>
                    </a:ext>
                  </a:extLst>
                </a:gridCol>
                <a:gridCol w="275493">
                  <a:extLst>
                    <a:ext uri="{9D8B030D-6E8A-4147-A177-3AD203B41FA5}">
                      <a16:colId xmlns:a16="http://schemas.microsoft.com/office/drawing/2014/main" val="2493365650"/>
                    </a:ext>
                  </a:extLst>
                </a:gridCol>
                <a:gridCol w="276128">
                  <a:extLst>
                    <a:ext uri="{9D8B030D-6E8A-4147-A177-3AD203B41FA5}">
                      <a16:colId xmlns:a16="http://schemas.microsoft.com/office/drawing/2014/main" val="2137145902"/>
                    </a:ext>
                  </a:extLst>
                </a:gridCol>
                <a:gridCol w="276128">
                  <a:extLst>
                    <a:ext uri="{9D8B030D-6E8A-4147-A177-3AD203B41FA5}">
                      <a16:colId xmlns:a16="http://schemas.microsoft.com/office/drawing/2014/main" val="1571322271"/>
                    </a:ext>
                  </a:extLst>
                </a:gridCol>
                <a:gridCol w="274859">
                  <a:extLst>
                    <a:ext uri="{9D8B030D-6E8A-4147-A177-3AD203B41FA5}">
                      <a16:colId xmlns:a16="http://schemas.microsoft.com/office/drawing/2014/main" val="2268419807"/>
                    </a:ext>
                  </a:extLst>
                </a:gridCol>
                <a:gridCol w="276128">
                  <a:extLst>
                    <a:ext uri="{9D8B030D-6E8A-4147-A177-3AD203B41FA5}">
                      <a16:colId xmlns:a16="http://schemas.microsoft.com/office/drawing/2014/main" val="3230396855"/>
                    </a:ext>
                  </a:extLst>
                </a:gridCol>
                <a:gridCol w="276128">
                  <a:extLst>
                    <a:ext uri="{9D8B030D-6E8A-4147-A177-3AD203B41FA5}">
                      <a16:colId xmlns:a16="http://schemas.microsoft.com/office/drawing/2014/main" val="3090192164"/>
                    </a:ext>
                  </a:extLst>
                </a:gridCol>
                <a:gridCol w="275493">
                  <a:extLst>
                    <a:ext uri="{9D8B030D-6E8A-4147-A177-3AD203B41FA5}">
                      <a16:colId xmlns:a16="http://schemas.microsoft.com/office/drawing/2014/main" val="1588958881"/>
                    </a:ext>
                  </a:extLst>
                </a:gridCol>
                <a:gridCol w="275493">
                  <a:extLst>
                    <a:ext uri="{9D8B030D-6E8A-4147-A177-3AD203B41FA5}">
                      <a16:colId xmlns:a16="http://schemas.microsoft.com/office/drawing/2014/main" val="2993537267"/>
                    </a:ext>
                  </a:extLst>
                </a:gridCol>
                <a:gridCol w="275493">
                  <a:extLst>
                    <a:ext uri="{9D8B030D-6E8A-4147-A177-3AD203B41FA5}">
                      <a16:colId xmlns:a16="http://schemas.microsoft.com/office/drawing/2014/main" val="3028617217"/>
                    </a:ext>
                  </a:extLst>
                </a:gridCol>
                <a:gridCol w="275493">
                  <a:extLst>
                    <a:ext uri="{9D8B030D-6E8A-4147-A177-3AD203B41FA5}">
                      <a16:colId xmlns:a16="http://schemas.microsoft.com/office/drawing/2014/main" val="2774332076"/>
                    </a:ext>
                  </a:extLst>
                </a:gridCol>
                <a:gridCol w="276763">
                  <a:extLst>
                    <a:ext uri="{9D8B030D-6E8A-4147-A177-3AD203B41FA5}">
                      <a16:colId xmlns:a16="http://schemas.microsoft.com/office/drawing/2014/main" val="3392742768"/>
                    </a:ext>
                  </a:extLst>
                </a:gridCol>
                <a:gridCol w="275493">
                  <a:extLst>
                    <a:ext uri="{9D8B030D-6E8A-4147-A177-3AD203B41FA5}">
                      <a16:colId xmlns:a16="http://schemas.microsoft.com/office/drawing/2014/main" val="417985480"/>
                    </a:ext>
                  </a:extLst>
                </a:gridCol>
                <a:gridCol w="275493">
                  <a:extLst>
                    <a:ext uri="{9D8B030D-6E8A-4147-A177-3AD203B41FA5}">
                      <a16:colId xmlns:a16="http://schemas.microsoft.com/office/drawing/2014/main" val="323231391"/>
                    </a:ext>
                  </a:extLst>
                </a:gridCol>
                <a:gridCol w="275493">
                  <a:extLst>
                    <a:ext uri="{9D8B030D-6E8A-4147-A177-3AD203B41FA5}">
                      <a16:colId xmlns:a16="http://schemas.microsoft.com/office/drawing/2014/main" val="2261195973"/>
                    </a:ext>
                  </a:extLst>
                </a:gridCol>
                <a:gridCol w="275493">
                  <a:extLst>
                    <a:ext uri="{9D8B030D-6E8A-4147-A177-3AD203B41FA5}">
                      <a16:colId xmlns:a16="http://schemas.microsoft.com/office/drawing/2014/main" val="3834392204"/>
                    </a:ext>
                  </a:extLst>
                </a:gridCol>
              </a:tblGrid>
              <a:tr h="202243">
                <a:tc rowSpan="2">
                  <a:txBody>
                    <a:bodyPr/>
                    <a:lstStyle/>
                    <a:p>
                      <a:pPr>
                        <a:spcAft>
                          <a:spcPts val="1000"/>
                        </a:spcAft>
                      </a:pPr>
                      <a:r>
                        <a:rPr lang="en-AU" sz="1200" dirty="0">
                          <a:effectLst/>
                        </a:rPr>
                        <a:t>   2019</a:t>
                      </a:r>
                    </a:p>
                    <a:p>
                      <a:pPr>
                        <a:spcAft>
                          <a:spcPts val="1000"/>
                        </a:spcAft>
                      </a:pP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a:spcAft>
                          <a:spcPts val="1000"/>
                        </a:spcAft>
                      </a:pPr>
                      <a:r>
                        <a:rPr lang="en-AU" sz="900" dirty="0">
                          <a:effectLst/>
                        </a:rPr>
                        <a:t>   Australia</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Melbourne</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Rural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gridSpan="6">
                  <a:txBody>
                    <a:bodyPr/>
                    <a:lstStyle/>
                    <a:p>
                      <a:pPr algn="ctr">
                        <a:spcAft>
                          <a:spcPts val="1000"/>
                        </a:spcAft>
                      </a:pPr>
                      <a:r>
                        <a:rPr lang="en-AU" sz="900">
                          <a:effectLst/>
                        </a:rPr>
                        <a:t>Melbourne Regions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rowSpan="2">
                  <a:txBody>
                    <a:bodyPr/>
                    <a:lstStyle/>
                    <a:p>
                      <a:pPr>
                        <a:spcAft>
                          <a:spcPts val="1000"/>
                        </a:spcAft>
                      </a:pPr>
                      <a:r>
                        <a:rPr lang="en-AU" sz="900" dirty="0">
                          <a:effectLst/>
                        </a:rPr>
                        <a:t>   Geelong*</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West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North West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North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rowSpan="2">
                  <a:txBody>
                    <a:bodyPr/>
                    <a:lstStyle/>
                    <a:p>
                      <a:pPr>
                        <a:spcAft>
                          <a:spcPts val="1000"/>
                        </a:spcAft>
                      </a:pPr>
                      <a:r>
                        <a:rPr lang="en-AU" sz="900" dirty="0">
                          <a:effectLst/>
                        </a:rPr>
                        <a:t>   East VIC</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extLst>
                  <a:ext uri="{0D108BD9-81ED-4DB2-BD59-A6C34878D82A}">
                    <a16:rowId xmlns:a16="http://schemas.microsoft.com/office/drawing/2014/main" val="4239295870"/>
                  </a:ext>
                </a:extLst>
              </a:tr>
              <a:tr h="784225">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spcAft>
                          <a:spcPts val="1000"/>
                        </a:spcAft>
                      </a:pPr>
                      <a:r>
                        <a:rPr lang="en-AU" sz="900" dirty="0">
                          <a:effectLst/>
                        </a:rPr>
                        <a:t>   West</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a:txBody>
                    <a:bodyPr/>
                    <a:lstStyle/>
                    <a:p>
                      <a:pPr>
                        <a:spcAft>
                          <a:spcPts val="1000"/>
                        </a:spcAft>
                      </a:pPr>
                      <a:r>
                        <a:rPr lang="en-AU" sz="900" dirty="0">
                          <a:effectLst/>
                        </a:rPr>
                        <a:t>   North</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a:txBody>
                    <a:bodyPr/>
                    <a:lstStyle/>
                    <a:p>
                      <a:pPr>
                        <a:spcAft>
                          <a:spcPts val="1000"/>
                        </a:spcAft>
                      </a:pPr>
                      <a:r>
                        <a:rPr lang="en-AU" sz="900" dirty="0">
                          <a:effectLst/>
                        </a:rPr>
                        <a:t>   Inner City</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a:txBody>
                    <a:bodyPr/>
                    <a:lstStyle/>
                    <a:p>
                      <a:pPr>
                        <a:spcAft>
                          <a:spcPts val="1000"/>
                        </a:spcAft>
                      </a:pPr>
                      <a:r>
                        <a:rPr lang="en-AU" sz="900" dirty="0">
                          <a:effectLst/>
                        </a:rPr>
                        <a:t>   Central</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a:txBody>
                    <a:bodyPr/>
                    <a:lstStyle/>
                    <a:p>
                      <a:pPr>
                        <a:spcAft>
                          <a:spcPts val="1000"/>
                        </a:spcAft>
                      </a:pPr>
                      <a:r>
                        <a:rPr lang="en-AU" sz="900" dirty="0">
                          <a:effectLst/>
                        </a:rPr>
                        <a:t>   Outer NE</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a:txBody>
                    <a:bodyPr/>
                    <a:lstStyle/>
                    <a:p>
                      <a:pPr>
                        <a:spcAft>
                          <a:spcPts val="1000"/>
                        </a:spcAft>
                      </a:pPr>
                      <a:r>
                        <a:rPr lang="en-AU" sz="900" dirty="0">
                          <a:effectLst/>
                        </a:rPr>
                        <a:t>   Outer SE</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vert="vert270" anchor="ct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86915852"/>
                  </a:ext>
                </a:extLst>
              </a:tr>
              <a:tr h="144145">
                <a:tc>
                  <a:txBody>
                    <a:bodyPr/>
                    <a:lstStyle/>
                    <a:p>
                      <a:pPr>
                        <a:spcAft>
                          <a:spcPts val="1000"/>
                        </a:spcAft>
                      </a:pPr>
                      <a:r>
                        <a:rPr lang="en-AU" sz="800">
                          <a:effectLst/>
                        </a:rPr>
                        <a:t>ACCESS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10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72113125"/>
                  </a:ext>
                </a:extLst>
              </a:tr>
              <a:tr h="144145">
                <a:tc>
                  <a:txBody>
                    <a:bodyPr/>
                    <a:lstStyle/>
                    <a:p>
                      <a:pPr>
                        <a:spcAft>
                          <a:spcPts val="1000"/>
                        </a:spcAft>
                      </a:pPr>
                      <a:r>
                        <a:rPr lang="en-AU" sz="800">
                          <a:effectLst/>
                        </a:rPr>
                        <a:t>Internet Access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87.9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88.9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89.8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85.0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88.7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91.0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95.1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91.4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89.2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85.8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91.0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87.0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85.9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85.0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3270034"/>
                  </a:ext>
                </a:extLst>
              </a:tr>
              <a:tr h="144145">
                <a:tc>
                  <a:txBody>
                    <a:bodyPr/>
                    <a:lstStyle/>
                    <a:p>
                      <a:pPr>
                        <a:spcAft>
                          <a:spcPts val="1000"/>
                        </a:spcAft>
                      </a:pPr>
                      <a:r>
                        <a:rPr lang="en-AU" sz="800">
                          <a:effectLst/>
                        </a:rPr>
                        <a:t>Internet Technology</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80.4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79.0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79.9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83.8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82.2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82.4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78.8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84.0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78.8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75.2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80.6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48316561"/>
                  </a:ext>
                </a:extLst>
              </a:tr>
              <a:tr h="144145">
                <a:tc>
                  <a:txBody>
                    <a:bodyPr/>
                    <a:lstStyle/>
                    <a:p>
                      <a:pPr>
                        <a:spcAft>
                          <a:spcPts val="1000"/>
                        </a:spcAft>
                      </a:pPr>
                      <a:r>
                        <a:rPr lang="en-AU" sz="800">
                          <a:effectLst/>
                        </a:rPr>
                        <a:t>Internet Data Allowance</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66.0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64.1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57.8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69.0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55.8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55.1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08522911"/>
                  </a:ext>
                </a:extLst>
              </a:tr>
              <a:tr h="144145">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75.7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76.9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77.8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72.6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76.5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80.3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80.3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78.8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78.4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74.1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81.3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74.6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72.8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69.1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73.6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90615366"/>
                  </a:ext>
                </a:extLst>
              </a:tr>
              <a:tr h="144145">
                <a:tc>
                  <a:txBody>
                    <a:bodyPr/>
                    <a:lstStyle/>
                    <a:p>
                      <a:pPr>
                        <a:spcAft>
                          <a:spcPts val="1000"/>
                        </a:spcAft>
                      </a:pPr>
                      <a:r>
                        <a:rPr lang="en-AU" sz="800">
                          <a:effectLst/>
                        </a:rPr>
                        <a:t>AFFORDABILITY</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90454198"/>
                  </a:ext>
                </a:extLst>
              </a:tr>
              <a:tr h="144145">
                <a:tc>
                  <a:txBody>
                    <a:bodyPr/>
                    <a:lstStyle/>
                    <a:p>
                      <a:pPr>
                        <a:spcAft>
                          <a:spcPts val="1000"/>
                        </a:spcAft>
                      </a:pPr>
                      <a:r>
                        <a:rPr lang="en-AU" sz="800">
                          <a:effectLst/>
                        </a:rPr>
                        <a:t>Relative Expenditure</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46.2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57.4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47.4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43.8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45.4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47.9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22045321"/>
                  </a:ext>
                </a:extLst>
              </a:tr>
              <a:tr h="144145">
                <a:tc>
                  <a:txBody>
                    <a:bodyPr/>
                    <a:lstStyle/>
                    <a:p>
                      <a:pPr>
                        <a:spcAft>
                          <a:spcPts val="1000"/>
                        </a:spcAft>
                      </a:pPr>
                      <a:r>
                        <a:rPr lang="en-AU" sz="800">
                          <a:effectLst/>
                        </a:rPr>
                        <a:t>Value of Expenditure</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66.1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67.8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66.6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72.8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70.7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67.3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73.8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57.6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57.2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39235057"/>
                  </a:ext>
                </a:extLst>
              </a:tr>
              <a:tr h="144145">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59.2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52.2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66.5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59.0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65.4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65.6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52.5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50.5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51.7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92730060"/>
                  </a:ext>
                </a:extLst>
              </a:tr>
              <a:tr h="144145">
                <a:tc>
                  <a:txBody>
                    <a:bodyPr/>
                    <a:lstStyle/>
                    <a:p>
                      <a:pPr>
                        <a:spcAft>
                          <a:spcPts val="1000"/>
                        </a:spcAft>
                      </a:pPr>
                      <a:r>
                        <a:rPr lang="en-AU" sz="800">
                          <a:effectLst/>
                        </a:rPr>
                        <a:t>DIGITAL ABILITY</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AU" sz="110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97234082"/>
                  </a:ext>
                </a:extLst>
              </a:tr>
              <a:tr h="144145">
                <a:tc>
                  <a:txBody>
                    <a:bodyPr/>
                    <a:lstStyle/>
                    <a:p>
                      <a:pPr>
                        <a:spcAft>
                          <a:spcPts val="1000"/>
                        </a:spcAft>
                      </a:pPr>
                      <a:r>
                        <a:rPr lang="en-AU" sz="800">
                          <a:effectLst/>
                        </a:rPr>
                        <a:t>Attitudes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51.2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52.4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44.9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50.5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46.5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48.0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42.5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41.8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9621544"/>
                  </a:ext>
                </a:extLst>
              </a:tr>
              <a:tr h="144145">
                <a:tc>
                  <a:txBody>
                    <a:bodyPr/>
                    <a:lstStyle/>
                    <a:p>
                      <a:pPr>
                        <a:spcAft>
                          <a:spcPts val="1000"/>
                        </a:spcAft>
                      </a:pPr>
                      <a:r>
                        <a:rPr lang="en-AU" sz="800">
                          <a:effectLst/>
                        </a:rPr>
                        <a:t>Basic Skills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58.1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51.5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64.3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74.0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62.9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55.1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64.7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49.9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48.0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44069135"/>
                  </a:ext>
                </a:extLst>
              </a:tr>
              <a:tr h="144145">
                <a:tc>
                  <a:txBody>
                    <a:bodyPr/>
                    <a:lstStyle/>
                    <a:p>
                      <a:pPr>
                        <a:spcAft>
                          <a:spcPts val="1000"/>
                        </a:spcAft>
                      </a:pPr>
                      <a:r>
                        <a:rPr lang="en-AU" sz="800">
                          <a:effectLst/>
                        </a:rPr>
                        <a:t>Activities</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43.1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45.1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47.5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35.5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46.1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49.6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48.9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47.1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40.8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47.9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37.6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35.1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32.5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36.4</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28438805"/>
                  </a:ext>
                </a:extLst>
              </a:tr>
              <a:tr h="144145">
                <a:tc>
                  <a:txBody>
                    <a:bodyPr/>
                    <a:lstStyle/>
                    <a:p>
                      <a:pPr>
                        <a:spcAft>
                          <a:spcPts val="1000"/>
                        </a:spcAft>
                      </a:pPr>
                      <a:r>
                        <a:rPr lang="en-AU" sz="800" dirty="0">
                          <a:effectLst/>
                        </a:rPr>
                        <a:t> </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50.8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52.7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44.0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56.1</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55.5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48.8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54.6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46.0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44.3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41.0</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43.9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63635827"/>
                  </a:ext>
                </a:extLst>
              </a:tr>
              <a:tr h="144145">
                <a:tc>
                  <a:txBody>
                    <a:bodyPr/>
                    <a:lstStyle/>
                    <a:p>
                      <a:pPr>
                        <a:spcAft>
                          <a:spcPts val="1000"/>
                        </a:spcAft>
                      </a:pPr>
                      <a:r>
                        <a:rPr lang="en-AU" sz="800">
                          <a:effectLst/>
                        </a:rPr>
                        <a:t>DIGITAL INCLUSION INDEX</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61.9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64.9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56.3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63.6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67.6</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67.5</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66.8</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64.9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60.3</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67.2</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57.7</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55.9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a:effectLst/>
                        </a:rPr>
                        <a:t>53.9</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spcAft>
                          <a:spcPts val="1000"/>
                        </a:spcAft>
                      </a:pPr>
                      <a:r>
                        <a:rPr lang="en-AU" sz="800" dirty="0">
                          <a:effectLst/>
                        </a:rPr>
                        <a:t>57.3</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3347268"/>
                  </a:ext>
                </a:extLst>
              </a:tr>
            </a:tbl>
          </a:graphicData>
        </a:graphic>
      </p:graphicFrame>
    </p:spTree>
    <p:extLst>
      <p:ext uri="{BB962C8B-B14F-4D97-AF65-F5344CB8AC3E}">
        <p14:creationId xmlns:p14="http://schemas.microsoft.com/office/powerpoint/2010/main" val="72385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53CB16-F517-457D-A6CF-71B849BD73F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0339" y="2749474"/>
            <a:ext cx="457264" cy="457264"/>
          </a:xfrm>
          <a:prstGeom prst="rect">
            <a:avLst/>
          </a:prstGeom>
        </p:spPr>
      </p:pic>
      <p:pic>
        <p:nvPicPr>
          <p:cNvPr id="11" name="Picture 10">
            <a:extLst>
              <a:ext uri="{FF2B5EF4-FFF2-40B4-BE49-F238E27FC236}">
                <a16:creationId xmlns:a16="http://schemas.microsoft.com/office/drawing/2014/main" id="{2DFC37AB-D6C4-4BE7-8585-F606478DC1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29250" y="2749474"/>
            <a:ext cx="457264" cy="457264"/>
          </a:xfrm>
          <a:prstGeom prst="rect">
            <a:avLst/>
          </a:prstGeom>
        </p:spPr>
      </p:pic>
      <p:pic>
        <p:nvPicPr>
          <p:cNvPr id="12" name="Picture 11">
            <a:extLst>
              <a:ext uri="{FF2B5EF4-FFF2-40B4-BE49-F238E27FC236}">
                <a16:creationId xmlns:a16="http://schemas.microsoft.com/office/drawing/2014/main" id="{B1FD507E-B04B-494F-AFC4-B389886B2A9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47072" y="2758285"/>
            <a:ext cx="457264" cy="457264"/>
          </a:xfrm>
          <a:prstGeom prst="rect">
            <a:avLst/>
          </a:prstGeom>
        </p:spPr>
      </p:pic>
      <p:graphicFrame>
        <p:nvGraphicFramePr>
          <p:cNvPr id="13" name="Table 12">
            <a:extLst>
              <a:ext uri="{FF2B5EF4-FFF2-40B4-BE49-F238E27FC236}">
                <a16:creationId xmlns:a16="http://schemas.microsoft.com/office/drawing/2014/main" id="{44A3E6C7-F7CA-4C20-862D-2D857F6D73DF}"/>
              </a:ext>
            </a:extLst>
          </p:cNvPr>
          <p:cNvGraphicFramePr>
            <a:graphicFrameLocks noGrp="1"/>
          </p:cNvGraphicFramePr>
          <p:nvPr/>
        </p:nvGraphicFramePr>
        <p:xfrm>
          <a:off x="481135" y="3214969"/>
          <a:ext cx="5877633" cy="1188720"/>
        </p:xfrm>
        <a:graphic>
          <a:graphicData uri="http://schemas.openxmlformats.org/drawingml/2006/table">
            <a:tbl>
              <a:tblPr firstRow="1" bandRow="1">
                <a:tableStyleId>{5C22544A-7EE6-4342-B048-85BDC9FD1C3A}</a:tableStyleId>
              </a:tblPr>
              <a:tblGrid>
                <a:gridCol w="1455211">
                  <a:extLst>
                    <a:ext uri="{9D8B030D-6E8A-4147-A177-3AD203B41FA5}">
                      <a16:colId xmlns:a16="http://schemas.microsoft.com/office/drawing/2014/main" val="397334122"/>
                    </a:ext>
                  </a:extLst>
                </a:gridCol>
                <a:gridCol w="1455211">
                  <a:extLst>
                    <a:ext uri="{9D8B030D-6E8A-4147-A177-3AD203B41FA5}">
                      <a16:colId xmlns:a16="http://schemas.microsoft.com/office/drawing/2014/main" val="1725169486"/>
                    </a:ext>
                  </a:extLst>
                </a:gridCol>
                <a:gridCol w="1455211">
                  <a:extLst>
                    <a:ext uri="{9D8B030D-6E8A-4147-A177-3AD203B41FA5}">
                      <a16:colId xmlns:a16="http://schemas.microsoft.com/office/drawing/2014/main" val="373640201"/>
                    </a:ext>
                  </a:extLst>
                </a:gridCol>
                <a:gridCol w="1512000">
                  <a:extLst>
                    <a:ext uri="{9D8B030D-6E8A-4147-A177-3AD203B41FA5}">
                      <a16:colId xmlns:a16="http://schemas.microsoft.com/office/drawing/2014/main" val="3314096269"/>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Significant Places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demand and supply of digital infrastructure and services in the most populated cities, towns and localities of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Primary Production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a:t>
                      </a:r>
                      <a:r>
                        <a:rPr kumimoji="0" lang="en-US" sz="900" b="0" i="0" u="none" strike="noStrike" kern="1200" cap="none" spc="0" normalizeH="0" baseline="0" noProof="0" dirty="0">
                          <a:ln>
                            <a:noFill/>
                          </a:ln>
                          <a:solidFill>
                            <a:schemeClr val="tx1">
                              <a:lumMod val="50000"/>
                              <a:lumOff val="50000"/>
                            </a:schemeClr>
                          </a:solidFill>
                          <a:effectLst/>
                          <a:uLnTx/>
                          <a:uFillTx/>
                          <a:latin typeface="VIC" panose="00000500000000000000" pitchFamily="2" charset="0"/>
                          <a:ea typeface="+mn-ea"/>
                          <a:cs typeface="+mn-cs"/>
                        </a:rPr>
                        <a:t>grazing,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most economically significant primary production industry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Tourist Locations</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supply of and demand for digital services in the most important tourist destinations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Transport Blackspots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the availability of mobile services along the region’s key transport routes.  </a:t>
                      </a:r>
                    </a:p>
                    <a:p>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14" name="Title 22">
            <a:extLst>
              <a:ext uri="{FF2B5EF4-FFF2-40B4-BE49-F238E27FC236}">
                <a16:creationId xmlns:a16="http://schemas.microsoft.com/office/drawing/2014/main" id="{68D6D0DA-32F4-4913-A0C5-B526DD28D14C}"/>
              </a:ext>
            </a:extLst>
          </p:cNvPr>
          <p:cNvSpPr txBox="1">
            <a:spLocks/>
          </p:cNvSpPr>
          <p:nvPr/>
        </p:nvSpPr>
        <p:spPr>
          <a:xfrm>
            <a:off x="475479" y="2358476"/>
            <a:ext cx="5477646" cy="39532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Place/Sector Analysis</a:t>
            </a:r>
          </a:p>
        </p:txBody>
      </p:sp>
      <p:pic>
        <p:nvPicPr>
          <p:cNvPr id="15" name="Picture 14">
            <a:extLst>
              <a:ext uri="{FF2B5EF4-FFF2-40B4-BE49-F238E27FC236}">
                <a16:creationId xmlns:a16="http://schemas.microsoft.com/office/drawing/2014/main" id="{638C48A9-F2B6-4E1A-8A4C-D28C264B3603}"/>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0339" y="4966375"/>
            <a:ext cx="457264" cy="457264"/>
          </a:xfrm>
          <a:prstGeom prst="rect">
            <a:avLst/>
          </a:prstGeom>
        </p:spPr>
      </p:pic>
      <p:pic>
        <p:nvPicPr>
          <p:cNvPr id="16" name="Picture 15">
            <a:extLst>
              <a:ext uri="{FF2B5EF4-FFF2-40B4-BE49-F238E27FC236}">
                <a16:creationId xmlns:a16="http://schemas.microsoft.com/office/drawing/2014/main" id="{2DD6C5DE-F345-4F14-A72B-5771C9175BBC}"/>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86514" y="6591493"/>
            <a:ext cx="457264" cy="457264"/>
          </a:xfrm>
          <a:prstGeom prst="rect">
            <a:avLst/>
          </a:prstGeom>
        </p:spPr>
      </p:pic>
      <p:pic>
        <p:nvPicPr>
          <p:cNvPr id="18" name="Picture 17">
            <a:extLst>
              <a:ext uri="{FF2B5EF4-FFF2-40B4-BE49-F238E27FC236}">
                <a16:creationId xmlns:a16="http://schemas.microsoft.com/office/drawing/2014/main" id="{B05376D8-432C-4A90-BD35-4117692F6FD3}"/>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0339" y="6591493"/>
            <a:ext cx="457264" cy="457264"/>
          </a:xfrm>
          <a:prstGeom prst="rect">
            <a:avLst/>
          </a:prstGeom>
        </p:spPr>
      </p:pic>
      <p:pic>
        <p:nvPicPr>
          <p:cNvPr id="23" name="Picture 22">
            <a:extLst>
              <a:ext uri="{FF2B5EF4-FFF2-40B4-BE49-F238E27FC236}">
                <a16:creationId xmlns:a16="http://schemas.microsoft.com/office/drawing/2014/main" id="{B5DE61A5-8B4F-41A7-9CA8-D6561B895DB1}"/>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86514" y="4966375"/>
            <a:ext cx="457264" cy="457264"/>
          </a:xfrm>
          <a:prstGeom prst="rect">
            <a:avLst/>
          </a:prstGeom>
        </p:spPr>
      </p:pic>
      <p:graphicFrame>
        <p:nvGraphicFramePr>
          <p:cNvPr id="24" name="Table 23">
            <a:extLst>
              <a:ext uri="{FF2B5EF4-FFF2-40B4-BE49-F238E27FC236}">
                <a16:creationId xmlns:a16="http://schemas.microsoft.com/office/drawing/2014/main" id="{0FCA011B-9021-41B3-BA91-B6E52F1A7E39}"/>
              </a:ext>
            </a:extLst>
          </p:cNvPr>
          <p:cNvGraphicFramePr>
            <a:graphicFrameLocks noGrp="1"/>
          </p:cNvGraphicFramePr>
          <p:nvPr/>
        </p:nvGraphicFramePr>
        <p:xfrm>
          <a:off x="475480" y="5395710"/>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397334122"/>
                    </a:ext>
                  </a:extLst>
                </a:gridCol>
                <a:gridCol w="1965710">
                  <a:extLst>
                    <a:ext uri="{9D8B030D-6E8A-4147-A177-3AD203B41FA5}">
                      <a16:colId xmlns:a16="http://schemas.microsoft.com/office/drawing/2014/main" val="1725169486"/>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Fixed access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includes National Broadband Network (NBN) fixed-line broadband services including fibre to the premises (FTTP), fibre to the node (FTTN), fibre to the curb (FTTC), fixed wireless and satellite services.</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Mobile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availability of digital mobile networks capable of supporting high quality voice telephony and data applications such as through 4G and forthcoming 5G networks.</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25" name="Title 22">
            <a:extLst>
              <a:ext uri="{FF2B5EF4-FFF2-40B4-BE49-F238E27FC236}">
                <a16:creationId xmlns:a16="http://schemas.microsoft.com/office/drawing/2014/main" id="{81E63F4D-C611-4F1A-B29D-931391F812FF}"/>
              </a:ext>
            </a:extLst>
          </p:cNvPr>
          <p:cNvSpPr txBox="1">
            <a:spLocks/>
          </p:cNvSpPr>
          <p:nvPr/>
        </p:nvSpPr>
        <p:spPr>
          <a:xfrm>
            <a:off x="475479" y="4543680"/>
            <a:ext cx="5477646" cy="45726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Digital Infrastructure Analysis</a:t>
            </a:r>
          </a:p>
        </p:txBody>
      </p:sp>
      <p:sp>
        <p:nvSpPr>
          <p:cNvPr id="26" name="Title 22">
            <a:extLst>
              <a:ext uri="{FF2B5EF4-FFF2-40B4-BE49-F238E27FC236}">
                <a16:creationId xmlns:a16="http://schemas.microsoft.com/office/drawing/2014/main" id="{68FB6A23-3CB3-4A43-A13C-E43F7E1F660E}"/>
              </a:ext>
            </a:extLst>
          </p:cNvPr>
          <p:cNvSpPr txBox="1">
            <a:spLocks/>
          </p:cNvSpPr>
          <p:nvPr/>
        </p:nvSpPr>
        <p:spPr>
          <a:xfrm>
            <a:off x="475480" y="1034005"/>
            <a:ext cx="5901892" cy="502695"/>
          </a:xfrm>
          <a:prstGeom prst="rect">
            <a:avLst/>
          </a:prstGeom>
        </p:spPr>
        <p:txBody>
          <a:bodyPr vert="horz" lIns="91440" tIns="45720" rIns="91440" bIns="45720" rtlCol="0" anchor="t">
            <a:normAutofit fontScale="77500" lnSpcReduction="20000"/>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1"/>
                </a:solidFill>
              </a:rPr>
              <a:t>Assessment of </a:t>
            </a:r>
            <a:r>
              <a:rPr lang="en-AU" sz="2500" dirty="0">
                <a:solidFill>
                  <a:schemeClr val="accent1"/>
                </a:solidFill>
              </a:rPr>
              <a:t>Digital Supply &amp; Demand Needs</a:t>
            </a:r>
          </a:p>
        </p:txBody>
      </p:sp>
      <p:graphicFrame>
        <p:nvGraphicFramePr>
          <p:cNvPr id="5" name="Table 4">
            <a:extLst>
              <a:ext uri="{FF2B5EF4-FFF2-40B4-BE49-F238E27FC236}">
                <a16:creationId xmlns:a16="http://schemas.microsoft.com/office/drawing/2014/main" id="{F7452740-7FFC-46E5-BE47-4B80BFBCFF65}"/>
              </a:ext>
            </a:extLst>
          </p:cNvPr>
          <p:cNvGraphicFramePr>
            <a:graphicFrameLocks noGrp="1"/>
          </p:cNvGraphicFramePr>
          <p:nvPr/>
        </p:nvGraphicFramePr>
        <p:xfrm>
          <a:off x="475479" y="7048757"/>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2737869028"/>
                    </a:ext>
                  </a:extLst>
                </a:gridCol>
                <a:gridCol w="1965710">
                  <a:extLst>
                    <a:ext uri="{9D8B030D-6E8A-4147-A177-3AD203B41FA5}">
                      <a16:colId xmlns:a16="http://schemas.microsoft.com/office/drawing/2014/main" val="3305959751"/>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WiFi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public WiFi services such as through public libraries and buildings, information centres and other local government initiatives.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LP-WAN IoT</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Low Powered Wide Area Networks (LP-WAN) that can support  IoT applications like remote sensors and devices that are increasingly relevant to industry applications.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8953018"/>
                  </a:ext>
                </a:extLst>
              </a:tr>
            </a:tbl>
          </a:graphicData>
        </a:graphic>
      </p:graphicFrame>
      <p:sp>
        <p:nvSpPr>
          <p:cNvPr id="7" name="Rectangle 6">
            <a:extLst>
              <a:ext uri="{FF2B5EF4-FFF2-40B4-BE49-F238E27FC236}">
                <a16:creationId xmlns:a16="http://schemas.microsoft.com/office/drawing/2014/main" id="{29E25195-ABB4-42BB-B68B-D39E7B29A01A}"/>
              </a:ext>
            </a:extLst>
          </p:cNvPr>
          <p:cNvSpPr/>
          <p:nvPr/>
        </p:nvSpPr>
        <p:spPr>
          <a:xfrm>
            <a:off x="475479" y="1475496"/>
            <a:ext cx="5901893" cy="646331"/>
          </a:xfrm>
          <a:prstGeom prst="rect">
            <a:avLst/>
          </a:prstGeom>
        </p:spPr>
        <p:txBody>
          <a:bodyPr wrap="square">
            <a:spAutoFit/>
          </a:bodyPr>
          <a:lstStyle/>
          <a:p>
            <a:pPr lvl="0"/>
            <a:r>
              <a:rPr lang="en-AU" sz="1200" dirty="0">
                <a:solidFill>
                  <a:prstClr val="black">
                    <a:lumMod val="50000"/>
                    <a:lumOff val="50000"/>
                  </a:prstClr>
                </a:solidFill>
                <a:latin typeface="VIC" panose="00000500000000000000" pitchFamily="2" charset="0"/>
              </a:rPr>
              <a:t>Analysis of digital supply and demand was conducted on a place and sector basis across the region to provide the evidence base necessary for effective digital planning.^ Places and sectors in the region were analysed as follows:</a:t>
            </a:r>
          </a:p>
        </p:txBody>
      </p:sp>
      <p:sp>
        <p:nvSpPr>
          <p:cNvPr id="17" name="Content Placeholder 4">
            <a:extLst>
              <a:ext uri="{FF2B5EF4-FFF2-40B4-BE49-F238E27FC236}">
                <a16:creationId xmlns:a16="http://schemas.microsoft.com/office/drawing/2014/main" id="{EAEC75BF-98E7-47D3-9297-F44318CD958D}"/>
              </a:ext>
            </a:extLst>
          </p:cNvPr>
          <p:cNvSpPr>
            <a:spLocks noGrp="1"/>
          </p:cNvSpPr>
          <p:nvPr>
            <p:ph idx="1"/>
          </p:nvPr>
        </p:nvSpPr>
        <p:spPr>
          <a:xfrm>
            <a:off x="580494" y="8293574"/>
            <a:ext cx="3721390" cy="316936"/>
          </a:xfrm>
        </p:spPr>
        <p:txBody>
          <a:bodyPr>
            <a:normAutofit/>
          </a:bodyPr>
          <a:lstStyle/>
          <a:p>
            <a:pPr marL="0" indent="0" algn="r">
              <a:buNone/>
            </a:pPr>
            <a:r>
              <a:rPr lang="en-AU" sz="600" dirty="0">
                <a:solidFill>
                  <a:schemeClr val="tx1">
                    <a:lumMod val="50000"/>
                    <a:lumOff val="50000"/>
                  </a:schemeClr>
                </a:solidFill>
              </a:rPr>
              <a:t>^ Note that a detailed description of the methodology and results of the analysis are contained in Part 2 of the Ovens Murray Digital Plan</a:t>
            </a:r>
          </a:p>
          <a:p>
            <a:pPr marL="0" indent="0">
              <a:buNone/>
            </a:pPr>
            <a:endParaRPr lang="en-AU" sz="600" dirty="0">
              <a:solidFill>
                <a:schemeClr val="tx1">
                  <a:lumMod val="50000"/>
                  <a:lumOff val="50000"/>
                </a:schemeClr>
              </a:solidFill>
            </a:endParaRPr>
          </a:p>
        </p:txBody>
      </p:sp>
      <p:pic>
        <p:nvPicPr>
          <p:cNvPr id="19" name="Picture 18">
            <a:extLst>
              <a:ext uri="{FF2B5EF4-FFF2-40B4-BE49-F238E27FC236}">
                <a16:creationId xmlns:a16="http://schemas.microsoft.com/office/drawing/2014/main" id="{B071764B-A8E9-421F-90A9-00DC0C90E88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8161" y="2729657"/>
            <a:ext cx="457264" cy="457264"/>
          </a:xfrm>
          <a:prstGeom prst="rect">
            <a:avLst/>
          </a:prstGeom>
        </p:spPr>
      </p:pic>
      <p:sp>
        <p:nvSpPr>
          <p:cNvPr id="2" name="Slide Number Placeholder 1">
            <a:extLst>
              <a:ext uri="{FF2B5EF4-FFF2-40B4-BE49-F238E27FC236}">
                <a16:creationId xmlns:a16="http://schemas.microsoft.com/office/drawing/2014/main" id="{84ECEE6E-B8EA-411E-9347-5552F5F883C4}"/>
              </a:ext>
            </a:extLst>
          </p:cNvPr>
          <p:cNvSpPr>
            <a:spLocks noGrp="1"/>
          </p:cNvSpPr>
          <p:nvPr>
            <p:ph type="sldNum" sz="quarter" idx="12"/>
          </p:nvPr>
        </p:nvSpPr>
        <p:spPr/>
        <p:txBody>
          <a:bodyPr/>
          <a:lstStyle/>
          <a:p>
            <a:fld id="{6948CE19-2F83-46F3-9C1F-CE53E9CFC87D}" type="slidenum">
              <a:rPr lang="en-AU" smtClean="0"/>
              <a:t>17</a:t>
            </a:fld>
            <a:endParaRPr lang="en-AU"/>
          </a:p>
        </p:txBody>
      </p:sp>
    </p:spTree>
    <p:extLst>
      <p:ext uri="{BB962C8B-B14F-4D97-AF65-F5344CB8AC3E}">
        <p14:creationId xmlns:p14="http://schemas.microsoft.com/office/powerpoint/2010/main" val="555172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4969EE7E-7EBF-4465-85D9-166FF0448681}"/>
              </a:ext>
            </a:extLst>
          </p:cNvPr>
          <p:cNvSpPr txBox="1">
            <a:spLocks/>
          </p:cNvSpPr>
          <p:nvPr/>
        </p:nvSpPr>
        <p:spPr>
          <a:xfrm>
            <a:off x="464682" y="545861"/>
            <a:ext cx="3591360" cy="1081936"/>
          </a:xfrm>
          <a:prstGeom prst="rect">
            <a:avLst/>
          </a:prstGeom>
        </p:spPr>
        <p:txBody>
          <a:bodyPr vert="horz" lIns="91440" tIns="45720" rIns="91440" bIns="45720" rtlCol="0" anchor="t">
            <a:normAutofit lnSpcReduction="10000"/>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b="0" i="0" u="none" strike="noStrike" kern="1200" cap="none" spc="0" normalizeH="0" baseline="0" noProof="0" dirty="0">
                <a:ln>
                  <a:noFill/>
                </a:ln>
                <a:solidFill>
                  <a:schemeClr val="accent1"/>
                </a:solidFill>
                <a:effectLst/>
                <a:uLnTx/>
                <a:uFillTx/>
                <a:latin typeface="VIC" panose="00000500000000000000" pitchFamily="2" charset="0"/>
                <a:ea typeface="+mj-ea"/>
                <a:cs typeface="+mj-cs"/>
              </a:rPr>
              <a:t>Findings of Digital </a:t>
            </a:r>
            <a:r>
              <a:rPr lang="en-AU" dirty="0">
                <a:solidFill>
                  <a:schemeClr val="accent1"/>
                </a:solidFill>
              </a:rPr>
              <a:t>Plan Supply &amp; Demand Analysis</a:t>
            </a:r>
          </a:p>
        </p:txBody>
      </p:sp>
      <p:pic>
        <p:nvPicPr>
          <p:cNvPr id="9" name="Picture 8">
            <a:extLst>
              <a:ext uri="{FF2B5EF4-FFF2-40B4-BE49-F238E27FC236}">
                <a16:creationId xmlns:a16="http://schemas.microsoft.com/office/drawing/2014/main" id="{4AFC1E66-8EF9-449F-8590-FE5CEFF0215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29000" y="1372852"/>
            <a:ext cx="814251" cy="814251"/>
          </a:xfrm>
          <a:prstGeom prst="rect">
            <a:avLst/>
          </a:prstGeom>
        </p:spPr>
      </p:pic>
      <p:sp>
        <p:nvSpPr>
          <p:cNvPr id="10" name="Rectangle 9">
            <a:extLst>
              <a:ext uri="{FF2B5EF4-FFF2-40B4-BE49-F238E27FC236}">
                <a16:creationId xmlns:a16="http://schemas.microsoft.com/office/drawing/2014/main" id="{411E9356-0A71-46DD-B9F0-3E105C56ED15}"/>
              </a:ext>
            </a:extLst>
          </p:cNvPr>
          <p:cNvSpPr/>
          <p:nvPr/>
        </p:nvSpPr>
        <p:spPr>
          <a:xfrm>
            <a:off x="487420" y="1461207"/>
            <a:ext cx="2956619" cy="461665"/>
          </a:xfrm>
          <a:prstGeom prst="rect">
            <a:avLst/>
          </a:prstGeom>
        </p:spPr>
        <p:txBody>
          <a:bodyPr wrap="square">
            <a:spAutoFit/>
          </a:bodyPr>
          <a:lstStyle/>
          <a:p>
            <a:r>
              <a:rPr lang="en-AU" sz="1200" dirty="0">
                <a:solidFill>
                  <a:schemeClr val="accent1"/>
                </a:solidFill>
                <a:latin typeface="VIC" panose="00000500000000000000" pitchFamily="2" charset="0"/>
                <a:sym typeface="Wingdings" panose="05000000000000000000" pitchFamily="2" charset="2"/>
              </a:rPr>
              <a:t> </a:t>
            </a:r>
            <a:r>
              <a:rPr lang="en-AU" sz="1200" dirty="0">
                <a:solidFill>
                  <a:schemeClr val="accent1"/>
                </a:solidFill>
                <a:latin typeface="VIC" panose="00000500000000000000" pitchFamily="2" charset="0"/>
              </a:rPr>
              <a:t>Significant Places with a shortage of digital infrastructure</a:t>
            </a:r>
          </a:p>
        </p:txBody>
      </p:sp>
      <p:sp>
        <p:nvSpPr>
          <p:cNvPr id="11" name="Text Placeholder 18">
            <a:extLst>
              <a:ext uri="{FF2B5EF4-FFF2-40B4-BE49-F238E27FC236}">
                <a16:creationId xmlns:a16="http://schemas.microsoft.com/office/drawing/2014/main" id="{7E63DE3A-960F-4BBB-832D-3C2C406268E4}"/>
              </a:ext>
            </a:extLst>
          </p:cNvPr>
          <p:cNvSpPr txBox="1">
            <a:spLocks/>
          </p:cNvSpPr>
          <p:nvPr/>
        </p:nvSpPr>
        <p:spPr>
          <a:xfrm>
            <a:off x="487419" y="4260257"/>
            <a:ext cx="3991154" cy="2699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b="1" dirty="0"/>
              <a:t>Number of places with unmet digital needs: </a:t>
            </a:r>
          </a:p>
        </p:txBody>
      </p:sp>
      <p:sp>
        <p:nvSpPr>
          <p:cNvPr id="12" name="Text Placeholder 18">
            <a:extLst>
              <a:ext uri="{FF2B5EF4-FFF2-40B4-BE49-F238E27FC236}">
                <a16:creationId xmlns:a16="http://schemas.microsoft.com/office/drawing/2014/main" id="{D50684E6-F9D5-447E-A1CD-6B1F3B14873C}"/>
              </a:ext>
            </a:extLst>
          </p:cNvPr>
          <p:cNvSpPr txBox="1">
            <a:spLocks/>
          </p:cNvSpPr>
          <p:nvPr/>
        </p:nvSpPr>
        <p:spPr>
          <a:xfrm>
            <a:off x="472380" y="1939948"/>
            <a:ext cx="2851845" cy="1195584"/>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900" dirty="0">
                <a:ea typeface="Calibri" panose="020F0502020204030204" pitchFamily="34" charset="0"/>
              </a:rPr>
              <a:t>There are 13 cities and towns above 1,000 people in the Ovens Murray region. All of these locations have been analysed in this Digital Plan. Another five localities with less than 1,000 people were also included in the analysis to provide a broader perspective of different town sizes†. </a:t>
            </a:r>
          </a:p>
          <a:p>
            <a:endParaRPr lang="en-AU" sz="900" dirty="0">
              <a:solidFill>
                <a:srgbClr val="FF0000"/>
              </a:solidFill>
            </a:endParaRPr>
          </a:p>
        </p:txBody>
      </p:sp>
      <p:sp>
        <p:nvSpPr>
          <p:cNvPr id="13" name="Rectangle 12">
            <a:extLst>
              <a:ext uri="{FF2B5EF4-FFF2-40B4-BE49-F238E27FC236}">
                <a16:creationId xmlns:a16="http://schemas.microsoft.com/office/drawing/2014/main" id="{2219532F-FAA7-4911-AC5F-F11263E0CA29}"/>
              </a:ext>
            </a:extLst>
          </p:cNvPr>
          <p:cNvSpPr/>
          <p:nvPr/>
        </p:nvSpPr>
        <p:spPr>
          <a:xfrm>
            <a:off x="472380" y="2900110"/>
            <a:ext cx="4402082" cy="1195584"/>
          </a:xfrm>
          <a:prstGeom prst="rect">
            <a:avLst/>
          </a:prstGeom>
        </p:spPr>
        <p:txBody>
          <a:bodyPr wrap="square">
            <a:spAutoFit/>
          </a:bodyPr>
          <a:lstStyle/>
          <a:p>
            <a:pPr lvl="0" defTabSz="685800">
              <a:lnSpc>
                <a:spcPct val="90000"/>
              </a:lnSpc>
              <a:spcBef>
                <a:spcPts val="750"/>
              </a:spcBef>
            </a:pPr>
            <a:r>
              <a:rPr lang="en-AU" sz="900" dirty="0">
                <a:solidFill>
                  <a:prstClr val="black">
                    <a:lumMod val="50000"/>
                    <a:lumOff val="50000"/>
                  </a:prstClr>
                </a:solidFill>
                <a:latin typeface="VIC" panose="00000500000000000000" pitchFamily="2" charset="0"/>
                <a:ea typeface="Calibri" panose="020F0502020204030204" pitchFamily="34" charset="0"/>
              </a:rPr>
              <a:t>The analysis has not looked comprehensively at smaller population centres with less than </a:t>
            </a:r>
            <a:r>
              <a:rPr lang="en-AU" sz="900" dirty="0">
                <a:solidFill>
                  <a:schemeClr val="tx1">
                    <a:lumMod val="50000"/>
                    <a:lumOff val="50000"/>
                  </a:schemeClr>
                </a:solidFill>
                <a:latin typeface="VIC" panose="00000500000000000000" pitchFamily="2" charset="0"/>
                <a:ea typeface="Calibri" panose="020F0502020204030204" pitchFamily="34" charset="0"/>
              </a:rPr>
              <a:t>1,000</a:t>
            </a:r>
            <a:r>
              <a:rPr lang="en-AU" sz="900" dirty="0">
                <a:solidFill>
                  <a:prstClr val="black">
                    <a:lumMod val="50000"/>
                    <a:lumOff val="50000"/>
                  </a:prstClr>
                </a:solidFill>
                <a:latin typeface="VIC" panose="00000500000000000000" pitchFamily="2" charset="0"/>
                <a:ea typeface="Calibri" panose="020F0502020204030204" pitchFamily="34" charset="0"/>
              </a:rPr>
              <a:t> people</a:t>
            </a:r>
            <a:r>
              <a:rPr lang="en-AU" sz="900" dirty="0">
                <a:solidFill>
                  <a:srgbClr val="FF0000"/>
                </a:solidFill>
                <a:latin typeface="VIC" panose="00000500000000000000" pitchFamily="2" charset="0"/>
                <a:ea typeface="Calibri" panose="020F0502020204030204" pitchFamily="34" charset="0"/>
              </a:rPr>
              <a:t> </a:t>
            </a:r>
            <a:r>
              <a:rPr lang="en-AU" sz="900" dirty="0">
                <a:solidFill>
                  <a:prstClr val="black">
                    <a:lumMod val="50000"/>
                    <a:lumOff val="50000"/>
                  </a:prstClr>
                </a:solidFill>
                <a:latin typeface="VIC" panose="00000500000000000000" pitchFamily="2" charset="0"/>
                <a:ea typeface="Calibri" panose="020F0502020204030204" pitchFamily="34" charset="0"/>
              </a:rPr>
              <a:t>and looks exclusively at the town centre in each location, noting that this in effect misses people living nearby in sparsely populated areas where services tend to be worse.</a:t>
            </a:r>
          </a:p>
          <a:p>
            <a:pPr lvl="0" defTabSz="685800">
              <a:lnSpc>
                <a:spcPct val="90000"/>
              </a:lnSpc>
              <a:spcBef>
                <a:spcPts val="750"/>
              </a:spcBef>
            </a:pPr>
            <a:r>
              <a:rPr lang="en-AU" sz="900" dirty="0">
                <a:solidFill>
                  <a:prstClr val="black">
                    <a:lumMod val="50000"/>
                    <a:lumOff val="50000"/>
                  </a:prstClr>
                </a:solidFill>
                <a:latin typeface="VIC" panose="00000500000000000000" pitchFamily="2" charset="0"/>
              </a:rPr>
              <a:t>While our analysis of public coverage maps indicates there is generally good 4G mobile coverage within population centres, we know from regional consultations that the ‘lived experience’ for many users can be quite different with continuing demand for better mobile infrastructure.</a:t>
            </a:r>
            <a:r>
              <a:rPr lang="en-AU" sz="900" dirty="0">
                <a:solidFill>
                  <a:prstClr val="black">
                    <a:lumMod val="50000"/>
                    <a:lumOff val="50000"/>
                  </a:prstClr>
                </a:solidFill>
                <a:latin typeface="VIC" panose="00000500000000000000" pitchFamily="2" charset="0"/>
                <a:ea typeface="Calibri" panose="020F0502020204030204" pitchFamily="34" charset="0"/>
              </a:rPr>
              <a:t> </a:t>
            </a:r>
          </a:p>
        </p:txBody>
      </p:sp>
      <p:sp>
        <p:nvSpPr>
          <p:cNvPr id="14" name="Content Placeholder 4">
            <a:extLst>
              <a:ext uri="{FF2B5EF4-FFF2-40B4-BE49-F238E27FC236}">
                <a16:creationId xmlns:a16="http://schemas.microsoft.com/office/drawing/2014/main" id="{EB4C36C5-92F2-4FBE-919E-B09907A72B78}"/>
              </a:ext>
            </a:extLst>
          </p:cNvPr>
          <p:cNvSpPr txBox="1">
            <a:spLocks/>
          </p:cNvSpPr>
          <p:nvPr/>
        </p:nvSpPr>
        <p:spPr>
          <a:xfrm>
            <a:off x="484158" y="4035604"/>
            <a:ext cx="1448700" cy="22329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AU" sz="600" dirty="0"/>
              <a:t>† based on 2016 ABS census data.</a:t>
            </a:r>
          </a:p>
        </p:txBody>
      </p:sp>
      <p:sp>
        <p:nvSpPr>
          <p:cNvPr id="15" name="Text Placeholder 18">
            <a:extLst>
              <a:ext uri="{FF2B5EF4-FFF2-40B4-BE49-F238E27FC236}">
                <a16:creationId xmlns:a16="http://schemas.microsoft.com/office/drawing/2014/main" id="{39127F57-AA54-461F-88AE-C1CB824B7E35}"/>
              </a:ext>
            </a:extLst>
          </p:cNvPr>
          <p:cNvSpPr txBox="1">
            <a:spLocks/>
          </p:cNvSpPr>
          <p:nvPr/>
        </p:nvSpPr>
        <p:spPr>
          <a:xfrm>
            <a:off x="487419" y="5938382"/>
            <a:ext cx="5951481" cy="30735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dirty="0"/>
              <a:t>Of the 18 significant places analysed in the Ovens Murray region, it was revealed that: </a:t>
            </a:r>
          </a:p>
          <a:p>
            <a:pPr marL="171450" indent="-171450">
              <a:lnSpc>
                <a:spcPct val="100000"/>
              </a:lnSpc>
              <a:spcBef>
                <a:spcPts val="600"/>
              </a:spcBef>
              <a:buFont typeface="Arial" panose="020B0604020202020204" pitchFamily="34" charset="0"/>
              <a:buChar char="•"/>
            </a:pPr>
            <a:r>
              <a:rPr lang="en-AU" sz="900" dirty="0">
                <a:solidFill>
                  <a:schemeClr val="accent1"/>
                </a:solidFill>
              </a:rPr>
              <a:t>Fixed access broadband </a:t>
            </a:r>
            <a:r>
              <a:rPr lang="en-AU" sz="900" dirty="0"/>
              <a:t>had an intermediate supply shortfall for 14 cities/towns/localities*, indicating the widespread need for business broadband needs to be further considered and addressed. Two towns, Chiltern and Sawmill Settlement, were found to have a major supply shortfall for fixed access services.</a:t>
            </a:r>
          </a:p>
          <a:p>
            <a:pPr marL="171450" indent="-171450">
              <a:lnSpc>
                <a:spcPct val="100000"/>
              </a:lnSpc>
              <a:spcBef>
                <a:spcPts val="600"/>
              </a:spcBef>
              <a:buFont typeface="Arial" panose="020B0604020202020204" pitchFamily="34" charset="0"/>
              <a:buChar char="•"/>
            </a:pPr>
            <a:r>
              <a:rPr lang="en-AU" sz="900" dirty="0">
                <a:solidFill>
                  <a:schemeClr val="accent1"/>
                </a:solidFill>
              </a:rPr>
              <a:t>Mobile coverage </a:t>
            </a:r>
            <a:r>
              <a:rPr lang="en-AU" sz="900" dirty="0"/>
              <a:t>was assessed as adequate within the main population centres based on multiple carriers indicating they have 4G coverage in the area according to their coverage maps. However, there is concern whether these maps reflect the real-world experience of users, and what is not assessed here is how services deteriorate when moving beyond town centres. Only one town, Sawmill Settlement, was found to have an intermediate shortfall in mobile coverage. The impending rollout of 5G technology has the potential to uplift mobile services for early recipients, but smaller regional population centres are at risk of being left further behind. </a:t>
            </a:r>
          </a:p>
          <a:p>
            <a:pPr marL="171450" indent="-171450">
              <a:lnSpc>
                <a:spcPct val="100000"/>
              </a:lnSpc>
              <a:spcBef>
                <a:spcPts val="600"/>
              </a:spcBef>
              <a:buFont typeface="Arial" panose="020B0604020202020204" pitchFamily="34" charset="0"/>
              <a:buChar char="•"/>
            </a:pPr>
            <a:r>
              <a:rPr lang="en-AU" sz="900" dirty="0">
                <a:solidFill>
                  <a:schemeClr val="accent1"/>
                </a:solidFill>
              </a:rPr>
              <a:t>Public WiFi </a:t>
            </a:r>
            <a:r>
              <a:rPr lang="en-AU" sz="900" dirty="0"/>
              <a:t>access was a major or intermediate supply shortfall for eight places.</a:t>
            </a:r>
          </a:p>
          <a:p>
            <a:pPr marL="171450" indent="-171450">
              <a:lnSpc>
                <a:spcPct val="100000"/>
              </a:lnSpc>
              <a:spcBef>
                <a:spcPts val="600"/>
              </a:spcBef>
              <a:buFont typeface="Arial" panose="020B0604020202020204" pitchFamily="34" charset="0"/>
              <a:buChar char="•"/>
            </a:pPr>
            <a:r>
              <a:rPr lang="en-AU" sz="900" dirty="0">
                <a:solidFill>
                  <a:schemeClr val="accent1"/>
                </a:solidFill>
              </a:rPr>
              <a:t>LP-WAN IoT </a:t>
            </a:r>
            <a:r>
              <a:rPr lang="en-AU" sz="900" dirty="0"/>
              <a:t>was found to be reasonably good for the level of business, local government and household demand at present which is constrained by a lack of IoT knowledge and applications across the region. Four towns, Myrtleford, Bright, Mount Beauty–Tawonga South and Corryong, were found to have an intermediate supply shortfall for this service. Over the next 3-5 years demand is expected to grow strongly and closer attention will need to be paid to how these networks develop.</a:t>
            </a:r>
          </a:p>
        </p:txBody>
      </p:sp>
      <p:sp>
        <p:nvSpPr>
          <p:cNvPr id="16" name="Content Placeholder 4">
            <a:extLst>
              <a:ext uri="{FF2B5EF4-FFF2-40B4-BE49-F238E27FC236}">
                <a16:creationId xmlns:a16="http://schemas.microsoft.com/office/drawing/2014/main" id="{5B524848-AE12-42E4-90EA-D2A60F37CEAE}"/>
              </a:ext>
            </a:extLst>
          </p:cNvPr>
          <p:cNvSpPr txBox="1">
            <a:spLocks/>
          </p:cNvSpPr>
          <p:nvPr/>
        </p:nvSpPr>
        <p:spPr>
          <a:xfrm>
            <a:off x="487420" y="8788905"/>
            <a:ext cx="5661920" cy="240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AU" sz="600" dirty="0"/>
              <a:t>* Wodonga, Albury, Wangaratta, Benalla, Mansfield, Beechworth, Myrtleford, Bright, Rutherglen, Baranduda, Mount Beauty–Tawonga South, Corryong, Yackandandah, Oxley.</a:t>
            </a:r>
            <a:endParaRPr lang="en-AU" sz="600" dirty="0">
              <a:highlight>
                <a:srgbClr val="FFFF00"/>
              </a:highlight>
            </a:endParaRPr>
          </a:p>
        </p:txBody>
      </p:sp>
      <p:graphicFrame>
        <p:nvGraphicFramePr>
          <p:cNvPr id="18" name="Chart 17">
            <a:extLst>
              <a:ext uri="{FF2B5EF4-FFF2-40B4-BE49-F238E27FC236}">
                <a16:creationId xmlns:a16="http://schemas.microsoft.com/office/drawing/2014/main" id="{A6E4E00D-6DF1-40D6-B733-0D43745B3372}"/>
              </a:ext>
            </a:extLst>
          </p:cNvPr>
          <p:cNvGraphicFramePr>
            <a:graphicFrameLocks/>
          </p:cNvGraphicFramePr>
          <p:nvPr/>
        </p:nvGraphicFramePr>
        <p:xfrm>
          <a:off x="1681761" y="4232144"/>
          <a:ext cx="3273238" cy="173298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5CED9F7B-4CD7-4687-A638-E6FC375DD018}"/>
              </a:ext>
            </a:extLst>
          </p:cNvPr>
          <p:cNvSpPr>
            <a:spLocks noGrp="1"/>
          </p:cNvSpPr>
          <p:nvPr>
            <p:ph type="sldNum" sz="quarter" idx="12"/>
          </p:nvPr>
        </p:nvSpPr>
        <p:spPr/>
        <p:txBody>
          <a:bodyPr/>
          <a:lstStyle/>
          <a:p>
            <a:fld id="{6948CE19-2F83-46F3-9C1F-CE53E9CFC87D}" type="slidenum">
              <a:rPr lang="en-AU" smtClean="0"/>
              <a:t>18</a:t>
            </a:fld>
            <a:endParaRPr lang="en-AU"/>
          </a:p>
        </p:txBody>
      </p:sp>
    </p:spTree>
    <p:extLst>
      <p:ext uri="{BB962C8B-B14F-4D97-AF65-F5344CB8AC3E}">
        <p14:creationId xmlns:p14="http://schemas.microsoft.com/office/powerpoint/2010/main" val="125101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0017C-CF17-4069-B501-E54279F38B73}"/>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950085" y="2141563"/>
            <a:ext cx="2629484" cy="2169010"/>
          </a:xfrm>
          <a:prstGeom prst="rect">
            <a:avLst/>
          </a:prstGeom>
        </p:spPr>
      </p:pic>
      <p:pic>
        <p:nvPicPr>
          <p:cNvPr id="27" name="Picture 26">
            <a:extLst>
              <a:ext uri="{FF2B5EF4-FFF2-40B4-BE49-F238E27FC236}">
                <a16:creationId xmlns:a16="http://schemas.microsoft.com/office/drawing/2014/main" id="{F3E1401E-107B-469E-B182-E8D46C42E3C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59616" y="1008120"/>
            <a:ext cx="699400" cy="699400"/>
          </a:xfrm>
          <a:prstGeom prst="rect">
            <a:avLst/>
          </a:prstGeom>
        </p:spPr>
      </p:pic>
      <p:sp>
        <p:nvSpPr>
          <p:cNvPr id="36" name="TextBox 35">
            <a:extLst>
              <a:ext uri="{FF2B5EF4-FFF2-40B4-BE49-F238E27FC236}">
                <a16:creationId xmlns:a16="http://schemas.microsoft.com/office/drawing/2014/main" id="{E7CD5F44-C5A0-4EF1-8CD5-68D2F947D6EF}"/>
              </a:ext>
            </a:extLst>
          </p:cNvPr>
          <p:cNvSpPr txBox="1"/>
          <p:nvPr/>
        </p:nvSpPr>
        <p:spPr>
          <a:xfrm>
            <a:off x="2679324" y="512893"/>
            <a:ext cx="3700885" cy="276999"/>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sym typeface="Wingdings" panose="05000000000000000000" pitchFamily="2" charset="2"/>
              </a:rPr>
              <a:t> Analysis of Primary Production in the region</a:t>
            </a:r>
            <a:endParaRPr lang="en-AU" sz="900" dirty="0">
              <a:solidFill>
                <a:schemeClr val="accent1"/>
              </a:solidFill>
              <a:latin typeface="VIC" panose="00000500000000000000" pitchFamily="2" charset="0"/>
            </a:endParaRPr>
          </a:p>
        </p:txBody>
      </p:sp>
      <p:sp>
        <p:nvSpPr>
          <p:cNvPr id="40" name="Rectangle 39">
            <a:extLst>
              <a:ext uri="{FF2B5EF4-FFF2-40B4-BE49-F238E27FC236}">
                <a16:creationId xmlns:a16="http://schemas.microsoft.com/office/drawing/2014/main" id="{0D687AE6-3B6D-4828-9EFC-EDB844AFE7CE}"/>
              </a:ext>
            </a:extLst>
          </p:cNvPr>
          <p:cNvSpPr/>
          <p:nvPr/>
        </p:nvSpPr>
        <p:spPr>
          <a:xfrm>
            <a:off x="3222167" y="856845"/>
            <a:ext cx="3119289" cy="1000274"/>
          </a:xfrm>
          <a:prstGeom prst="rect">
            <a:avLst/>
          </a:prstGeom>
        </p:spPr>
        <p:txBody>
          <a:bodyPr wrap="square">
            <a:spAutoFit/>
          </a:bodyPr>
          <a:lstStyle/>
          <a:p>
            <a:pPr lvl="0" algn="r">
              <a:spcAft>
                <a:spcPts val="600"/>
              </a:spcAft>
            </a:pPr>
            <a:r>
              <a:rPr lang="en-AU" sz="900" dirty="0">
                <a:solidFill>
                  <a:schemeClr val="tx1">
                    <a:lumMod val="50000"/>
                    <a:lumOff val="50000"/>
                  </a:schemeClr>
                </a:solidFill>
                <a:latin typeface="VIC" panose="00000500000000000000" pitchFamily="2" charset="0"/>
              </a:rPr>
              <a:t>Sheep and beef grazing is the dominant primary production activity in the region, with horticulture/viticulture, dairy and forestry also being economically significant sectors.</a:t>
            </a:r>
          </a:p>
          <a:p>
            <a:pPr algn="r">
              <a:spcAft>
                <a:spcPts val="600"/>
              </a:spcAft>
            </a:pPr>
            <a:r>
              <a:rPr lang="en-AU" sz="900" dirty="0">
                <a:solidFill>
                  <a:schemeClr val="tx1">
                    <a:lumMod val="50000"/>
                    <a:lumOff val="50000"/>
                  </a:schemeClr>
                </a:solidFill>
                <a:latin typeface="VIC" panose="00000500000000000000" pitchFamily="2" charset="0"/>
              </a:rPr>
              <a:t>The five locations analysed for the Ovens Murray Digital Plan cover sheep and beef grazing. </a:t>
            </a:r>
          </a:p>
        </p:txBody>
      </p:sp>
      <p:sp>
        <p:nvSpPr>
          <p:cNvPr id="50" name="Rectangle 49">
            <a:extLst>
              <a:ext uri="{FF2B5EF4-FFF2-40B4-BE49-F238E27FC236}">
                <a16:creationId xmlns:a16="http://schemas.microsoft.com/office/drawing/2014/main" id="{8948F946-DA99-4A8E-870F-12D015D5D670}"/>
              </a:ext>
            </a:extLst>
          </p:cNvPr>
          <p:cNvSpPr/>
          <p:nvPr/>
        </p:nvSpPr>
        <p:spPr>
          <a:xfrm>
            <a:off x="3857429" y="6339562"/>
            <a:ext cx="2450566" cy="2739211"/>
          </a:xfrm>
          <a:prstGeom prst="rect">
            <a:avLst/>
          </a:prstGeom>
        </p:spPr>
        <p:txBody>
          <a:bodyPr wrap="square">
            <a:spAutoFit/>
          </a:bodyPr>
          <a:lstStyle/>
          <a:p>
            <a:pPr lvl="0" algn="r">
              <a:spcBef>
                <a:spcPts val="600"/>
              </a:spcBef>
            </a:pPr>
            <a:r>
              <a:rPr lang="en-AU" sz="900" dirty="0">
                <a:solidFill>
                  <a:prstClr val="black">
                    <a:lumMod val="50000"/>
                    <a:lumOff val="50000"/>
                  </a:prstClr>
                </a:solidFill>
                <a:latin typeface="VIC" panose="00000500000000000000" pitchFamily="2" charset="0"/>
              </a:rPr>
              <a:t>Looking forward 3-5 years there is likely to be little market-driven improvement in mobile coverage, and 5G technology is unlikely to replace 4G in these locations. Rising demand in the face of a largely static supply will mean the unmet demand situation will worsen. </a:t>
            </a:r>
          </a:p>
          <a:p>
            <a:pPr lvl="0" algn="r">
              <a:spcBef>
                <a:spcPts val="600"/>
              </a:spcBef>
            </a:pPr>
            <a:r>
              <a:rPr lang="en-AU" sz="900" dirty="0">
                <a:solidFill>
                  <a:schemeClr val="tx1">
                    <a:lumMod val="50000"/>
                    <a:lumOff val="50000"/>
                  </a:schemeClr>
                </a:solidFill>
                <a:latin typeface="VIC" panose="00000500000000000000" pitchFamily="2" charset="0"/>
              </a:rPr>
              <a:t>Internet-of-Things (IoT) technology uptake is likely to increase in the coming years, with the horticulture/viticulture and livestock producers predicted to be the early adopters in the Ovens Murray region. </a:t>
            </a:r>
          </a:p>
          <a:p>
            <a:pPr lvl="0" algn="r">
              <a:spcBef>
                <a:spcPts val="600"/>
              </a:spcBef>
            </a:pPr>
            <a:r>
              <a:rPr lang="en-AU" sz="900" dirty="0">
                <a:solidFill>
                  <a:schemeClr val="tx1">
                    <a:lumMod val="50000"/>
                    <a:lumOff val="50000"/>
                  </a:schemeClr>
                </a:solidFill>
                <a:latin typeface="VIC" panose="00000500000000000000" pitchFamily="2" charset="0"/>
              </a:rPr>
              <a:t>Local government and regional businesses may increasingly need to leverage government assets for cost-effective bespoke solutions to increase bandwidth and improve reliability.</a:t>
            </a:r>
          </a:p>
        </p:txBody>
      </p:sp>
      <p:sp>
        <p:nvSpPr>
          <p:cNvPr id="51" name="Rectangle 50">
            <a:extLst>
              <a:ext uri="{FF2B5EF4-FFF2-40B4-BE49-F238E27FC236}">
                <a16:creationId xmlns:a16="http://schemas.microsoft.com/office/drawing/2014/main" id="{E64C7426-6E9F-4055-9183-F8F540E586CA}"/>
              </a:ext>
            </a:extLst>
          </p:cNvPr>
          <p:cNvSpPr/>
          <p:nvPr/>
        </p:nvSpPr>
        <p:spPr>
          <a:xfrm>
            <a:off x="1228725" y="4569847"/>
            <a:ext cx="5086308" cy="1769715"/>
          </a:xfrm>
          <a:prstGeom prst="rect">
            <a:avLst/>
          </a:prstGeom>
        </p:spPr>
        <p:txBody>
          <a:bodyPr wrap="square">
            <a:spAutoFit/>
          </a:bodyPr>
          <a:lstStyle/>
          <a:p>
            <a:pPr lvl="0" algn="r">
              <a:spcBef>
                <a:spcPts val="600"/>
              </a:spcBef>
            </a:pPr>
            <a:r>
              <a:rPr lang="en-AU" sz="900" dirty="0">
                <a:solidFill>
                  <a:schemeClr val="accent1"/>
                </a:solidFill>
                <a:latin typeface="VIC" panose="00000500000000000000" pitchFamily="2" charset="0"/>
              </a:rPr>
              <a:t>Fixed access broadband services </a:t>
            </a:r>
            <a:r>
              <a:rPr lang="en-AU" sz="900" dirty="0">
                <a:solidFill>
                  <a:prstClr val="black">
                    <a:lumMod val="50000"/>
                    <a:lumOff val="50000"/>
                  </a:prstClr>
                </a:solidFill>
                <a:latin typeface="VIC" panose="00000500000000000000" pitchFamily="2" charset="0"/>
              </a:rPr>
              <a:t>for businesses involved in primary production needs to be addressed. In its current state, the digital infrastructure is unable to meet the region’s needs, with all primary production locations found to have a major supply shortfall in fixed access broadband services for business users. </a:t>
            </a:r>
          </a:p>
          <a:p>
            <a:pPr lvl="0" algn="r">
              <a:spcBef>
                <a:spcPts val="600"/>
              </a:spcBef>
            </a:pPr>
            <a:r>
              <a:rPr lang="en-AU" sz="900" dirty="0">
                <a:solidFill>
                  <a:prstClr val="black">
                    <a:lumMod val="50000"/>
                    <a:lumOff val="50000"/>
                  </a:prstClr>
                </a:solidFill>
                <a:latin typeface="VIC" panose="00000500000000000000" pitchFamily="2" charset="0"/>
              </a:rPr>
              <a:t>According to publicly available coverage maps, </a:t>
            </a:r>
            <a:r>
              <a:rPr lang="en-AU" sz="900" dirty="0">
                <a:solidFill>
                  <a:schemeClr val="accent1"/>
                </a:solidFill>
                <a:latin typeface="VIC" panose="00000500000000000000" pitchFamily="2" charset="0"/>
              </a:rPr>
              <a:t>mobile coverage </a:t>
            </a:r>
            <a:r>
              <a:rPr lang="en-AU" sz="900" dirty="0">
                <a:solidFill>
                  <a:prstClr val="black">
                    <a:lumMod val="50000"/>
                    <a:lumOff val="50000"/>
                  </a:prstClr>
                </a:solidFill>
                <a:latin typeface="VIC" panose="00000500000000000000" pitchFamily="2" charset="0"/>
              </a:rPr>
              <a:t>appears to be mixed.  Two locations revealed an intermediate supply shortfall</a:t>
            </a:r>
            <a:r>
              <a:rPr lang="en-AU" sz="900" dirty="0">
                <a:solidFill>
                  <a:schemeClr val="tx1">
                    <a:lumMod val="50000"/>
                    <a:lumOff val="50000"/>
                  </a:schemeClr>
                </a:solidFill>
              </a:rPr>
              <a:t>˘</a:t>
            </a:r>
            <a:r>
              <a:rPr lang="en-AU" sz="900" dirty="0">
                <a:solidFill>
                  <a:prstClr val="black">
                    <a:lumMod val="50000"/>
                    <a:lumOff val="50000"/>
                  </a:prstClr>
                </a:solidFill>
                <a:latin typeface="VIC" panose="00000500000000000000" pitchFamily="2" charset="0"/>
              </a:rPr>
              <a:t> while three sites reported adequate coverage, although it has been highlighted through consultation that the ‘lived experience’ for residents and businesses is often poorer than what coverage maps suggest, owing to the detail and resolution limitations of the maps.</a:t>
            </a:r>
          </a:p>
          <a:p>
            <a:pPr algn="r">
              <a:spcBef>
                <a:spcPts val="600"/>
              </a:spcBef>
            </a:pPr>
            <a:r>
              <a:rPr lang="en-AU" sz="900" dirty="0">
                <a:solidFill>
                  <a:prstClr val="black">
                    <a:lumMod val="50000"/>
                    <a:lumOff val="50000"/>
                  </a:prstClr>
                </a:solidFill>
                <a:latin typeface="VIC" panose="00000500000000000000" pitchFamily="2" charset="0"/>
              </a:rPr>
              <a:t>	One location, around Corryong, was found to have an intermediate supply shortfall for </a:t>
            </a:r>
            <a:r>
              <a:rPr lang="en-AU" sz="900" dirty="0">
                <a:solidFill>
                  <a:schemeClr val="accent1"/>
                </a:solidFill>
                <a:latin typeface="VIC" panose="00000500000000000000" pitchFamily="2" charset="0"/>
              </a:rPr>
              <a:t>LP-WAN IoT </a:t>
            </a:r>
            <a:r>
              <a:rPr lang="en-AU" sz="900" dirty="0">
                <a:solidFill>
                  <a:prstClr val="black">
                    <a:lumMod val="50000"/>
                    <a:lumOff val="50000"/>
                  </a:prstClr>
                </a:solidFill>
                <a:latin typeface="VIC" panose="00000500000000000000" pitchFamily="2" charset="0"/>
              </a:rPr>
              <a:t>networks.</a:t>
            </a:r>
          </a:p>
        </p:txBody>
      </p:sp>
      <p:grpSp>
        <p:nvGrpSpPr>
          <p:cNvPr id="52" name="Group 51">
            <a:extLst>
              <a:ext uri="{FF2B5EF4-FFF2-40B4-BE49-F238E27FC236}">
                <a16:creationId xmlns:a16="http://schemas.microsoft.com/office/drawing/2014/main" id="{348BC8A4-E64B-4C26-A120-01534C8E2EC8}"/>
              </a:ext>
            </a:extLst>
          </p:cNvPr>
          <p:cNvGrpSpPr/>
          <p:nvPr/>
        </p:nvGrpSpPr>
        <p:grpSpPr>
          <a:xfrm>
            <a:off x="1739973" y="6396663"/>
            <a:ext cx="2135498" cy="2282500"/>
            <a:chOff x="1073110" y="3558993"/>
            <a:chExt cx="2135498" cy="2533594"/>
          </a:xfrm>
        </p:grpSpPr>
        <p:grpSp>
          <p:nvGrpSpPr>
            <p:cNvPr id="53" name="Group 52">
              <a:extLst>
                <a:ext uri="{FF2B5EF4-FFF2-40B4-BE49-F238E27FC236}">
                  <a16:creationId xmlns:a16="http://schemas.microsoft.com/office/drawing/2014/main" id="{72D5B3B5-F2EB-4691-A7A8-51AA1B30E252}"/>
                </a:ext>
              </a:extLst>
            </p:cNvPr>
            <p:cNvGrpSpPr/>
            <p:nvPr/>
          </p:nvGrpSpPr>
          <p:grpSpPr>
            <a:xfrm>
              <a:off x="1073110" y="3558993"/>
              <a:ext cx="2135498" cy="2533594"/>
              <a:chOff x="3243337" y="7698799"/>
              <a:chExt cx="3275366" cy="2533594"/>
            </a:xfrm>
          </p:grpSpPr>
          <p:sp>
            <p:nvSpPr>
              <p:cNvPr id="55" name="Text Placeholder 3">
                <a:extLst>
                  <a:ext uri="{FF2B5EF4-FFF2-40B4-BE49-F238E27FC236}">
                    <a16:creationId xmlns:a16="http://schemas.microsoft.com/office/drawing/2014/main" id="{D52BDBE1-AA19-4FBD-97D2-389005E02297}"/>
                  </a:ext>
                </a:extLst>
              </p:cNvPr>
              <p:cNvSpPr txBox="1">
                <a:spLocks/>
              </p:cNvSpPr>
              <p:nvPr/>
            </p:nvSpPr>
            <p:spPr>
              <a:xfrm>
                <a:off x="3848327" y="7761608"/>
                <a:ext cx="2658868" cy="247078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solidFill>
                      <a:schemeClr val="accent1"/>
                    </a:solidFill>
                  </a:rPr>
                  <a:t>Mobile coverage </a:t>
                </a:r>
                <a:r>
                  <a:rPr lang="en-AU" sz="900" dirty="0"/>
                  <a:t>nearer population centres is better than services available in more remote primary production locations, however obtaining a clear picture of where specific gaps exist or where there is weak and inadequate coverage is difficult with existing public data. Better quality coverage data is becoming increasingly important to identify priority locations in need of better mobile infrastructure. </a:t>
                </a:r>
              </a:p>
            </p:txBody>
          </p:sp>
          <p:sp>
            <p:nvSpPr>
              <p:cNvPr id="56" name="Rectangle 55">
                <a:extLst>
                  <a:ext uri="{FF2B5EF4-FFF2-40B4-BE49-F238E27FC236}">
                    <a16:creationId xmlns:a16="http://schemas.microsoft.com/office/drawing/2014/main" id="{403D3DF0-264B-48D9-A847-28F4C2323DB1}"/>
                  </a:ext>
                </a:extLst>
              </p:cNvPr>
              <p:cNvSpPr/>
              <p:nvPr/>
            </p:nvSpPr>
            <p:spPr>
              <a:xfrm>
                <a:off x="3243337" y="7698799"/>
                <a:ext cx="3275366" cy="253359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54" name="Picture 53">
              <a:extLst>
                <a:ext uri="{FF2B5EF4-FFF2-40B4-BE49-F238E27FC236}">
                  <a16:creationId xmlns:a16="http://schemas.microsoft.com/office/drawing/2014/main" id="{1F3F5036-5AF5-4FDE-84A5-398667AF8E67}"/>
                </a:ext>
              </a:extLst>
            </p:cNvPr>
            <p:cNvPicPr>
              <a:picLocks noChangeAspect="1"/>
            </p:cNvPicPr>
            <p:nvPr/>
          </p:nvPicPr>
          <p:blipFill>
            <a:blip r:embed="rId4">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112" y="3621802"/>
              <a:ext cx="457264" cy="457264"/>
            </a:xfrm>
            <a:prstGeom prst="rect">
              <a:avLst/>
            </a:prstGeom>
          </p:spPr>
        </p:pic>
      </p:grpSp>
      <p:grpSp>
        <p:nvGrpSpPr>
          <p:cNvPr id="6" name="Group 5">
            <a:extLst>
              <a:ext uri="{FF2B5EF4-FFF2-40B4-BE49-F238E27FC236}">
                <a16:creationId xmlns:a16="http://schemas.microsoft.com/office/drawing/2014/main" id="{A10B9E32-0A41-44A1-AB41-81B1E5E6F14C}"/>
              </a:ext>
            </a:extLst>
          </p:cNvPr>
          <p:cNvGrpSpPr/>
          <p:nvPr/>
        </p:nvGrpSpPr>
        <p:grpSpPr>
          <a:xfrm>
            <a:off x="242101" y="1626154"/>
            <a:ext cx="1973248" cy="561266"/>
            <a:chOff x="386813" y="1058358"/>
            <a:chExt cx="1973248" cy="1119692"/>
          </a:xfrm>
        </p:grpSpPr>
        <p:sp>
          <p:nvSpPr>
            <p:cNvPr id="3" name="Rectangle 2">
              <a:extLst>
                <a:ext uri="{FF2B5EF4-FFF2-40B4-BE49-F238E27FC236}">
                  <a16:creationId xmlns:a16="http://schemas.microsoft.com/office/drawing/2014/main" id="{A3D329F1-22BB-43B5-8EEA-A9A2E7D181BA}"/>
                </a:ext>
              </a:extLst>
            </p:cNvPr>
            <p:cNvSpPr/>
            <p:nvPr/>
          </p:nvSpPr>
          <p:spPr>
            <a:xfrm>
              <a:off x="731080" y="1122440"/>
              <a:ext cx="1628981" cy="446276"/>
            </a:xfrm>
            <a:prstGeom prst="rect">
              <a:avLst/>
            </a:prstGeom>
          </p:spPr>
          <p:txBody>
            <a:bodyPr wrap="square">
              <a:spAutoFit/>
            </a:bodyPr>
            <a:lstStyle/>
            <a:p>
              <a:pPr lvl="0">
                <a:spcAft>
                  <a:spcPts val="600"/>
                </a:spcAft>
              </a:pPr>
              <a:r>
                <a:rPr lang="en-AU" sz="900" b="1" dirty="0">
                  <a:solidFill>
                    <a:schemeClr val="tx1">
                      <a:lumMod val="50000"/>
                      <a:lumOff val="50000"/>
                    </a:schemeClr>
                  </a:solidFill>
                  <a:latin typeface="VIC" panose="00000500000000000000" pitchFamily="2" charset="0"/>
                </a:rPr>
                <a:t>Legend</a:t>
              </a:r>
            </a:p>
            <a:p>
              <a:pPr lvl="0">
                <a:spcAft>
                  <a:spcPts val="600"/>
                </a:spcAft>
              </a:pPr>
              <a:r>
                <a:rPr lang="en-AU" sz="900" dirty="0">
                  <a:solidFill>
                    <a:schemeClr val="bg1">
                      <a:lumMod val="50000"/>
                    </a:schemeClr>
                  </a:solidFill>
                  <a:latin typeface="VIC" panose="00000500000000000000" pitchFamily="2" charset="0"/>
                </a:rPr>
                <a:t>Grazing (sheep and beef)</a:t>
              </a:r>
            </a:p>
          </p:txBody>
        </p:sp>
        <p:pic>
          <p:nvPicPr>
            <p:cNvPr id="49" name="Picture 48">
              <a:extLst>
                <a:ext uri="{FF2B5EF4-FFF2-40B4-BE49-F238E27FC236}">
                  <a16:creationId xmlns:a16="http://schemas.microsoft.com/office/drawing/2014/main" id="{306614DE-770C-4C21-B427-5E0BD933FEDB}"/>
                </a:ext>
              </a:extLst>
            </p:cNvPr>
            <p:cNvPicPr>
              <a:picLocks/>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4641" y="1513990"/>
              <a:ext cx="252000" cy="502725"/>
            </a:xfrm>
            <a:prstGeom prst="rect">
              <a:avLst/>
            </a:prstGeom>
          </p:spPr>
        </p:pic>
        <p:sp>
          <p:nvSpPr>
            <p:cNvPr id="31" name="Rectangle 30">
              <a:extLst>
                <a:ext uri="{FF2B5EF4-FFF2-40B4-BE49-F238E27FC236}">
                  <a16:creationId xmlns:a16="http://schemas.microsoft.com/office/drawing/2014/main" id="{8160959B-07D8-453D-AFDE-196C45D30FFB}"/>
                </a:ext>
              </a:extLst>
            </p:cNvPr>
            <p:cNvSpPr/>
            <p:nvPr/>
          </p:nvSpPr>
          <p:spPr>
            <a:xfrm>
              <a:off x="386813" y="1058358"/>
              <a:ext cx="1973248" cy="111969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08" name="Content Placeholder 4">
            <a:extLst>
              <a:ext uri="{FF2B5EF4-FFF2-40B4-BE49-F238E27FC236}">
                <a16:creationId xmlns:a16="http://schemas.microsoft.com/office/drawing/2014/main" id="{2BF9B395-4B54-4BEB-ADB0-5D8F2B1DB966}"/>
              </a:ext>
            </a:extLst>
          </p:cNvPr>
          <p:cNvSpPr txBox="1">
            <a:spLocks/>
          </p:cNvSpPr>
          <p:nvPr/>
        </p:nvSpPr>
        <p:spPr>
          <a:xfrm>
            <a:off x="1474742" y="9049155"/>
            <a:ext cx="4801457" cy="1754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AU" sz="600" dirty="0"/>
              <a:t>˘ Around Benalla and around Tallangatta.</a:t>
            </a:r>
          </a:p>
          <a:p>
            <a:pPr marL="0" indent="0">
              <a:buNone/>
            </a:pPr>
            <a:endParaRPr lang="en-AU" sz="600" dirty="0"/>
          </a:p>
        </p:txBody>
      </p:sp>
      <p:cxnSp>
        <p:nvCxnSpPr>
          <p:cNvPr id="22" name="Straight Connector 21">
            <a:extLst>
              <a:ext uri="{FF2B5EF4-FFF2-40B4-BE49-F238E27FC236}">
                <a16:creationId xmlns:a16="http://schemas.microsoft.com/office/drawing/2014/main" id="{46B082B8-4F28-45AD-B09E-5531CBF7931E}"/>
              </a:ext>
            </a:extLst>
          </p:cNvPr>
          <p:cNvCxnSpPr>
            <a:cxnSpLocks/>
            <a:stCxn id="59" idx="1"/>
            <a:endCxn id="9" idx="3"/>
          </p:cNvCxnSpPr>
          <p:nvPr/>
        </p:nvCxnSpPr>
        <p:spPr>
          <a:xfrm flipH="1">
            <a:off x="2819885" y="3327918"/>
            <a:ext cx="887177" cy="196407"/>
          </a:xfrm>
          <a:prstGeom prst="line">
            <a:avLst/>
          </a:prstGeom>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1AE6E5A-D704-42C0-AEFE-33B1F6585D8C}"/>
              </a:ext>
            </a:extLst>
          </p:cNvPr>
          <p:cNvSpPr/>
          <p:nvPr/>
        </p:nvSpPr>
        <p:spPr>
          <a:xfrm>
            <a:off x="1583746" y="3408909"/>
            <a:ext cx="1236139" cy="230832"/>
          </a:xfrm>
          <a:prstGeom prst="rect">
            <a:avLst/>
          </a:prstGeom>
        </p:spPr>
        <p:txBody>
          <a:bodyPr wrap="square">
            <a:spAutoFit/>
          </a:bodyPr>
          <a:lstStyle/>
          <a:p>
            <a:pPr algn="r"/>
            <a:r>
              <a:rPr lang="en-AU" sz="900" dirty="0">
                <a:solidFill>
                  <a:prstClr val="black">
                    <a:lumMod val="50000"/>
                    <a:lumOff val="50000"/>
                  </a:prstClr>
                </a:solidFill>
                <a:latin typeface="VIC" panose="00000500000000000000" pitchFamily="2" charset="0"/>
              </a:rPr>
              <a:t>King Valley</a:t>
            </a:r>
            <a:endParaRPr lang="en-AU" dirty="0"/>
          </a:p>
        </p:txBody>
      </p:sp>
      <p:cxnSp>
        <p:nvCxnSpPr>
          <p:cNvPr id="32" name="Straight Connector 31">
            <a:extLst>
              <a:ext uri="{FF2B5EF4-FFF2-40B4-BE49-F238E27FC236}">
                <a16:creationId xmlns:a16="http://schemas.microsoft.com/office/drawing/2014/main" id="{04925240-BCF4-4FFB-9FC1-1C3223DDBCF1}"/>
              </a:ext>
            </a:extLst>
          </p:cNvPr>
          <p:cNvCxnSpPr>
            <a:cxnSpLocks/>
            <a:stCxn id="58" idx="1"/>
            <a:endCxn id="34" idx="3"/>
          </p:cNvCxnSpPr>
          <p:nvPr/>
        </p:nvCxnSpPr>
        <p:spPr>
          <a:xfrm flipH="1">
            <a:off x="2679324" y="3033177"/>
            <a:ext cx="579692" cy="186559"/>
          </a:xfrm>
          <a:prstGeom prst="line">
            <a:avLst/>
          </a:prstGeom>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A7BBE02-F0D9-431F-BFD5-F828ADC19340}"/>
              </a:ext>
            </a:extLst>
          </p:cNvPr>
          <p:cNvSpPr/>
          <p:nvPr/>
        </p:nvSpPr>
        <p:spPr>
          <a:xfrm>
            <a:off x="1443185" y="3104320"/>
            <a:ext cx="1236139" cy="230832"/>
          </a:xfrm>
          <a:prstGeom prst="rect">
            <a:avLst/>
          </a:prstGeom>
        </p:spPr>
        <p:txBody>
          <a:bodyPr wrap="square">
            <a:spAutoFit/>
          </a:bodyPr>
          <a:lstStyle/>
          <a:p>
            <a:pPr algn="r"/>
            <a:r>
              <a:rPr lang="en-AU" sz="900" dirty="0">
                <a:solidFill>
                  <a:prstClr val="black">
                    <a:lumMod val="50000"/>
                    <a:lumOff val="50000"/>
                  </a:prstClr>
                </a:solidFill>
                <a:latin typeface="VIC" panose="00000500000000000000" pitchFamily="2" charset="0"/>
              </a:rPr>
              <a:t>Around Benalla</a:t>
            </a:r>
            <a:endParaRPr lang="en-AU" dirty="0"/>
          </a:p>
        </p:txBody>
      </p:sp>
      <p:sp>
        <p:nvSpPr>
          <p:cNvPr id="44" name="Rectangle 43">
            <a:extLst>
              <a:ext uri="{FF2B5EF4-FFF2-40B4-BE49-F238E27FC236}">
                <a16:creationId xmlns:a16="http://schemas.microsoft.com/office/drawing/2014/main" id="{0431EC8D-1781-48FF-8EE4-569D912D744C}"/>
              </a:ext>
            </a:extLst>
          </p:cNvPr>
          <p:cNvSpPr/>
          <p:nvPr/>
        </p:nvSpPr>
        <p:spPr>
          <a:xfrm>
            <a:off x="1748546" y="2369323"/>
            <a:ext cx="1531785" cy="230832"/>
          </a:xfrm>
          <a:prstGeom prst="rect">
            <a:avLst/>
          </a:prstGeom>
        </p:spPr>
        <p:txBody>
          <a:bodyPr wrap="square">
            <a:spAutoFit/>
          </a:bodyPr>
          <a:lstStyle/>
          <a:p>
            <a:pPr algn="r"/>
            <a:r>
              <a:rPr lang="en-AU" sz="900" dirty="0">
                <a:solidFill>
                  <a:prstClr val="black">
                    <a:lumMod val="50000"/>
                    <a:lumOff val="50000"/>
                  </a:prstClr>
                </a:solidFill>
                <a:latin typeface="VIC" panose="00000500000000000000" pitchFamily="2" charset="0"/>
              </a:rPr>
              <a:t>North of Wangaratta</a:t>
            </a:r>
            <a:endParaRPr lang="en-AU" dirty="0"/>
          </a:p>
        </p:txBody>
      </p:sp>
      <p:sp>
        <p:nvSpPr>
          <p:cNvPr id="47" name="Rectangle 46">
            <a:extLst>
              <a:ext uri="{FF2B5EF4-FFF2-40B4-BE49-F238E27FC236}">
                <a16:creationId xmlns:a16="http://schemas.microsoft.com/office/drawing/2014/main" id="{06E953D9-E1D0-4241-86F2-14D544E3AC59}"/>
              </a:ext>
            </a:extLst>
          </p:cNvPr>
          <p:cNvSpPr/>
          <p:nvPr/>
        </p:nvSpPr>
        <p:spPr>
          <a:xfrm>
            <a:off x="5579569" y="2219967"/>
            <a:ext cx="735464" cy="369332"/>
          </a:xfrm>
          <a:prstGeom prst="rect">
            <a:avLst/>
          </a:prstGeom>
        </p:spPr>
        <p:txBody>
          <a:bodyPr wrap="square">
            <a:spAutoFit/>
          </a:bodyPr>
          <a:lstStyle/>
          <a:p>
            <a:pPr algn="r"/>
            <a:r>
              <a:rPr lang="en-AU" sz="900" dirty="0">
                <a:solidFill>
                  <a:prstClr val="black">
                    <a:lumMod val="50000"/>
                    <a:lumOff val="50000"/>
                  </a:prstClr>
                </a:solidFill>
                <a:latin typeface="VIC" panose="00000500000000000000" pitchFamily="2" charset="0"/>
              </a:rPr>
              <a:t>Around Corryong</a:t>
            </a:r>
            <a:endParaRPr lang="en-AU" dirty="0"/>
          </a:p>
        </p:txBody>
      </p:sp>
      <p:sp>
        <p:nvSpPr>
          <p:cNvPr id="57" name="Rectangle 56">
            <a:extLst>
              <a:ext uri="{FF2B5EF4-FFF2-40B4-BE49-F238E27FC236}">
                <a16:creationId xmlns:a16="http://schemas.microsoft.com/office/drawing/2014/main" id="{C482F6CB-114D-42DD-8AC2-A2C8A5FBB055}"/>
              </a:ext>
            </a:extLst>
          </p:cNvPr>
          <p:cNvSpPr/>
          <p:nvPr/>
        </p:nvSpPr>
        <p:spPr>
          <a:xfrm>
            <a:off x="4736430" y="3325138"/>
            <a:ext cx="887177" cy="369332"/>
          </a:xfrm>
          <a:prstGeom prst="rect">
            <a:avLst/>
          </a:prstGeom>
        </p:spPr>
        <p:txBody>
          <a:bodyPr wrap="square">
            <a:spAutoFit/>
          </a:bodyPr>
          <a:lstStyle/>
          <a:p>
            <a:pPr algn="r"/>
            <a:r>
              <a:rPr lang="en-AU" sz="900" dirty="0">
                <a:solidFill>
                  <a:prstClr val="black">
                    <a:lumMod val="50000"/>
                    <a:lumOff val="50000"/>
                  </a:prstClr>
                </a:solidFill>
                <a:latin typeface="VIC" panose="00000500000000000000" pitchFamily="2" charset="0"/>
              </a:rPr>
              <a:t>Around Tallangatta</a:t>
            </a:r>
            <a:endParaRPr lang="en-AU" dirty="0"/>
          </a:p>
        </p:txBody>
      </p:sp>
      <p:pic>
        <p:nvPicPr>
          <p:cNvPr id="58" name="Picture 57">
            <a:extLst>
              <a:ext uri="{FF2B5EF4-FFF2-40B4-BE49-F238E27FC236}">
                <a16:creationId xmlns:a16="http://schemas.microsoft.com/office/drawing/2014/main" id="{5C970F69-9133-4AD6-9D47-7BEDCC5F4F2F}"/>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59016" y="2918861"/>
            <a:ext cx="228632" cy="228632"/>
          </a:xfrm>
          <a:prstGeom prst="rect">
            <a:avLst/>
          </a:prstGeom>
        </p:spPr>
      </p:pic>
      <p:pic>
        <p:nvPicPr>
          <p:cNvPr id="59" name="Picture 58">
            <a:extLst>
              <a:ext uri="{FF2B5EF4-FFF2-40B4-BE49-F238E27FC236}">
                <a16:creationId xmlns:a16="http://schemas.microsoft.com/office/drawing/2014/main" id="{4D284F2E-4706-4190-AE7D-6351843C5DD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07062" y="3213602"/>
            <a:ext cx="228632" cy="228632"/>
          </a:xfrm>
          <a:prstGeom prst="rect">
            <a:avLst/>
          </a:prstGeom>
        </p:spPr>
      </p:pic>
      <p:pic>
        <p:nvPicPr>
          <p:cNvPr id="60" name="Picture 59">
            <a:extLst>
              <a:ext uri="{FF2B5EF4-FFF2-40B4-BE49-F238E27FC236}">
                <a16:creationId xmlns:a16="http://schemas.microsoft.com/office/drawing/2014/main" id="{665FFE16-021C-4F79-B800-736A6ECB2F6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35835" y="2638915"/>
            <a:ext cx="228632" cy="228632"/>
          </a:xfrm>
          <a:prstGeom prst="rect">
            <a:avLst/>
          </a:prstGeom>
        </p:spPr>
      </p:pic>
      <p:cxnSp>
        <p:nvCxnSpPr>
          <p:cNvPr id="61" name="Straight Connector 60">
            <a:extLst>
              <a:ext uri="{FF2B5EF4-FFF2-40B4-BE49-F238E27FC236}">
                <a16:creationId xmlns:a16="http://schemas.microsoft.com/office/drawing/2014/main" id="{7F4F627C-59B6-4E8B-9247-822C79AE6BCF}"/>
              </a:ext>
            </a:extLst>
          </p:cNvPr>
          <p:cNvCxnSpPr>
            <a:cxnSpLocks/>
            <a:stCxn id="60" idx="1"/>
          </p:cNvCxnSpPr>
          <p:nvPr/>
        </p:nvCxnSpPr>
        <p:spPr>
          <a:xfrm flipH="1" flipV="1">
            <a:off x="3222167" y="2541671"/>
            <a:ext cx="413668" cy="211560"/>
          </a:xfrm>
          <a:prstGeom prst="line">
            <a:avLst/>
          </a:prstGeom>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B202EF6D-5069-4750-B32A-A1BC2C310F4F}"/>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82712" y="2410283"/>
            <a:ext cx="228632" cy="228632"/>
          </a:xfrm>
          <a:prstGeom prst="rect">
            <a:avLst/>
          </a:prstGeom>
        </p:spPr>
      </p:pic>
      <p:cxnSp>
        <p:nvCxnSpPr>
          <p:cNvPr id="63" name="Straight Connector 62">
            <a:extLst>
              <a:ext uri="{FF2B5EF4-FFF2-40B4-BE49-F238E27FC236}">
                <a16:creationId xmlns:a16="http://schemas.microsoft.com/office/drawing/2014/main" id="{02C3AE97-1CC3-4080-83C1-503378D8B8C6}"/>
              </a:ext>
            </a:extLst>
          </p:cNvPr>
          <p:cNvCxnSpPr>
            <a:cxnSpLocks/>
            <a:stCxn id="62" idx="3"/>
          </p:cNvCxnSpPr>
          <p:nvPr/>
        </p:nvCxnSpPr>
        <p:spPr>
          <a:xfrm flipV="1">
            <a:off x="5311344" y="2410283"/>
            <a:ext cx="398425" cy="114316"/>
          </a:xfrm>
          <a:prstGeom prst="line">
            <a:avLst/>
          </a:prstGeom>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54C880B2-B330-457E-82C6-17C77830319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35901" y="2463970"/>
            <a:ext cx="228632" cy="228632"/>
          </a:xfrm>
          <a:prstGeom prst="rect">
            <a:avLst/>
          </a:prstGeom>
        </p:spPr>
      </p:pic>
      <p:cxnSp>
        <p:nvCxnSpPr>
          <p:cNvPr id="68" name="Straight Connector 67">
            <a:extLst>
              <a:ext uri="{FF2B5EF4-FFF2-40B4-BE49-F238E27FC236}">
                <a16:creationId xmlns:a16="http://schemas.microsoft.com/office/drawing/2014/main" id="{338FDF15-B842-41BD-B0DB-FC863AE247A7}"/>
              </a:ext>
            </a:extLst>
          </p:cNvPr>
          <p:cNvCxnSpPr>
            <a:cxnSpLocks/>
            <a:stCxn id="67" idx="2"/>
          </p:cNvCxnSpPr>
          <p:nvPr/>
        </p:nvCxnSpPr>
        <p:spPr>
          <a:xfrm>
            <a:off x="4550217" y="2692602"/>
            <a:ext cx="487306" cy="693852"/>
          </a:xfrm>
          <a:prstGeom prst="line">
            <a:avLst/>
          </a:prstGeom>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2ABB846-A0D0-4FA1-B304-FB42FCEAA336}"/>
              </a:ext>
            </a:extLst>
          </p:cNvPr>
          <p:cNvSpPr>
            <a:spLocks noGrp="1"/>
          </p:cNvSpPr>
          <p:nvPr>
            <p:ph type="sldNum" sz="quarter" idx="12"/>
          </p:nvPr>
        </p:nvSpPr>
        <p:spPr/>
        <p:txBody>
          <a:bodyPr/>
          <a:lstStyle/>
          <a:p>
            <a:fld id="{6948CE19-2F83-46F3-9C1F-CE53E9CFC87D}" type="slidenum">
              <a:rPr lang="en-AU" smtClean="0"/>
              <a:t>19</a:t>
            </a:fld>
            <a:endParaRPr lang="en-AU"/>
          </a:p>
        </p:txBody>
      </p:sp>
    </p:spTree>
    <p:extLst>
      <p:ext uri="{BB962C8B-B14F-4D97-AF65-F5344CB8AC3E}">
        <p14:creationId xmlns:p14="http://schemas.microsoft.com/office/powerpoint/2010/main" val="95719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8" y="359483"/>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Foreword by the </a:t>
            </a:r>
            <a:br>
              <a:rPr lang="en-AU" sz="2400" dirty="0">
                <a:solidFill>
                  <a:schemeClr val="accent1"/>
                </a:solidFill>
              </a:rPr>
            </a:br>
            <a:r>
              <a:rPr lang="en-AU" sz="2400" dirty="0">
                <a:solidFill>
                  <a:schemeClr val="accent1"/>
                </a:solidFill>
              </a:rPr>
              <a:t>Ovens Murray Regional Partnership</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7" y="1347762"/>
            <a:ext cx="5205265" cy="2846933"/>
          </a:xfrm>
          <a:prstGeom prst="rect">
            <a:avLst/>
          </a:prstGeom>
          <a:noFill/>
        </p:spPr>
        <p:txBody>
          <a:bodyPr wrap="square" rtlCol="0">
            <a:spAutoFit/>
          </a:bodyPr>
          <a:lstStyle/>
          <a:p>
            <a:r>
              <a:rPr lang="en-US" sz="1050" i="1" dirty="0">
                <a:solidFill>
                  <a:prstClr val="black">
                    <a:lumMod val="50000"/>
                    <a:lumOff val="50000"/>
                  </a:prstClr>
                </a:solidFill>
                <a:latin typeface="VIC" panose="00000500000000000000" pitchFamily="2" charset="0"/>
              </a:rPr>
              <a:t>The Ovens Murray Digital Plan was developed to guide and support a strong, innovative and inclusive digital future for our region – a key regional priority identified by community members at Regional Assemblies and other Ovens Murray Regional Partnership engagements.</a:t>
            </a:r>
            <a:endParaRPr lang="en-AU" sz="1050" i="1"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We are very pleased that the Ovens Murray Regional Partnership had the opportunity, through the Victorian Government Connecting Regional Communities Program, to work with a group of passionate and talented regional stakeholders, and digital experts </a:t>
            </a:r>
          </a:p>
          <a:p>
            <a:r>
              <a:rPr lang="en-US" sz="900" dirty="0">
                <a:solidFill>
                  <a:prstClr val="black">
                    <a:lumMod val="50000"/>
                    <a:lumOff val="50000"/>
                  </a:prstClr>
                </a:solidFill>
                <a:latin typeface="VIC" panose="00000500000000000000" pitchFamily="2" charset="0"/>
              </a:rPr>
              <a:t>from the statewide project team to produce the Ovens Murray Digital Plan.</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The Victorian Department of Jobs, Precincts and Regions managed this project and </a:t>
            </a:r>
          </a:p>
          <a:p>
            <a:r>
              <a:rPr lang="en-US" sz="900" dirty="0">
                <a:solidFill>
                  <a:prstClr val="black">
                    <a:lumMod val="50000"/>
                    <a:lumOff val="50000"/>
                  </a:prstClr>
                </a:solidFill>
                <a:latin typeface="VIC" panose="00000500000000000000" pitchFamily="2" charset="0"/>
              </a:rPr>
              <a:t>regional level coordination was undertaken by Regional Development Victoria–</a:t>
            </a:r>
          </a:p>
          <a:p>
            <a:r>
              <a:rPr lang="en-US" sz="900" dirty="0">
                <a:solidFill>
                  <a:prstClr val="black">
                    <a:lumMod val="50000"/>
                    <a:lumOff val="50000"/>
                  </a:prstClr>
                </a:solidFill>
                <a:latin typeface="VIC" panose="00000500000000000000" pitchFamily="2" charset="0"/>
              </a:rPr>
              <a:t>Hume Region.</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We are particularly grateful for the contribution by members of the Ovens Murray</a:t>
            </a:r>
          </a:p>
          <a:p>
            <a:r>
              <a:rPr lang="en-US" sz="900" dirty="0">
                <a:solidFill>
                  <a:prstClr val="black">
                    <a:lumMod val="50000"/>
                    <a:lumOff val="50000"/>
                  </a:prstClr>
                </a:solidFill>
                <a:latin typeface="VIC" panose="00000500000000000000" pitchFamily="2" charset="0"/>
              </a:rPr>
              <a:t>Digital Plan Working Group, including representatives of local government, health, education, tourism, business, community and the telecommunications industry. The Regional Partnership also gained valuable input from a broader group of the region’s digital stakeholders at the Ovens Murray Digital Plan Strategic Directions and Priorities Workshop in March 2019.</a:t>
            </a:r>
            <a:endParaRPr lang="en-AU" sz="900" dirty="0">
              <a:solidFill>
                <a:prstClr val="black">
                  <a:lumMod val="50000"/>
                  <a:lumOff val="50000"/>
                </a:prstClr>
              </a:solidFill>
              <a:latin typeface="VIC" panose="00000500000000000000" pitchFamily="2" charset="0"/>
            </a:endParaRPr>
          </a:p>
        </p:txBody>
      </p:sp>
      <p:sp>
        <p:nvSpPr>
          <p:cNvPr id="14" name="TextBox 13">
            <a:extLst>
              <a:ext uri="{FF2B5EF4-FFF2-40B4-BE49-F238E27FC236}">
                <a16:creationId xmlns:a16="http://schemas.microsoft.com/office/drawing/2014/main" id="{B1A692BA-E80F-4FA6-8B7D-3F332CBC2D2C}"/>
              </a:ext>
            </a:extLst>
          </p:cNvPr>
          <p:cNvSpPr txBox="1"/>
          <p:nvPr/>
        </p:nvSpPr>
        <p:spPr>
          <a:xfrm>
            <a:off x="477077" y="4111744"/>
            <a:ext cx="5742748" cy="1682512"/>
          </a:xfrm>
          <a:prstGeom prst="rect">
            <a:avLst/>
          </a:prstGeom>
          <a:noFill/>
        </p:spPr>
        <p:txBody>
          <a:bodyPr wrap="square" rtlCol="0">
            <a:spAutoFit/>
          </a:bodyPr>
          <a:lstStyle/>
          <a:p>
            <a:r>
              <a:rPr lang="en-US" sz="900" dirty="0">
                <a:solidFill>
                  <a:prstClr val="black">
                    <a:lumMod val="50000"/>
                    <a:lumOff val="50000"/>
                  </a:prstClr>
                </a:solidFill>
                <a:latin typeface="VIC" panose="00000500000000000000" pitchFamily="2" charset="0"/>
              </a:rPr>
              <a:t>The Ovens Murray region is well known for its unique environmental assets, vibrant </a:t>
            </a:r>
          </a:p>
          <a:p>
            <a:r>
              <a:rPr lang="en-US" sz="900" dirty="0">
                <a:solidFill>
                  <a:prstClr val="black">
                    <a:lumMod val="50000"/>
                    <a:lumOff val="50000"/>
                  </a:prstClr>
                </a:solidFill>
                <a:latin typeface="VIC" panose="00000500000000000000" pitchFamily="2" charset="0"/>
              </a:rPr>
              <a:t>communities  and lifestyle advantages, which are key drivers for population growth, </a:t>
            </a:r>
          </a:p>
          <a:p>
            <a:r>
              <a:rPr lang="en-US" sz="900" dirty="0">
                <a:solidFill>
                  <a:prstClr val="black">
                    <a:lumMod val="50000"/>
                    <a:lumOff val="50000"/>
                  </a:prstClr>
                </a:solidFill>
                <a:latin typeface="VIC" panose="00000500000000000000" pitchFamily="2" charset="0"/>
              </a:rPr>
              <a:t>visitation and the success of our regional economy – all of which are increasingly dependent</a:t>
            </a:r>
          </a:p>
          <a:p>
            <a:r>
              <a:rPr lang="en-US" sz="900" dirty="0">
                <a:solidFill>
                  <a:prstClr val="black">
                    <a:lumMod val="50000"/>
                    <a:lumOff val="50000"/>
                  </a:prstClr>
                </a:solidFill>
                <a:latin typeface="VIC" panose="00000500000000000000" pitchFamily="2" charset="0"/>
              </a:rPr>
              <a:t>on the region’s digital capability.</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The Ovens Murray Digital Plan is the first step in what will be a longer term process. Technology</a:t>
            </a:r>
          </a:p>
          <a:p>
            <a:r>
              <a:rPr lang="en-US" sz="900" dirty="0">
                <a:solidFill>
                  <a:prstClr val="black">
                    <a:lumMod val="50000"/>
                    <a:lumOff val="50000"/>
                  </a:prstClr>
                </a:solidFill>
                <a:latin typeface="VIC" panose="00000500000000000000" pitchFamily="2" charset="0"/>
              </a:rPr>
              <a:t>is moving fast and whilst the region is increasingly being recognised for its achievements in digital innovation, many people are being left behind.</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The data tells us that many people in our region don’t have basic digital skills and are not engaging with digital technology. This is a major concern, as we are increasingly required to go online for our everyday living and work needs.</a:t>
            </a:r>
            <a:endParaRPr lang="en-AU" sz="900" dirty="0">
              <a:solidFill>
                <a:prstClr val="black">
                  <a:lumMod val="50000"/>
                  <a:lumOff val="50000"/>
                </a:prstClr>
              </a:solidFill>
              <a:latin typeface="VIC" panose="00000500000000000000" pitchFamily="2" charset="0"/>
            </a:endParaRPr>
          </a:p>
        </p:txBody>
      </p:sp>
      <p:sp>
        <p:nvSpPr>
          <p:cNvPr id="16" name="TextBox 15">
            <a:extLst>
              <a:ext uri="{FF2B5EF4-FFF2-40B4-BE49-F238E27FC236}">
                <a16:creationId xmlns:a16="http://schemas.microsoft.com/office/drawing/2014/main" id="{5B5673C2-995F-443A-836D-945B5CC71B96}"/>
              </a:ext>
            </a:extLst>
          </p:cNvPr>
          <p:cNvSpPr txBox="1"/>
          <p:nvPr/>
        </p:nvSpPr>
        <p:spPr>
          <a:xfrm>
            <a:off x="477077" y="5725006"/>
            <a:ext cx="6066597" cy="1544012"/>
          </a:xfrm>
          <a:prstGeom prst="rect">
            <a:avLst/>
          </a:prstGeom>
          <a:noFill/>
        </p:spPr>
        <p:txBody>
          <a:bodyPr wrap="square" rtlCol="0">
            <a:spAutoFit/>
          </a:bodyPr>
          <a:lstStyle/>
          <a:p>
            <a:r>
              <a:rPr lang="en-US" sz="900" dirty="0">
                <a:solidFill>
                  <a:prstClr val="black">
                    <a:lumMod val="50000"/>
                    <a:lumOff val="50000"/>
                  </a:prstClr>
                </a:solidFill>
                <a:latin typeface="VIC" panose="00000500000000000000" pitchFamily="2" charset="0"/>
              </a:rPr>
              <a:t>Our future success in the 21st century digital world requires understanding about regional digital needs, gaps and opportunities. Second, but no less important, is the action that flows from this knowledge, requiring people and resources to deliver what we need ‘on the ground’.</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The Ovens Murray Digital Plan provides detailed data on technical supply and demand, as well as research findings about ‘lived experience’. It outlines the key issues for the region and identifies key areas we need to focus on going forward, as well as priority actions which will be a starting point for regional action and advocacy by the Regional Partnership.</a:t>
            </a:r>
            <a:endParaRPr lang="en-AU" sz="900" dirty="0">
              <a:solidFill>
                <a:prstClr val="black">
                  <a:lumMod val="50000"/>
                  <a:lumOff val="50000"/>
                </a:prstClr>
              </a:solidFill>
              <a:latin typeface="VIC" panose="00000500000000000000" pitchFamily="2" charset="0"/>
            </a:endParaRPr>
          </a:p>
          <a:p>
            <a:pPr>
              <a:spcBef>
                <a:spcPts val="750"/>
              </a:spcBef>
            </a:pPr>
            <a:r>
              <a:rPr lang="en-US" sz="900" dirty="0">
                <a:solidFill>
                  <a:prstClr val="black">
                    <a:lumMod val="50000"/>
                    <a:lumOff val="50000"/>
                  </a:prstClr>
                </a:solidFill>
                <a:latin typeface="VIC" panose="00000500000000000000" pitchFamily="2" charset="0"/>
              </a:rPr>
              <a:t>We look forward to the Ovens Murray Digital Plan being used by our regional community, business, local stakeholders and all levels of government to support our region’s digital future.</a:t>
            </a:r>
            <a:endParaRPr lang="en-AU" sz="900" dirty="0">
              <a:solidFill>
                <a:prstClr val="black">
                  <a:lumMod val="50000"/>
                  <a:lumOff val="50000"/>
                </a:prstClr>
              </a:solidFill>
              <a:latin typeface="VIC" panose="00000500000000000000" pitchFamily="2" charset="0"/>
            </a:endParaRPr>
          </a:p>
        </p:txBody>
      </p:sp>
      <p:sp>
        <p:nvSpPr>
          <p:cNvPr id="2" name="TextBox 1">
            <a:extLst>
              <a:ext uri="{FF2B5EF4-FFF2-40B4-BE49-F238E27FC236}">
                <a16:creationId xmlns:a16="http://schemas.microsoft.com/office/drawing/2014/main" id="{484CFD0A-86B9-4A65-8A48-7C0BADD9A756}"/>
              </a:ext>
            </a:extLst>
          </p:cNvPr>
          <p:cNvSpPr txBox="1"/>
          <p:nvPr/>
        </p:nvSpPr>
        <p:spPr>
          <a:xfrm>
            <a:off x="800512" y="8378033"/>
            <a:ext cx="5580410" cy="400110"/>
          </a:xfrm>
          <a:prstGeom prst="rect">
            <a:avLst/>
          </a:prstGeom>
          <a:noFill/>
        </p:spPr>
        <p:txBody>
          <a:bodyPr wrap="square" rtlCol="0">
            <a:spAutoFit/>
          </a:bodyPr>
          <a:lstStyle/>
          <a:p>
            <a:r>
              <a:rPr lang="en-US" sz="1000" b="1" dirty="0">
                <a:solidFill>
                  <a:prstClr val="black">
                    <a:lumMod val="50000"/>
                    <a:lumOff val="50000"/>
                  </a:prstClr>
                </a:solidFill>
                <a:latin typeface="VIC" panose="00000500000000000000" pitchFamily="2" charset="0"/>
              </a:rPr>
              <a:t>Irene Grant                                                                                Susan Benedyka</a:t>
            </a:r>
          </a:p>
          <a:p>
            <a:r>
              <a:rPr lang="en-US" sz="1000" dirty="0">
                <a:solidFill>
                  <a:prstClr val="black">
                    <a:lumMod val="50000"/>
                    <a:lumOff val="50000"/>
                  </a:prstClr>
                </a:solidFill>
                <a:latin typeface="VIC" panose="00000500000000000000" pitchFamily="2" charset="0"/>
              </a:rPr>
              <a:t>Chair                                                                                        Digital Portfolio Lead</a:t>
            </a:r>
          </a:p>
        </p:txBody>
      </p:sp>
      <p:pic>
        <p:nvPicPr>
          <p:cNvPr id="5" name="Picture 4">
            <a:extLst>
              <a:ext uri="{FF2B5EF4-FFF2-40B4-BE49-F238E27FC236}">
                <a16:creationId xmlns:a16="http://schemas.microsoft.com/office/drawing/2014/main" id="{74C7568D-0CA3-47EB-BFE4-8660CF927B89}"/>
              </a:ext>
            </a:extLst>
          </p:cNvPr>
          <p:cNvPicPr>
            <a:picLocks noChangeAspect="1"/>
          </p:cNvPicPr>
          <p:nvPr/>
        </p:nvPicPr>
        <p:blipFill>
          <a:blip r:embed="rId2"/>
          <a:stretch>
            <a:fillRect/>
          </a:stretch>
        </p:blipFill>
        <p:spPr>
          <a:xfrm>
            <a:off x="869013" y="7366009"/>
            <a:ext cx="791485" cy="981645"/>
          </a:xfrm>
          <a:prstGeom prst="rect">
            <a:avLst/>
          </a:prstGeom>
        </p:spPr>
      </p:pic>
      <p:pic>
        <p:nvPicPr>
          <p:cNvPr id="6" name="Picture 5">
            <a:extLst>
              <a:ext uri="{FF2B5EF4-FFF2-40B4-BE49-F238E27FC236}">
                <a16:creationId xmlns:a16="http://schemas.microsoft.com/office/drawing/2014/main" id="{5018C73D-B8C7-4B21-9626-BB06D73FFEDC}"/>
              </a:ext>
            </a:extLst>
          </p:cNvPr>
          <p:cNvPicPr>
            <a:picLocks noChangeAspect="1"/>
          </p:cNvPicPr>
          <p:nvPr/>
        </p:nvPicPr>
        <p:blipFill>
          <a:blip r:embed="rId3"/>
          <a:stretch>
            <a:fillRect/>
          </a:stretch>
        </p:blipFill>
        <p:spPr>
          <a:xfrm>
            <a:off x="4038933" y="7366009"/>
            <a:ext cx="798182" cy="978236"/>
          </a:xfrm>
          <a:prstGeom prst="rect">
            <a:avLst/>
          </a:prstGeom>
        </p:spPr>
      </p:pic>
    </p:spTree>
    <p:extLst>
      <p:ext uri="{BB962C8B-B14F-4D97-AF65-F5344CB8AC3E}">
        <p14:creationId xmlns:p14="http://schemas.microsoft.com/office/powerpoint/2010/main" val="32634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C90034-3C8F-4204-A5DC-2DE22D3BC7BE}"/>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499785" y="1684826"/>
            <a:ext cx="2629484" cy="2169010"/>
          </a:xfrm>
          <a:prstGeom prst="rect">
            <a:avLst/>
          </a:prstGeom>
        </p:spPr>
      </p:pic>
      <p:graphicFrame>
        <p:nvGraphicFramePr>
          <p:cNvPr id="3" name="Table 2">
            <a:extLst>
              <a:ext uri="{FF2B5EF4-FFF2-40B4-BE49-F238E27FC236}">
                <a16:creationId xmlns:a16="http://schemas.microsoft.com/office/drawing/2014/main" id="{A712400E-E3DE-490B-8ACE-71B26F7ED793}"/>
              </a:ext>
            </a:extLst>
          </p:cNvPr>
          <p:cNvGraphicFramePr>
            <a:graphicFrameLocks noGrp="1"/>
          </p:cNvGraphicFramePr>
          <p:nvPr/>
        </p:nvGraphicFramePr>
        <p:xfrm>
          <a:off x="528147" y="6044993"/>
          <a:ext cx="5915025" cy="2811006"/>
        </p:xfrm>
        <a:graphic>
          <a:graphicData uri="http://schemas.openxmlformats.org/drawingml/2006/table">
            <a:tbl>
              <a:tblPr>
                <a:tableStyleId>{2D5ABB26-0587-4C30-8999-92F81FD0307C}</a:tableStyleId>
              </a:tblPr>
              <a:tblGrid>
                <a:gridCol w="333361">
                  <a:extLst>
                    <a:ext uri="{9D8B030D-6E8A-4147-A177-3AD203B41FA5}">
                      <a16:colId xmlns:a16="http://schemas.microsoft.com/office/drawing/2014/main" val="2153468624"/>
                    </a:ext>
                  </a:extLst>
                </a:gridCol>
                <a:gridCol w="743652">
                  <a:extLst>
                    <a:ext uri="{9D8B030D-6E8A-4147-A177-3AD203B41FA5}">
                      <a16:colId xmlns:a16="http://schemas.microsoft.com/office/drawing/2014/main" val="3144142730"/>
                    </a:ext>
                  </a:extLst>
                </a:gridCol>
                <a:gridCol w="812034">
                  <a:extLst>
                    <a:ext uri="{9D8B030D-6E8A-4147-A177-3AD203B41FA5}">
                      <a16:colId xmlns:a16="http://schemas.microsoft.com/office/drawing/2014/main" val="3575453432"/>
                    </a:ext>
                  </a:extLst>
                </a:gridCol>
                <a:gridCol w="916556">
                  <a:extLst>
                    <a:ext uri="{9D8B030D-6E8A-4147-A177-3AD203B41FA5}">
                      <a16:colId xmlns:a16="http://schemas.microsoft.com/office/drawing/2014/main" val="2935968915"/>
                    </a:ext>
                  </a:extLst>
                </a:gridCol>
                <a:gridCol w="3109422">
                  <a:extLst>
                    <a:ext uri="{9D8B030D-6E8A-4147-A177-3AD203B41FA5}">
                      <a16:colId xmlns:a16="http://schemas.microsoft.com/office/drawing/2014/main" val="2910319830"/>
                    </a:ext>
                  </a:extLst>
                </a:gridCol>
              </a:tblGrid>
              <a:tr h="281339">
                <a:tc>
                  <a:txBody>
                    <a:bodyPr/>
                    <a:lstStyle/>
                    <a:p>
                      <a:pPr algn="ctr" fontAlgn="ctr"/>
                      <a:r>
                        <a:rPr lang="en-US" sz="900" b="1" u="none" strike="noStrike" dirty="0">
                          <a:solidFill>
                            <a:schemeClr val="tx1">
                              <a:lumMod val="50000"/>
                              <a:lumOff val="50000"/>
                            </a:schemeClr>
                          </a:solidFill>
                          <a:effectLst/>
                          <a:latin typeface="VIC" panose="00000500000000000000" pitchFamily="2" charset="0"/>
                        </a:rPr>
                        <a:t>Road Class</a:t>
                      </a:r>
                      <a:endParaRPr lang="en-AU" sz="900" b="1"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900" b="1" u="none" strike="noStrike" dirty="0">
                          <a:solidFill>
                            <a:schemeClr val="tx1">
                              <a:lumMod val="50000"/>
                              <a:lumOff val="50000"/>
                            </a:schemeClr>
                          </a:solidFill>
                          <a:effectLst/>
                          <a:latin typeface="VIC" panose="00000500000000000000" pitchFamily="2" charset="0"/>
                        </a:rPr>
                        <a:t>ID</a:t>
                      </a:r>
                      <a:endParaRPr lang="en-AU" sz="900" b="1"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900" b="1" u="none" strike="noStrike" dirty="0">
                          <a:solidFill>
                            <a:schemeClr val="tx1">
                              <a:lumMod val="50000"/>
                              <a:lumOff val="50000"/>
                            </a:schemeClr>
                          </a:solidFill>
                          <a:effectLst/>
                          <a:latin typeface="VIC" panose="00000500000000000000" pitchFamily="2" charset="0"/>
                        </a:rPr>
                        <a:t>From</a:t>
                      </a:r>
                      <a:endParaRPr lang="en-AU" sz="900" b="1"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900" b="1" u="none" strike="noStrike" dirty="0">
                          <a:solidFill>
                            <a:schemeClr val="tx1">
                              <a:lumMod val="50000"/>
                              <a:lumOff val="50000"/>
                            </a:schemeClr>
                          </a:solidFill>
                          <a:effectLst/>
                          <a:latin typeface="VIC" panose="00000500000000000000" pitchFamily="2" charset="0"/>
                        </a:rPr>
                        <a:t>To</a:t>
                      </a:r>
                      <a:endParaRPr lang="en-AU" sz="900" b="1"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900" b="1" u="none" strike="noStrike" dirty="0">
                          <a:solidFill>
                            <a:schemeClr val="tx1">
                              <a:lumMod val="50000"/>
                              <a:lumOff val="50000"/>
                            </a:schemeClr>
                          </a:solidFill>
                          <a:effectLst/>
                          <a:latin typeface="VIC" panose="00000500000000000000" pitchFamily="2" charset="0"/>
                        </a:rPr>
                        <a:t>Mobile Coverage</a:t>
                      </a:r>
                      <a:endParaRPr lang="en-AU" sz="900" b="1"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40253972"/>
                  </a:ext>
                </a:extLst>
              </a:tr>
              <a:tr h="281339">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M</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M31</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Baddaginnie</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a:solidFill>
                            <a:schemeClr val="tx1">
                              <a:lumMod val="50000"/>
                              <a:lumOff val="50000"/>
                            </a:schemeClr>
                          </a:solidFill>
                          <a:effectLst/>
                          <a:latin typeface="VIC" panose="00000500000000000000" pitchFamily="2" charset="0"/>
                        </a:rPr>
                        <a:t>Wodonga</a:t>
                      </a:r>
                      <a:endParaRPr lang="en-AU" sz="900" b="0" i="0" u="none" strike="noStrike">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4G 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8010019"/>
                  </a:ext>
                </a:extLst>
              </a:tr>
              <a:tr h="281339">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A</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AB300</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Maind</a:t>
                      </a:r>
                      <a:r>
                        <a:rPr lang="en-AU" sz="900" u="none" strike="noStrike" kern="1200" dirty="0">
                          <a:solidFill>
                            <a:schemeClr val="tx1">
                              <a:lumMod val="50000"/>
                              <a:lumOff val="50000"/>
                            </a:schemeClr>
                          </a:solidFill>
                          <a:effectLst/>
                          <a:latin typeface="VIC" panose="00000500000000000000" pitchFamily="2" charset="0"/>
                          <a:ea typeface="+mn-ea"/>
                          <a:cs typeface="+mn-cs"/>
                        </a:rPr>
                        <a:t>a</a:t>
                      </a:r>
                      <a:r>
                        <a:rPr lang="en-AU" sz="900" u="none" strike="noStrike" dirty="0">
                          <a:solidFill>
                            <a:schemeClr val="tx1">
                              <a:lumMod val="50000"/>
                              <a:lumOff val="50000"/>
                            </a:schemeClr>
                          </a:solidFill>
                          <a:effectLst/>
                          <a:latin typeface="VIC" panose="00000500000000000000" pitchFamily="2" charset="0"/>
                        </a:rPr>
                        <a:t>mple</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b="0" i="0" u="none" strike="noStrike" dirty="0">
                          <a:solidFill>
                            <a:schemeClr val="tx1">
                              <a:lumMod val="50000"/>
                              <a:lumOff val="50000"/>
                            </a:schemeClr>
                          </a:solidFill>
                          <a:effectLst/>
                          <a:latin typeface="VIC" panose="00000500000000000000" pitchFamily="2" charset="0"/>
                        </a:rPr>
                        <a:t>Rutherglen</a:t>
                      </a: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4G 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4311029"/>
                  </a:ext>
                </a:extLst>
              </a:tr>
              <a:tr h="281339">
                <a:tc rowSpan="4">
                  <a:txBody>
                    <a:bodyPr/>
                    <a:lstStyle/>
                    <a:p>
                      <a:pPr algn="ctr" fontAlgn="ctr"/>
                      <a:r>
                        <a:rPr lang="en-AU" sz="900" u="none" strike="noStrike" dirty="0">
                          <a:solidFill>
                            <a:schemeClr val="tx1">
                              <a:lumMod val="50000"/>
                              <a:lumOff val="50000"/>
                            </a:schemeClr>
                          </a:solidFill>
                          <a:effectLst/>
                          <a:latin typeface="VIC" panose="00000500000000000000" pitchFamily="2" charset="0"/>
                        </a:rPr>
                        <a:t>B</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B320</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Yarck</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Mansfield</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4G coverage by 2+ carriers</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00000217"/>
                  </a:ext>
                </a:extLst>
              </a:tr>
              <a:tr h="281339">
                <a:tc vMerge="1">
                  <a:txBody>
                    <a:bodyPr/>
                    <a:lstStyle/>
                    <a:p>
                      <a:pPr algn="ctr" fontAlgn="ct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B400</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Bundalong</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Barnawartha</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4G 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72972363"/>
                  </a:ext>
                </a:extLst>
              </a:tr>
              <a:tr h="281339">
                <a:tc vMerge="1">
                  <a:txBody>
                    <a:bodyPr/>
                    <a:lstStyle/>
                    <a:p>
                      <a:pPr algn="ctr" fontAlgn="ct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B400</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Wodonga</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Towong Upper</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Incomplete coverage</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90702217"/>
                  </a:ext>
                </a:extLst>
              </a:tr>
              <a:tr h="281339">
                <a:tc vMerge="1">
                  <a:txBody>
                    <a:bodyPr/>
                    <a:lstStyle/>
                    <a:p>
                      <a:pPr algn="ctr" fontAlgn="ct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a:solidFill>
                            <a:schemeClr val="tx1">
                              <a:lumMod val="50000"/>
                              <a:lumOff val="50000"/>
                            </a:schemeClr>
                          </a:solidFill>
                          <a:effectLst/>
                          <a:latin typeface="VIC" panose="00000500000000000000" pitchFamily="2" charset="0"/>
                        </a:rPr>
                        <a:t>B500</a:t>
                      </a:r>
                      <a:endParaRPr lang="en-AU" sz="900" b="0" i="0" u="none" strike="noStrike">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Wangaratta</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Dinner Plain</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Poor coverage in alpine regions</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89276580"/>
                  </a:ext>
                </a:extLst>
              </a:tr>
              <a:tr h="417538">
                <a:tc>
                  <a:txBody>
                    <a:bodyPr/>
                    <a:lstStyle/>
                    <a:p>
                      <a:pPr algn="ctr" fontAlgn="ctr"/>
                      <a:r>
                        <a:rPr lang="en-AU" sz="900" b="0" i="0" u="none" strike="noStrike" dirty="0">
                          <a:solidFill>
                            <a:schemeClr val="tx1">
                              <a:lumMod val="50000"/>
                              <a:lumOff val="50000"/>
                            </a:schemeClr>
                          </a:solidFill>
                          <a:effectLst/>
                          <a:latin typeface="VIC" panose="00000500000000000000" pitchFamily="2" charset="0"/>
                        </a:rPr>
                        <a:t>C</a:t>
                      </a: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algn="ctr" fontAlgn="ctr"/>
                      <a:r>
                        <a:rPr lang="en-AU" sz="900" b="0" i="0" u="none" strike="noStrike" dirty="0">
                          <a:solidFill>
                            <a:schemeClr val="tx1">
                              <a:lumMod val="50000"/>
                              <a:lumOff val="50000"/>
                            </a:schemeClr>
                          </a:solidFill>
                          <a:effectLst/>
                          <a:latin typeface="VIC" panose="00000500000000000000" pitchFamily="2" charset="0"/>
                        </a:rPr>
                        <a:t>54 roads</a:t>
                      </a: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fontAlgn="ct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fontAlgn="ct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b="0" i="0" u="none" strike="noStrike" dirty="0">
                          <a:solidFill>
                            <a:schemeClr val="tx1">
                              <a:lumMod val="50000"/>
                              <a:lumOff val="50000"/>
                            </a:schemeClr>
                          </a:solidFill>
                          <a:effectLst/>
                          <a:latin typeface="VIC" panose="00000500000000000000" pitchFamily="2" charset="0"/>
                        </a:rPr>
                        <a:t>Good highway coverage in populated and low-lying areas; poor coverage of large areas of alpine terrain and low population density areas</a:t>
                      </a: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16888055"/>
                  </a:ext>
                </a:extLst>
              </a:tr>
              <a:tr h="417538">
                <a:tc>
                  <a:txBody>
                    <a:bodyPr/>
                    <a:lstStyle/>
                    <a:p>
                      <a:pPr algn="ctr" fontAlgn="ctr"/>
                      <a:r>
                        <a:rPr lang="en-AU" sz="900" u="none" strike="noStrike">
                          <a:solidFill>
                            <a:schemeClr val="tx1">
                              <a:lumMod val="50000"/>
                              <a:lumOff val="50000"/>
                            </a:schemeClr>
                          </a:solidFill>
                          <a:effectLst/>
                          <a:latin typeface="VIC" panose="00000500000000000000" pitchFamily="2" charset="0"/>
                        </a:rPr>
                        <a:t>Rail</a:t>
                      </a:r>
                      <a:endParaRPr lang="en-AU" sz="900" b="0" i="0" u="none" strike="noStrike">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 </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a:solidFill>
                            <a:schemeClr val="tx1">
                              <a:lumMod val="50000"/>
                              <a:lumOff val="50000"/>
                            </a:schemeClr>
                          </a:solidFill>
                          <a:effectLst/>
                          <a:latin typeface="VIC" panose="00000500000000000000" pitchFamily="2" charset="0"/>
                        </a:rPr>
                        <a:t>Melbourne</a:t>
                      </a:r>
                      <a:endParaRPr lang="en-AU" sz="900" b="0" i="0" u="none" strike="noStrike">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AU" sz="900" u="none" strike="noStrike" dirty="0">
                          <a:solidFill>
                            <a:schemeClr val="tx1">
                              <a:lumMod val="50000"/>
                              <a:lumOff val="50000"/>
                            </a:schemeClr>
                          </a:solidFill>
                          <a:effectLst/>
                          <a:latin typeface="VIC" panose="00000500000000000000" pitchFamily="2" charset="0"/>
                        </a:rPr>
                        <a:t>Albury</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975" indent="0" algn="l" fontAlgn="ctr"/>
                      <a:r>
                        <a:rPr lang="en-AU" sz="900" u="none" strike="noStrike" dirty="0">
                          <a:solidFill>
                            <a:schemeClr val="tx1">
                              <a:lumMod val="50000"/>
                              <a:lumOff val="50000"/>
                            </a:schemeClr>
                          </a:solidFill>
                          <a:effectLst/>
                          <a:latin typeface="VIC" panose="00000500000000000000" pitchFamily="2" charset="0"/>
                        </a:rPr>
                        <a:t>4G coverage by 3 operators for the whole route; good in-train reception Melbourne-Seymour; in-train reception testing required Seymour-Albury</a:t>
                      </a:r>
                      <a:endParaRPr lang="en-AU" sz="900" b="0" i="0" u="none" strike="noStrike" dirty="0">
                        <a:solidFill>
                          <a:schemeClr val="tx1">
                            <a:lumMod val="50000"/>
                            <a:lumOff val="50000"/>
                          </a:schemeClr>
                        </a:solidFill>
                        <a:effectLst/>
                        <a:latin typeface="VIC" panose="00000500000000000000" pitchFamily="2" charset="0"/>
                      </a:endParaRPr>
                    </a:p>
                  </a:txBody>
                  <a:tcPr marL="8564" marR="8564" marT="856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868741"/>
                  </a:ext>
                </a:extLst>
              </a:tr>
            </a:tbl>
          </a:graphicData>
        </a:graphic>
      </p:graphicFrame>
      <p:sp>
        <p:nvSpPr>
          <p:cNvPr id="136" name="TextBox 135">
            <a:extLst>
              <a:ext uri="{FF2B5EF4-FFF2-40B4-BE49-F238E27FC236}">
                <a16:creationId xmlns:a16="http://schemas.microsoft.com/office/drawing/2014/main" id="{ABB8D226-5A8C-47E2-9986-486641EBD929}"/>
              </a:ext>
            </a:extLst>
          </p:cNvPr>
          <p:cNvSpPr txBox="1"/>
          <p:nvPr/>
        </p:nvSpPr>
        <p:spPr>
          <a:xfrm>
            <a:off x="428540" y="684372"/>
            <a:ext cx="4249918" cy="630942"/>
          </a:xfrm>
          <a:prstGeom prst="rect">
            <a:avLst/>
          </a:prstGeom>
          <a:noFill/>
        </p:spPr>
        <p:txBody>
          <a:bodyPr wrap="square" rtlCol="0">
            <a:spAutoFit/>
          </a:bodyPr>
          <a:lstStyle/>
          <a:p>
            <a:pPr>
              <a:spcAft>
                <a:spcPts val="600"/>
              </a:spcAft>
            </a:pPr>
            <a:r>
              <a:rPr lang="en-AU" sz="1200" dirty="0">
                <a:solidFill>
                  <a:schemeClr val="accent1"/>
                </a:solidFill>
                <a:latin typeface="VIC" panose="00000500000000000000" pitchFamily="2" charset="0"/>
                <a:sym typeface="Wingdings" panose="05000000000000000000" pitchFamily="2" charset="2"/>
              </a:rPr>
              <a:t> Analysis of Tourist Locations</a:t>
            </a:r>
          </a:p>
          <a:p>
            <a:pPr lvl="0">
              <a:spcAft>
                <a:spcPts val="600"/>
              </a:spcAft>
            </a:pPr>
            <a:r>
              <a:rPr lang="en-AU" sz="900" dirty="0">
                <a:solidFill>
                  <a:schemeClr val="tx1">
                    <a:lumMod val="50000"/>
                    <a:lumOff val="50000"/>
                  </a:schemeClr>
                </a:solidFill>
                <a:latin typeface="VIC" panose="00000500000000000000" pitchFamily="2" charset="0"/>
              </a:rPr>
              <a:t>Tourist sites include year-round attractions, popular resorts and mountains, and signature trails or touring routes.</a:t>
            </a:r>
            <a:endParaRPr lang="en-AU" sz="900" dirty="0">
              <a:solidFill>
                <a:schemeClr val="tx1">
                  <a:lumMod val="50000"/>
                  <a:lumOff val="50000"/>
                </a:schemeClr>
              </a:solidFill>
              <a:highlight>
                <a:srgbClr val="FFFF00"/>
              </a:highlight>
              <a:latin typeface="VIC" panose="00000500000000000000" pitchFamily="2" charset="0"/>
            </a:endParaRPr>
          </a:p>
        </p:txBody>
      </p:sp>
      <p:sp>
        <p:nvSpPr>
          <p:cNvPr id="139" name="Rectangle 138">
            <a:extLst>
              <a:ext uri="{FF2B5EF4-FFF2-40B4-BE49-F238E27FC236}">
                <a16:creationId xmlns:a16="http://schemas.microsoft.com/office/drawing/2014/main" id="{A3DAE7B5-3BA1-4FCD-9654-E039ABE3DA94}"/>
              </a:ext>
            </a:extLst>
          </p:cNvPr>
          <p:cNvSpPr/>
          <p:nvPr/>
        </p:nvSpPr>
        <p:spPr>
          <a:xfrm>
            <a:off x="426907" y="1306078"/>
            <a:ext cx="4071289" cy="369332"/>
          </a:xfrm>
          <a:prstGeom prst="rect">
            <a:avLst/>
          </a:prstGeom>
        </p:spPr>
        <p:txBody>
          <a:bodyPr wrap="square">
            <a:spAutoFit/>
          </a:bodyPr>
          <a:lstStyle/>
          <a:p>
            <a:pPr lvl="0">
              <a:spcAft>
                <a:spcPts val="600"/>
              </a:spcAft>
            </a:pPr>
            <a:r>
              <a:rPr lang="en-AU" sz="900" dirty="0">
                <a:solidFill>
                  <a:prstClr val="black">
                    <a:lumMod val="50000"/>
                    <a:lumOff val="50000"/>
                  </a:prstClr>
                </a:solidFill>
                <a:latin typeface="VIC" panose="00000500000000000000" pitchFamily="2" charset="0"/>
              </a:rPr>
              <a:t>Tourist locations, including eight permanent tourist attractions, were assessed on the adequacy of digital infrastructure‡: </a:t>
            </a:r>
          </a:p>
        </p:txBody>
      </p:sp>
      <p:sp>
        <p:nvSpPr>
          <p:cNvPr id="140" name="Content Placeholder 4">
            <a:extLst>
              <a:ext uri="{FF2B5EF4-FFF2-40B4-BE49-F238E27FC236}">
                <a16:creationId xmlns:a16="http://schemas.microsoft.com/office/drawing/2014/main" id="{D97A0AC5-CBBC-4391-9B42-5FCF4D0C45AF}"/>
              </a:ext>
            </a:extLst>
          </p:cNvPr>
          <p:cNvSpPr txBox="1">
            <a:spLocks/>
          </p:cNvSpPr>
          <p:nvPr/>
        </p:nvSpPr>
        <p:spPr>
          <a:xfrm>
            <a:off x="350999" y="4917087"/>
            <a:ext cx="2208213" cy="3627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AU" sz="600" dirty="0"/>
              <a:t>‡ Analysis combines operator and visitor user types.</a:t>
            </a:r>
          </a:p>
          <a:p>
            <a:pPr marL="0" indent="0">
              <a:lnSpc>
                <a:spcPct val="100000"/>
              </a:lnSpc>
              <a:spcBef>
                <a:spcPts val="0"/>
              </a:spcBef>
              <a:buFont typeface="Arial" panose="020B0604020202020204" pitchFamily="34" charset="0"/>
              <a:buNone/>
            </a:pPr>
            <a:r>
              <a:rPr lang="en-AU" sz="600" dirty="0"/>
              <a:t>ˆ Fixed access broadband is not applicable.</a:t>
            </a:r>
          </a:p>
        </p:txBody>
      </p:sp>
      <p:grpSp>
        <p:nvGrpSpPr>
          <p:cNvPr id="141" name="Group 140">
            <a:extLst>
              <a:ext uri="{FF2B5EF4-FFF2-40B4-BE49-F238E27FC236}">
                <a16:creationId xmlns:a16="http://schemas.microsoft.com/office/drawing/2014/main" id="{BBEA1491-C93C-48E9-801A-649837A21CEE}"/>
              </a:ext>
            </a:extLst>
          </p:cNvPr>
          <p:cNvGrpSpPr/>
          <p:nvPr/>
        </p:nvGrpSpPr>
        <p:grpSpPr>
          <a:xfrm>
            <a:off x="2543190" y="4055754"/>
            <a:ext cx="2999000" cy="1216187"/>
            <a:chOff x="894291" y="3558995"/>
            <a:chExt cx="2999000" cy="1216187"/>
          </a:xfrm>
        </p:grpSpPr>
        <p:grpSp>
          <p:nvGrpSpPr>
            <p:cNvPr id="144" name="Group 143">
              <a:extLst>
                <a:ext uri="{FF2B5EF4-FFF2-40B4-BE49-F238E27FC236}">
                  <a16:creationId xmlns:a16="http://schemas.microsoft.com/office/drawing/2014/main" id="{02A8B0DB-8F9F-49FB-BF27-DF9254EAB90E}"/>
                </a:ext>
              </a:extLst>
            </p:cNvPr>
            <p:cNvGrpSpPr/>
            <p:nvPr/>
          </p:nvGrpSpPr>
          <p:grpSpPr>
            <a:xfrm>
              <a:off x="894291" y="3558995"/>
              <a:ext cx="2999000" cy="1216187"/>
              <a:chOff x="2969072" y="7698801"/>
              <a:chExt cx="4599781" cy="1216187"/>
            </a:xfrm>
          </p:grpSpPr>
          <p:sp>
            <p:nvSpPr>
              <p:cNvPr id="146" name="Text Placeholder 3">
                <a:extLst>
                  <a:ext uri="{FF2B5EF4-FFF2-40B4-BE49-F238E27FC236}">
                    <a16:creationId xmlns:a16="http://schemas.microsoft.com/office/drawing/2014/main" id="{6A967A1C-8226-455B-9980-CC24DA1F1179}"/>
                  </a:ext>
                </a:extLst>
              </p:cNvPr>
              <p:cNvSpPr txBox="1">
                <a:spLocks/>
              </p:cNvSpPr>
              <p:nvPr/>
            </p:nvSpPr>
            <p:spPr>
              <a:xfrm>
                <a:off x="3566749" y="7761605"/>
                <a:ext cx="4002104" cy="115338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t>Most locations have major issues with fixed access broadband services for operators. Tourist spots appear to have variable mobile coverage, with popular tourist locations/resorts generally served better, e.g. Mount Buller, Mount Hotham and Falls Creek, than the longer tourist routes spanning large areas and alpine regions.</a:t>
                </a:r>
              </a:p>
            </p:txBody>
          </p:sp>
          <p:sp>
            <p:nvSpPr>
              <p:cNvPr id="151" name="Rectangle 150">
                <a:extLst>
                  <a:ext uri="{FF2B5EF4-FFF2-40B4-BE49-F238E27FC236}">
                    <a16:creationId xmlns:a16="http://schemas.microsoft.com/office/drawing/2014/main" id="{82FA5EA6-1D44-46F0-8B86-7A1420BE7815}"/>
                  </a:ext>
                </a:extLst>
              </p:cNvPr>
              <p:cNvSpPr/>
              <p:nvPr/>
            </p:nvSpPr>
            <p:spPr>
              <a:xfrm>
                <a:off x="2969072" y="7698801"/>
                <a:ext cx="4593937" cy="116279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45" name="Picture 144">
              <a:extLst>
                <a:ext uri="{FF2B5EF4-FFF2-40B4-BE49-F238E27FC236}">
                  <a16:creationId xmlns:a16="http://schemas.microsoft.com/office/drawing/2014/main" id="{CAE0A110-7282-41A1-82DC-D0213F9C9197}"/>
                </a:ext>
              </a:extLst>
            </p:cNvPr>
            <p:cNvPicPr>
              <a:picLocks noChangeAspect="1"/>
            </p:cNvPicPr>
            <p:nvPr/>
          </p:nvPicPr>
          <p:blipFill>
            <a:blip r:embed="rId3">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6996" y="3612383"/>
              <a:ext cx="457264" cy="457264"/>
            </a:xfrm>
            <a:prstGeom prst="rect">
              <a:avLst/>
            </a:prstGeom>
          </p:spPr>
        </p:pic>
      </p:grpSp>
      <p:grpSp>
        <p:nvGrpSpPr>
          <p:cNvPr id="157" name="Group 156">
            <a:extLst>
              <a:ext uri="{FF2B5EF4-FFF2-40B4-BE49-F238E27FC236}">
                <a16:creationId xmlns:a16="http://schemas.microsoft.com/office/drawing/2014/main" id="{D4311758-4E3E-4052-9892-45E17570D2FB}"/>
              </a:ext>
            </a:extLst>
          </p:cNvPr>
          <p:cNvGrpSpPr/>
          <p:nvPr/>
        </p:nvGrpSpPr>
        <p:grpSpPr>
          <a:xfrm>
            <a:off x="331657" y="4092940"/>
            <a:ext cx="2137880" cy="734338"/>
            <a:chOff x="422144" y="3841616"/>
            <a:chExt cx="2137880" cy="734338"/>
          </a:xfrm>
        </p:grpSpPr>
        <p:grpSp>
          <p:nvGrpSpPr>
            <p:cNvPr id="152" name="Group 151">
              <a:extLst>
                <a:ext uri="{FF2B5EF4-FFF2-40B4-BE49-F238E27FC236}">
                  <a16:creationId xmlns:a16="http://schemas.microsoft.com/office/drawing/2014/main" id="{F6D11DE1-FAD4-4ED6-9F4E-5BB7EDBE51B5}"/>
                </a:ext>
              </a:extLst>
            </p:cNvPr>
            <p:cNvGrpSpPr/>
            <p:nvPr/>
          </p:nvGrpSpPr>
          <p:grpSpPr>
            <a:xfrm>
              <a:off x="446249" y="3841616"/>
              <a:ext cx="2113775" cy="734338"/>
              <a:chOff x="3305051" y="4048990"/>
              <a:chExt cx="2113775" cy="734338"/>
            </a:xfrm>
          </p:grpSpPr>
          <p:grpSp>
            <p:nvGrpSpPr>
              <p:cNvPr id="153" name="Group 152">
                <a:extLst>
                  <a:ext uri="{FF2B5EF4-FFF2-40B4-BE49-F238E27FC236}">
                    <a16:creationId xmlns:a16="http://schemas.microsoft.com/office/drawing/2014/main" id="{4C49A6D6-BD1B-4D86-B898-EFCACB8FAC5E}"/>
                  </a:ext>
                </a:extLst>
              </p:cNvPr>
              <p:cNvGrpSpPr/>
              <p:nvPr/>
            </p:nvGrpSpPr>
            <p:grpSpPr>
              <a:xfrm>
                <a:off x="3305051" y="4048990"/>
                <a:ext cx="2077137" cy="734338"/>
                <a:chOff x="4021930" y="3793925"/>
                <a:chExt cx="2077137" cy="734338"/>
              </a:xfrm>
            </p:grpSpPr>
            <p:grpSp>
              <p:nvGrpSpPr>
                <p:cNvPr id="155" name="Group 154">
                  <a:extLst>
                    <a:ext uri="{FF2B5EF4-FFF2-40B4-BE49-F238E27FC236}">
                      <a16:creationId xmlns:a16="http://schemas.microsoft.com/office/drawing/2014/main" id="{CEB2D950-68D3-4CA3-8317-41AAC86D0E6A}"/>
                    </a:ext>
                  </a:extLst>
                </p:cNvPr>
                <p:cNvGrpSpPr/>
                <p:nvPr/>
              </p:nvGrpSpPr>
              <p:grpSpPr>
                <a:xfrm>
                  <a:off x="4021930" y="3793925"/>
                  <a:ext cx="2077137" cy="734338"/>
                  <a:chOff x="3887699" y="3797540"/>
                  <a:chExt cx="2077137" cy="734338"/>
                </a:xfrm>
              </p:grpSpPr>
              <p:sp>
                <p:nvSpPr>
                  <p:cNvPr id="161" name="Rectangle 160">
                    <a:extLst>
                      <a:ext uri="{FF2B5EF4-FFF2-40B4-BE49-F238E27FC236}">
                        <a16:creationId xmlns:a16="http://schemas.microsoft.com/office/drawing/2014/main" id="{E1F959CD-4043-4FEC-9387-F3594835DBDD}"/>
                      </a:ext>
                    </a:extLst>
                  </p:cNvPr>
                  <p:cNvSpPr/>
                  <p:nvPr/>
                </p:nvSpPr>
                <p:spPr>
                  <a:xfrm>
                    <a:off x="3887699" y="3797540"/>
                    <a:ext cx="2077137" cy="7343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4" name="Rectangle 163">
                    <a:extLst>
                      <a:ext uri="{FF2B5EF4-FFF2-40B4-BE49-F238E27FC236}">
                        <a16:creationId xmlns:a16="http://schemas.microsoft.com/office/drawing/2014/main" id="{2890B47A-0ACF-4D0F-AC60-D8E9F4C75987}"/>
                      </a:ext>
                    </a:extLst>
                  </p:cNvPr>
                  <p:cNvSpPr/>
                  <p:nvPr/>
                </p:nvSpPr>
                <p:spPr>
                  <a:xfrm>
                    <a:off x="3998771" y="3819784"/>
                    <a:ext cx="1374938" cy="669414"/>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a:spcAft>
                        <a:spcPts val="6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p:txBody>
              </p:sp>
            </p:grpSp>
            <p:sp>
              <p:nvSpPr>
                <p:cNvPr id="158" name="Oval 157">
                  <a:extLst>
                    <a:ext uri="{FF2B5EF4-FFF2-40B4-BE49-F238E27FC236}">
                      <a16:creationId xmlns:a16="http://schemas.microsoft.com/office/drawing/2014/main" id="{33497344-27BD-46F0-A14D-03661B8F7B53}"/>
                    </a:ext>
                  </a:extLst>
                </p:cNvPr>
                <p:cNvSpPr/>
                <p:nvPr/>
              </p:nvSpPr>
              <p:spPr>
                <a:xfrm>
                  <a:off x="4084588" y="427188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59" name="Oval 158">
                  <a:extLst>
                    <a:ext uri="{FF2B5EF4-FFF2-40B4-BE49-F238E27FC236}">
                      <a16:creationId xmlns:a16="http://schemas.microsoft.com/office/drawing/2014/main" id="{DD08F119-CD9A-4977-8FCF-D6A239CEDC06}"/>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0" name="Oval 159">
                  <a:extLst>
                    <a:ext uri="{FF2B5EF4-FFF2-40B4-BE49-F238E27FC236}">
                      <a16:creationId xmlns:a16="http://schemas.microsoft.com/office/drawing/2014/main" id="{A869CC2B-4B0F-4F6E-862B-62DE75514650}"/>
                    </a:ext>
                  </a:extLst>
                </p:cNvPr>
                <p:cNvSpPr/>
                <p:nvPr/>
              </p:nvSpPr>
              <p:spPr>
                <a:xfrm>
                  <a:off x="4084588" y="4138391"/>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sp>
            <p:nvSpPr>
              <p:cNvPr id="154" name="Rectangle 153">
                <a:extLst>
                  <a:ext uri="{FF2B5EF4-FFF2-40B4-BE49-F238E27FC236}">
                    <a16:creationId xmlns:a16="http://schemas.microsoft.com/office/drawing/2014/main" id="{DDFA62B8-1F3F-4532-87B4-C4E79D1385A3}"/>
                  </a:ext>
                </a:extLst>
              </p:cNvPr>
              <p:cNvSpPr/>
              <p:nvPr/>
            </p:nvSpPr>
            <p:spPr>
              <a:xfrm>
                <a:off x="4573928" y="4185326"/>
                <a:ext cx="844898" cy="461665"/>
              </a:xfrm>
              <a:prstGeom prst="rect">
                <a:avLst/>
              </a:prstGeom>
            </p:spPr>
            <p:txBody>
              <a:bodyPr wrap="square">
                <a:spAutoFit/>
              </a:bodyPr>
              <a:lstStyle/>
              <a:p>
                <a:pPr lvl="0"/>
                <a:r>
                  <a:rPr lang="en-AU" sz="600" dirty="0">
                    <a:solidFill>
                      <a:prstClr val="black">
                        <a:lumMod val="50000"/>
                        <a:lumOff val="50000"/>
                      </a:prstClr>
                    </a:solidFill>
                    <a:latin typeface="VIC" panose="00000500000000000000" pitchFamily="2" charset="0"/>
                  </a:rPr>
                  <a:t>F = Fixed access broadband</a:t>
                </a:r>
              </a:p>
              <a:p>
                <a:pPr lvl="0"/>
                <a:r>
                  <a:rPr lang="en-AU" sz="600" dirty="0">
                    <a:solidFill>
                      <a:prstClr val="black">
                        <a:lumMod val="50000"/>
                        <a:lumOff val="50000"/>
                      </a:prstClr>
                    </a:solidFill>
                    <a:latin typeface="VIC" panose="00000500000000000000" pitchFamily="2" charset="0"/>
                  </a:rPr>
                  <a:t>M = Mobile service coverage</a:t>
                </a:r>
                <a:endParaRPr lang="en-AU" sz="500" dirty="0">
                  <a:solidFill>
                    <a:prstClr val="black">
                      <a:lumMod val="50000"/>
                      <a:lumOff val="50000"/>
                    </a:prstClr>
                  </a:solidFill>
                  <a:latin typeface="VIC" panose="00000500000000000000" pitchFamily="2" charset="0"/>
                </a:endParaRPr>
              </a:p>
            </p:txBody>
          </p:sp>
        </p:grpSp>
        <p:sp>
          <p:nvSpPr>
            <p:cNvPr id="165" name="Rectangle 164">
              <a:extLst>
                <a:ext uri="{FF2B5EF4-FFF2-40B4-BE49-F238E27FC236}">
                  <a16:creationId xmlns:a16="http://schemas.microsoft.com/office/drawing/2014/main" id="{F5705FC2-CA59-402A-BE3C-D0CBA88DCA00}"/>
                </a:ext>
              </a:extLst>
            </p:cNvPr>
            <p:cNvSpPr/>
            <p:nvPr/>
          </p:nvSpPr>
          <p:spPr>
            <a:xfrm>
              <a:off x="422144" y="402866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68" name="Straight Connector 167">
              <a:extLst>
                <a:ext uri="{FF2B5EF4-FFF2-40B4-BE49-F238E27FC236}">
                  <a16:creationId xmlns:a16="http://schemas.microsoft.com/office/drawing/2014/main" id="{EAE2D429-414F-4EE7-AB66-8508BA162E00}"/>
                </a:ext>
              </a:extLst>
            </p:cNvPr>
            <p:cNvCxnSpPr>
              <a:cxnSpLocks/>
            </p:cNvCxnSpPr>
            <p:nvPr/>
          </p:nvCxnSpPr>
          <p:spPr>
            <a:xfrm>
              <a:off x="556540" y="405371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2B01B83-A2E7-443A-9291-B7298180FF2E}"/>
                </a:ext>
              </a:extLst>
            </p:cNvPr>
            <p:cNvSpPr/>
            <p:nvPr/>
          </p:nvSpPr>
          <p:spPr>
            <a:xfrm>
              <a:off x="422144" y="416493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0" name="Straight Connector 169">
              <a:extLst>
                <a:ext uri="{FF2B5EF4-FFF2-40B4-BE49-F238E27FC236}">
                  <a16:creationId xmlns:a16="http://schemas.microsoft.com/office/drawing/2014/main" id="{C33AE8A8-EBCD-44E1-AF9A-DCD0EA8B6779}"/>
                </a:ext>
              </a:extLst>
            </p:cNvPr>
            <p:cNvCxnSpPr>
              <a:cxnSpLocks/>
            </p:cNvCxnSpPr>
            <p:nvPr/>
          </p:nvCxnSpPr>
          <p:spPr>
            <a:xfrm>
              <a:off x="556540" y="418998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9C5803B4-0655-435D-B1CE-90D246D578A4}"/>
                </a:ext>
              </a:extLst>
            </p:cNvPr>
            <p:cNvSpPr/>
            <p:nvPr/>
          </p:nvSpPr>
          <p:spPr>
            <a:xfrm>
              <a:off x="422144" y="4300027"/>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2" name="Straight Connector 171">
              <a:extLst>
                <a:ext uri="{FF2B5EF4-FFF2-40B4-BE49-F238E27FC236}">
                  <a16:creationId xmlns:a16="http://schemas.microsoft.com/office/drawing/2014/main" id="{4E3BA55D-80B3-40A2-9889-1815443787D3}"/>
                </a:ext>
              </a:extLst>
            </p:cNvPr>
            <p:cNvCxnSpPr>
              <a:cxnSpLocks/>
            </p:cNvCxnSpPr>
            <p:nvPr/>
          </p:nvCxnSpPr>
          <p:spPr>
            <a:xfrm>
              <a:off x="556540" y="4325085"/>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7" name="Picture 186">
            <a:extLst>
              <a:ext uri="{FF2B5EF4-FFF2-40B4-BE49-F238E27FC236}">
                <a16:creationId xmlns:a16="http://schemas.microsoft.com/office/drawing/2014/main" id="{5C905D68-AD96-414C-AA23-08B2C5D39D6A}"/>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22873" y="5242842"/>
            <a:ext cx="814251" cy="814251"/>
          </a:xfrm>
          <a:prstGeom prst="rect">
            <a:avLst/>
          </a:prstGeom>
        </p:spPr>
      </p:pic>
      <p:sp>
        <p:nvSpPr>
          <p:cNvPr id="188" name="TextBox 187">
            <a:extLst>
              <a:ext uri="{FF2B5EF4-FFF2-40B4-BE49-F238E27FC236}">
                <a16:creationId xmlns:a16="http://schemas.microsoft.com/office/drawing/2014/main" id="{C56586CF-03DC-42C9-80B5-2F99ED7F260C}"/>
              </a:ext>
            </a:extLst>
          </p:cNvPr>
          <p:cNvSpPr txBox="1"/>
          <p:nvPr/>
        </p:nvSpPr>
        <p:spPr>
          <a:xfrm>
            <a:off x="426907" y="5333179"/>
            <a:ext cx="4547207" cy="630942"/>
          </a:xfrm>
          <a:prstGeom prst="rect">
            <a:avLst/>
          </a:prstGeom>
          <a:noFill/>
        </p:spPr>
        <p:txBody>
          <a:bodyPr wrap="square" rtlCol="0">
            <a:spAutoFit/>
          </a:bodyPr>
          <a:lstStyle/>
          <a:p>
            <a:pPr lvl="0">
              <a:spcAft>
                <a:spcPts val="600"/>
              </a:spcAft>
            </a:pPr>
            <a:r>
              <a:rPr lang="en-AU" sz="1200" dirty="0">
                <a:solidFill>
                  <a:schemeClr val="accent1"/>
                </a:solidFill>
                <a:latin typeface="VIC" panose="00000500000000000000" pitchFamily="2" charset="0"/>
                <a:sym typeface="Wingdings" panose="05000000000000000000" pitchFamily="2" charset="2"/>
              </a:rPr>
              <a:t> Analysis of Transport Blackspots</a:t>
            </a:r>
            <a:endParaRPr lang="en-AU" sz="900" dirty="0">
              <a:solidFill>
                <a:schemeClr val="accent1"/>
              </a:solidFill>
              <a:latin typeface="VIC" panose="00000500000000000000" pitchFamily="2" charset="0"/>
            </a:endParaRPr>
          </a:p>
          <a:p>
            <a:r>
              <a:rPr lang="en-AU" sz="900" dirty="0">
                <a:solidFill>
                  <a:schemeClr val="tx1">
                    <a:lumMod val="50000"/>
                    <a:lumOff val="50000"/>
                  </a:schemeClr>
                </a:solidFill>
                <a:latin typeface="VIC" panose="00000500000000000000" pitchFamily="2" charset="0"/>
              </a:rPr>
              <a:t>Road and rail transport corridors need good mobile coverage for continuous mobile connectivity. Seven transport corridors were analysed below:</a:t>
            </a:r>
            <a:endParaRPr lang="en-AU" sz="900" dirty="0">
              <a:solidFill>
                <a:schemeClr val="tx1">
                  <a:lumMod val="50000"/>
                  <a:lumOff val="50000"/>
                </a:schemeClr>
              </a:solidFill>
              <a:highlight>
                <a:srgbClr val="FFFF00"/>
              </a:highlight>
              <a:latin typeface="VIC" panose="00000500000000000000" pitchFamily="2" charset="0"/>
            </a:endParaRPr>
          </a:p>
        </p:txBody>
      </p:sp>
      <p:sp>
        <p:nvSpPr>
          <p:cNvPr id="7" name="Rectangle 6">
            <a:extLst>
              <a:ext uri="{FF2B5EF4-FFF2-40B4-BE49-F238E27FC236}">
                <a16:creationId xmlns:a16="http://schemas.microsoft.com/office/drawing/2014/main" id="{90655FC5-8323-4852-A14D-E2E29660F2FE}"/>
              </a:ext>
            </a:extLst>
          </p:cNvPr>
          <p:cNvSpPr/>
          <p:nvPr/>
        </p:nvSpPr>
        <p:spPr>
          <a:xfrm>
            <a:off x="2273928" y="8927350"/>
            <a:ext cx="4164790" cy="276999"/>
          </a:xfrm>
          <a:prstGeom prst="rect">
            <a:avLst/>
          </a:prstGeom>
        </p:spPr>
        <p:txBody>
          <a:bodyPr wrap="square">
            <a:spAutoFit/>
          </a:bodyPr>
          <a:lstStyle/>
          <a:p>
            <a:pPr lvl="0" algn="r">
              <a:spcAft>
                <a:spcPts val="300"/>
              </a:spcAft>
            </a:pPr>
            <a:r>
              <a:rPr lang="en-AU" sz="600" baseline="30000" dirty="0">
                <a:solidFill>
                  <a:prstClr val="black">
                    <a:lumMod val="50000"/>
                    <a:lumOff val="50000"/>
                  </a:prstClr>
                </a:solidFill>
                <a:latin typeface="VIC" panose="00000500000000000000" pitchFamily="2" charset="0"/>
              </a:rPr>
              <a:t>+</a:t>
            </a:r>
            <a:r>
              <a:rPr lang="en-AU" sz="600" dirty="0">
                <a:solidFill>
                  <a:prstClr val="black">
                    <a:lumMod val="50000"/>
                    <a:lumOff val="50000"/>
                  </a:prstClr>
                </a:solidFill>
                <a:latin typeface="VIC" panose="00000500000000000000" pitchFamily="2" charset="0"/>
              </a:rPr>
              <a:t>Note that there are reservations about the accuracy of ‘good coverage’ indicated </a:t>
            </a:r>
            <a:r>
              <a:rPr lang="en-AU" sz="600" dirty="0">
                <a:solidFill>
                  <a:schemeClr val="tx1">
                    <a:lumMod val="50000"/>
                    <a:lumOff val="50000"/>
                  </a:schemeClr>
                </a:solidFill>
                <a:latin typeface="VIC" panose="00000500000000000000" pitchFamily="2" charset="0"/>
              </a:rPr>
              <a:t>by public coverage maps, which do not align with user experience reported by local stakeholders</a:t>
            </a:r>
            <a:r>
              <a:rPr lang="en-AU" sz="600" dirty="0">
                <a:solidFill>
                  <a:prstClr val="black">
                    <a:lumMod val="50000"/>
                    <a:lumOff val="50000"/>
                  </a:prstClr>
                </a:solidFill>
                <a:latin typeface="VIC" panose="00000500000000000000" pitchFamily="2" charset="0"/>
              </a:rPr>
              <a:t>.</a:t>
            </a:r>
          </a:p>
        </p:txBody>
      </p:sp>
      <p:grpSp>
        <p:nvGrpSpPr>
          <p:cNvPr id="190" name="Group 189">
            <a:extLst>
              <a:ext uri="{FF2B5EF4-FFF2-40B4-BE49-F238E27FC236}">
                <a16:creationId xmlns:a16="http://schemas.microsoft.com/office/drawing/2014/main" id="{1D092ECA-630B-4E15-94AB-E44CD229F180}"/>
              </a:ext>
            </a:extLst>
          </p:cNvPr>
          <p:cNvGrpSpPr/>
          <p:nvPr/>
        </p:nvGrpSpPr>
        <p:grpSpPr>
          <a:xfrm>
            <a:off x="5332804" y="6701015"/>
            <a:ext cx="1008639" cy="1099463"/>
            <a:chOff x="4021931" y="3793924"/>
            <a:chExt cx="1008639" cy="1099463"/>
          </a:xfrm>
        </p:grpSpPr>
        <p:grpSp>
          <p:nvGrpSpPr>
            <p:cNvPr id="191" name="Group 190">
              <a:extLst>
                <a:ext uri="{FF2B5EF4-FFF2-40B4-BE49-F238E27FC236}">
                  <a16:creationId xmlns:a16="http://schemas.microsoft.com/office/drawing/2014/main" id="{904338EE-AF30-40EC-BD26-02BD79B50CE1}"/>
                </a:ext>
              </a:extLst>
            </p:cNvPr>
            <p:cNvGrpSpPr/>
            <p:nvPr/>
          </p:nvGrpSpPr>
          <p:grpSpPr>
            <a:xfrm>
              <a:off x="4021931" y="3793924"/>
              <a:ext cx="1008639" cy="1099463"/>
              <a:chOff x="3887700" y="3797539"/>
              <a:chExt cx="1008639" cy="1099463"/>
            </a:xfrm>
          </p:grpSpPr>
          <p:sp>
            <p:nvSpPr>
              <p:cNvPr id="195" name="Rectangle 194">
                <a:extLst>
                  <a:ext uri="{FF2B5EF4-FFF2-40B4-BE49-F238E27FC236}">
                    <a16:creationId xmlns:a16="http://schemas.microsoft.com/office/drawing/2014/main" id="{B450FF6F-E9D9-401C-B7EC-17B4FA9143B9}"/>
                  </a:ext>
                </a:extLst>
              </p:cNvPr>
              <p:cNvSpPr/>
              <p:nvPr/>
            </p:nvSpPr>
            <p:spPr>
              <a:xfrm>
                <a:off x="3887700" y="3797539"/>
                <a:ext cx="897568" cy="98483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Rectangle 195">
                <a:extLst>
                  <a:ext uri="{FF2B5EF4-FFF2-40B4-BE49-F238E27FC236}">
                    <a16:creationId xmlns:a16="http://schemas.microsoft.com/office/drawing/2014/main" id="{0BEA42BD-5036-491D-83C1-B64C6014FCE4}"/>
                  </a:ext>
                </a:extLst>
              </p:cNvPr>
              <p:cNvSpPr/>
              <p:nvPr/>
            </p:nvSpPr>
            <p:spPr>
              <a:xfrm>
                <a:off x="3998771" y="3819784"/>
                <a:ext cx="897568" cy="1077218"/>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lvl="0">
                  <a:spcAft>
                    <a:spcPts val="3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a:p>
                <a:pPr lvl="0"/>
                <a:endParaRPr lang="en-AU" sz="600" b="1" dirty="0">
                  <a:solidFill>
                    <a:prstClr val="black">
                      <a:lumMod val="50000"/>
                      <a:lumOff val="50000"/>
                    </a:prstClr>
                  </a:solidFill>
                  <a:latin typeface="VIC" panose="00000500000000000000" pitchFamily="2" charset="0"/>
                </a:endParaRPr>
              </a:p>
            </p:txBody>
          </p:sp>
        </p:grpSp>
        <p:sp>
          <p:nvSpPr>
            <p:cNvPr id="192" name="Oval 191">
              <a:extLst>
                <a:ext uri="{FF2B5EF4-FFF2-40B4-BE49-F238E27FC236}">
                  <a16:creationId xmlns:a16="http://schemas.microsoft.com/office/drawing/2014/main" id="{934C0ED6-5FD0-41DF-8A55-769888A2CEEF}"/>
                </a:ext>
              </a:extLst>
            </p:cNvPr>
            <p:cNvSpPr/>
            <p:nvPr/>
          </p:nvSpPr>
          <p:spPr>
            <a:xfrm>
              <a:off x="4084588" y="445349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3" name="Oval 192">
              <a:extLst>
                <a:ext uri="{FF2B5EF4-FFF2-40B4-BE49-F238E27FC236}">
                  <a16:creationId xmlns:a16="http://schemas.microsoft.com/office/drawing/2014/main" id="{432C5D03-A3DB-4E0A-9655-302F31B5ABC2}"/>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4" name="Oval 193">
              <a:extLst>
                <a:ext uri="{FF2B5EF4-FFF2-40B4-BE49-F238E27FC236}">
                  <a16:creationId xmlns:a16="http://schemas.microsoft.com/office/drawing/2014/main" id="{D694019E-A516-4A09-9773-E338F4C62A99}"/>
                </a:ext>
              </a:extLst>
            </p:cNvPr>
            <p:cNvSpPr/>
            <p:nvPr/>
          </p:nvSpPr>
          <p:spPr>
            <a:xfrm>
              <a:off x="4084588" y="4228635"/>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cxnSp>
        <p:nvCxnSpPr>
          <p:cNvPr id="242" name="Straight Connector 241">
            <a:extLst>
              <a:ext uri="{FF2B5EF4-FFF2-40B4-BE49-F238E27FC236}">
                <a16:creationId xmlns:a16="http://schemas.microsoft.com/office/drawing/2014/main" id="{6391D65F-5144-4076-8DB6-56EE8CF6DD51}"/>
              </a:ext>
            </a:extLst>
          </p:cNvPr>
          <p:cNvCxnSpPr>
            <a:cxnSpLocks/>
            <a:endCxn id="117" idx="2"/>
          </p:cNvCxnSpPr>
          <p:nvPr/>
        </p:nvCxnSpPr>
        <p:spPr>
          <a:xfrm flipH="1">
            <a:off x="1623061" y="3277565"/>
            <a:ext cx="731522" cy="44372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65ECCAC-C065-40CA-A83E-601D586C4D22}"/>
              </a:ext>
            </a:extLst>
          </p:cNvPr>
          <p:cNvCxnSpPr>
            <a:cxnSpLocks/>
            <a:stCxn id="113" idx="2"/>
          </p:cNvCxnSpPr>
          <p:nvPr/>
        </p:nvCxnSpPr>
        <p:spPr>
          <a:xfrm flipH="1" flipV="1">
            <a:off x="2700512" y="2720168"/>
            <a:ext cx="871708" cy="158664"/>
          </a:xfrm>
          <a:prstGeom prst="line">
            <a:avLst/>
          </a:prstGeom>
          <a:ln/>
        </p:spPr>
        <p:style>
          <a:lnRef idx="1">
            <a:schemeClr val="accent1"/>
          </a:lnRef>
          <a:fillRef idx="0">
            <a:schemeClr val="accent1"/>
          </a:fillRef>
          <a:effectRef idx="0">
            <a:schemeClr val="accent1"/>
          </a:effectRef>
          <a:fontRef idx="minor">
            <a:schemeClr val="tx1"/>
          </a:fontRef>
        </p:style>
      </p:cxnSp>
      <p:sp>
        <p:nvSpPr>
          <p:cNvPr id="101" name="Partial Circle 100">
            <a:extLst>
              <a:ext uri="{FF2B5EF4-FFF2-40B4-BE49-F238E27FC236}">
                <a16:creationId xmlns:a16="http://schemas.microsoft.com/office/drawing/2014/main" id="{B3CC52B5-4E7D-4D28-A515-A3FED67D69BC}"/>
              </a:ext>
            </a:extLst>
          </p:cNvPr>
          <p:cNvSpPr/>
          <p:nvPr/>
        </p:nvSpPr>
        <p:spPr>
          <a:xfrm rot="10800000">
            <a:off x="3771223" y="323939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02" name="Partial Circle 101">
            <a:extLst>
              <a:ext uri="{FF2B5EF4-FFF2-40B4-BE49-F238E27FC236}">
                <a16:creationId xmlns:a16="http://schemas.microsoft.com/office/drawing/2014/main" id="{D58FF146-F3A0-4B05-8E20-818D8879D19E}"/>
              </a:ext>
            </a:extLst>
          </p:cNvPr>
          <p:cNvSpPr/>
          <p:nvPr/>
        </p:nvSpPr>
        <p:spPr>
          <a:xfrm>
            <a:off x="3765196" y="323828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77" name="Oval 76">
            <a:extLst>
              <a:ext uri="{FF2B5EF4-FFF2-40B4-BE49-F238E27FC236}">
                <a16:creationId xmlns:a16="http://schemas.microsoft.com/office/drawing/2014/main" id="{61735B36-F6D7-4DFE-880C-47D1816A2045}"/>
              </a:ext>
            </a:extLst>
          </p:cNvPr>
          <p:cNvSpPr/>
          <p:nvPr/>
        </p:nvSpPr>
        <p:spPr>
          <a:xfrm>
            <a:off x="3370719" y="6451597"/>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0" name="Oval 79">
            <a:extLst>
              <a:ext uri="{FF2B5EF4-FFF2-40B4-BE49-F238E27FC236}">
                <a16:creationId xmlns:a16="http://schemas.microsoft.com/office/drawing/2014/main" id="{78EF3E96-E904-46F3-898B-333F127E5097}"/>
              </a:ext>
            </a:extLst>
          </p:cNvPr>
          <p:cNvSpPr/>
          <p:nvPr/>
        </p:nvSpPr>
        <p:spPr>
          <a:xfrm>
            <a:off x="3370719" y="6727982"/>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2" name="Oval 81">
            <a:extLst>
              <a:ext uri="{FF2B5EF4-FFF2-40B4-BE49-F238E27FC236}">
                <a16:creationId xmlns:a16="http://schemas.microsoft.com/office/drawing/2014/main" id="{0CD47209-7437-4C67-AE5A-37D770A61841}"/>
              </a:ext>
            </a:extLst>
          </p:cNvPr>
          <p:cNvSpPr/>
          <p:nvPr/>
        </p:nvSpPr>
        <p:spPr>
          <a:xfrm>
            <a:off x="3370719" y="7004367"/>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3" name="Oval 82">
            <a:extLst>
              <a:ext uri="{FF2B5EF4-FFF2-40B4-BE49-F238E27FC236}">
                <a16:creationId xmlns:a16="http://schemas.microsoft.com/office/drawing/2014/main" id="{4D45E9B8-0835-4BEA-80AD-5DAD1CBC2765}"/>
              </a:ext>
            </a:extLst>
          </p:cNvPr>
          <p:cNvSpPr/>
          <p:nvPr/>
        </p:nvSpPr>
        <p:spPr>
          <a:xfrm>
            <a:off x="3370719" y="7280752"/>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4" name="Oval 83">
            <a:extLst>
              <a:ext uri="{FF2B5EF4-FFF2-40B4-BE49-F238E27FC236}">
                <a16:creationId xmlns:a16="http://schemas.microsoft.com/office/drawing/2014/main" id="{64738218-7321-4142-A4FE-4AFFF2FE34D3}"/>
              </a:ext>
            </a:extLst>
          </p:cNvPr>
          <p:cNvSpPr/>
          <p:nvPr/>
        </p:nvSpPr>
        <p:spPr>
          <a:xfrm>
            <a:off x="3370719" y="8510471"/>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6" name="Oval 85">
            <a:extLst>
              <a:ext uri="{FF2B5EF4-FFF2-40B4-BE49-F238E27FC236}">
                <a16:creationId xmlns:a16="http://schemas.microsoft.com/office/drawing/2014/main" id="{6939D610-53A4-40DB-81E7-B5924BC96027}"/>
              </a:ext>
            </a:extLst>
          </p:cNvPr>
          <p:cNvSpPr/>
          <p:nvPr/>
        </p:nvSpPr>
        <p:spPr>
          <a:xfrm>
            <a:off x="3370719" y="7833522"/>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7" name="Oval 86">
            <a:extLst>
              <a:ext uri="{FF2B5EF4-FFF2-40B4-BE49-F238E27FC236}">
                <a16:creationId xmlns:a16="http://schemas.microsoft.com/office/drawing/2014/main" id="{2D9E4F98-A4C4-4E29-B4E4-570B062D3B11}"/>
              </a:ext>
            </a:extLst>
          </p:cNvPr>
          <p:cNvSpPr/>
          <p:nvPr/>
        </p:nvSpPr>
        <p:spPr>
          <a:xfrm>
            <a:off x="3370719" y="7557137"/>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89" name="Oval 88">
            <a:extLst>
              <a:ext uri="{FF2B5EF4-FFF2-40B4-BE49-F238E27FC236}">
                <a16:creationId xmlns:a16="http://schemas.microsoft.com/office/drawing/2014/main" id="{2492265B-D60F-45EB-B9C0-DC40D6CF0B7E}"/>
              </a:ext>
            </a:extLst>
          </p:cNvPr>
          <p:cNvSpPr/>
          <p:nvPr/>
        </p:nvSpPr>
        <p:spPr>
          <a:xfrm>
            <a:off x="3370719" y="8097401"/>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00" name="Partial Circle 99">
            <a:extLst>
              <a:ext uri="{FF2B5EF4-FFF2-40B4-BE49-F238E27FC236}">
                <a16:creationId xmlns:a16="http://schemas.microsoft.com/office/drawing/2014/main" id="{5512BA19-E4F7-4D46-B504-3333B7973FB4}"/>
              </a:ext>
            </a:extLst>
          </p:cNvPr>
          <p:cNvSpPr/>
          <p:nvPr/>
        </p:nvSpPr>
        <p:spPr>
          <a:xfrm>
            <a:off x="1362965" y="3245027"/>
            <a:ext cx="99060" cy="99060"/>
          </a:xfrm>
          <a:prstGeom prst="pie">
            <a:avLst>
              <a:gd name="adj1" fmla="val 5426151"/>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03" name="Partial Circle 102">
            <a:extLst>
              <a:ext uri="{FF2B5EF4-FFF2-40B4-BE49-F238E27FC236}">
                <a16:creationId xmlns:a16="http://schemas.microsoft.com/office/drawing/2014/main" id="{2BAC3D76-E500-46CB-9EFA-BA2F63D5DBC1}"/>
              </a:ext>
            </a:extLst>
          </p:cNvPr>
          <p:cNvSpPr/>
          <p:nvPr/>
        </p:nvSpPr>
        <p:spPr>
          <a:xfrm rot="10800000">
            <a:off x="1370881" y="3044155"/>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 name="Rectangle 5">
            <a:extLst>
              <a:ext uri="{FF2B5EF4-FFF2-40B4-BE49-F238E27FC236}">
                <a16:creationId xmlns:a16="http://schemas.microsoft.com/office/drawing/2014/main" id="{DA5A00C2-48FF-46F9-A12A-9083CBEC035E}"/>
              </a:ext>
            </a:extLst>
          </p:cNvPr>
          <p:cNvSpPr/>
          <p:nvPr/>
        </p:nvSpPr>
        <p:spPr>
          <a:xfrm>
            <a:off x="363309" y="2906376"/>
            <a:ext cx="1073402" cy="784830"/>
          </a:xfrm>
          <a:prstGeom prst="rect">
            <a:avLst/>
          </a:prstGeom>
        </p:spPr>
        <p:txBody>
          <a:bodyPr wrap="square">
            <a:spAutoFit/>
          </a:bodyPr>
          <a:lstStyle/>
          <a:p>
            <a:pPr algn="ctr"/>
            <a:r>
              <a:rPr lang="en-AU" sz="900" dirty="0">
                <a:solidFill>
                  <a:schemeClr val="tx1">
                    <a:lumMod val="50000"/>
                    <a:lumOff val="50000"/>
                  </a:schemeClr>
                </a:solidFill>
                <a:latin typeface="VIC" panose="00000500000000000000" pitchFamily="2" charset="0"/>
              </a:rPr>
              <a:t>Ned Kelly Touring Routeˆ</a:t>
            </a:r>
          </a:p>
          <a:p>
            <a:r>
              <a:rPr lang="en-AU" sz="900" dirty="0">
                <a:solidFill>
                  <a:schemeClr val="tx1">
                    <a:lumMod val="50000"/>
                    <a:lumOff val="50000"/>
                  </a:schemeClr>
                </a:solidFill>
                <a:latin typeface="VIC" panose="00000500000000000000" pitchFamily="2" charset="0"/>
              </a:rPr>
              <a:t>  - Indigo</a:t>
            </a:r>
          </a:p>
          <a:p>
            <a:r>
              <a:rPr lang="en-AU" sz="900" dirty="0">
                <a:solidFill>
                  <a:schemeClr val="tx1">
                    <a:lumMod val="50000"/>
                    <a:lumOff val="50000"/>
                  </a:schemeClr>
                </a:solidFill>
                <a:latin typeface="VIC" panose="00000500000000000000" pitchFamily="2" charset="0"/>
              </a:rPr>
              <a:t>  - Wangaratta</a:t>
            </a:r>
          </a:p>
          <a:p>
            <a:r>
              <a:rPr lang="en-AU" sz="900" dirty="0">
                <a:solidFill>
                  <a:schemeClr val="tx1">
                    <a:lumMod val="50000"/>
                    <a:lumOff val="50000"/>
                  </a:schemeClr>
                </a:solidFill>
                <a:latin typeface="VIC" panose="00000500000000000000" pitchFamily="2" charset="0"/>
              </a:rPr>
              <a:t>  - Mansfield</a:t>
            </a:r>
          </a:p>
        </p:txBody>
      </p:sp>
      <p:sp>
        <p:nvSpPr>
          <p:cNvPr id="10" name="Rectangle 9">
            <a:extLst>
              <a:ext uri="{FF2B5EF4-FFF2-40B4-BE49-F238E27FC236}">
                <a16:creationId xmlns:a16="http://schemas.microsoft.com/office/drawing/2014/main" id="{B78C2056-9268-4F99-90D5-264B569B77EC}"/>
              </a:ext>
            </a:extLst>
          </p:cNvPr>
          <p:cNvSpPr/>
          <p:nvPr/>
        </p:nvSpPr>
        <p:spPr>
          <a:xfrm>
            <a:off x="3640994" y="2767540"/>
            <a:ext cx="976549"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Mount Buffalo</a:t>
            </a:r>
          </a:p>
        </p:txBody>
      </p:sp>
      <p:sp>
        <p:nvSpPr>
          <p:cNvPr id="113" name="Oval 112">
            <a:extLst>
              <a:ext uri="{FF2B5EF4-FFF2-40B4-BE49-F238E27FC236}">
                <a16:creationId xmlns:a16="http://schemas.microsoft.com/office/drawing/2014/main" id="{AB8D90FE-252F-4C62-8C39-26A7F3511E31}"/>
              </a:ext>
            </a:extLst>
          </p:cNvPr>
          <p:cNvSpPr/>
          <p:nvPr/>
        </p:nvSpPr>
        <p:spPr>
          <a:xfrm>
            <a:off x="3572220" y="2829302"/>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 name="Rectangle 16">
            <a:extLst>
              <a:ext uri="{FF2B5EF4-FFF2-40B4-BE49-F238E27FC236}">
                <a16:creationId xmlns:a16="http://schemas.microsoft.com/office/drawing/2014/main" id="{67484DDE-E2A7-4764-A625-4BDE8D49109F}"/>
              </a:ext>
            </a:extLst>
          </p:cNvPr>
          <p:cNvSpPr/>
          <p:nvPr/>
        </p:nvSpPr>
        <p:spPr>
          <a:xfrm>
            <a:off x="3727555" y="2969458"/>
            <a:ext cx="803425"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Falls Creek</a:t>
            </a:r>
          </a:p>
        </p:txBody>
      </p:sp>
      <p:sp>
        <p:nvSpPr>
          <p:cNvPr id="114" name="Partial Circle 113">
            <a:extLst>
              <a:ext uri="{FF2B5EF4-FFF2-40B4-BE49-F238E27FC236}">
                <a16:creationId xmlns:a16="http://schemas.microsoft.com/office/drawing/2014/main" id="{DEE9485F-A19B-470B-80F7-92E1258419D2}"/>
              </a:ext>
            </a:extLst>
          </p:cNvPr>
          <p:cNvSpPr/>
          <p:nvPr/>
        </p:nvSpPr>
        <p:spPr>
          <a:xfrm rot="10800000">
            <a:off x="3670920" y="3032565"/>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15" name="Partial Circle 114">
            <a:extLst>
              <a:ext uri="{FF2B5EF4-FFF2-40B4-BE49-F238E27FC236}">
                <a16:creationId xmlns:a16="http://schemas.microsoft.com/office/drawing/2014/main" id="{716BFE65-B474-48CE-BEBA-1C368B8051AD}"/>
              </a:ext>
            </a:extLst>
          </p:cNvPr>
          <p:cNvSpPr/>
          <p:nvPr/>
        </p:nvSpPr>
        <p:spPr>
          <a:xfrm>
            <a:off x="3664893" y="3031451"/>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16" name="Straight Connector 115">
            <a:extLst>
              <a:ext uri="{FF2B5EF4-FFF2-40B4-BE49-F238E27FC236}">
                <a16:creationId xmlns:a16="http://schemas.microsoft.com/office/drawing/2014/main" id="{5A836DC3-5CE6-46DF-9040-43E56F3AE00C}"/>
              </a:ext>
            </a:extLst>
          </p:cNvPr>
          <p:cNvCxnSpPr>
            <a:cxnSpLocks/>
            <a:stCxn id="115" idx="2"/>
          </p:cNvCxnSpPr>
          <p:nvPr/>
        </p:nvCxnSpPr>
        <p:spPr>
          <a:xfrm flipH="1" flipV="1">
            <a:off x="3130446" y="2923651"/>
            <a:ext cx="534447" cy="157330"/>
          </a:xfrm>
          <a:prstGeom prst="line">
            <a:avLst/>
          </a:prstGeom>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8389B61-4876-4260-8D1F-D5D70FDDBC4C}"/>
              </a:ext>
            </a:extLst>
          </p:cNvPr>
          <p:cNvSpPr/>
          <p:nvPr/>
        </p:nvSpPr>
        <p:spPr>
          <a:xfrm>
            <a:off x="712411" y="3700739"/>
            <a:ext cx="893193"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Mount Buller</a:t>
            </a:r>
          </a:p>
        </p:txBody>
      </p:sp>
      <p:sp>
        <p:nvSpPr>
          <p:cNvPr id="117" name="Partial Circle 116">
            <a:extLst>
              <a:ext uri="{FF2B5EF4-FFF2-40B4-BE49-F238E27FC236}">
                <a16:creationId xmlns:a16="http://schemas.microsoft.com/office/drawing/2014/main" id="{AEF210FA-0B7F-4732-9355-1AF1F869295C}"/>
              </a:ext>
            </a:extLst>
          </p:cNvPr>
          <p:cNvSpPr/>
          <p:nvPr/>
        </p:nvSpPr>
        <p:spPr>
          <a:xfrm rot="10800000">
            <a:off x="1524001" y="367175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18" name="Partial Circle 117">
            <a:extLst>
              <a:ext uri="{FF2B5EF4-FFF2-40B4-BE49-F238E27FC236}">
                <a16:creationId xmlns:a16="http://schemas.microsoft.com/office/drawing/2014/main" id="{FCA68AC5-5DBF-43A2-B926-1E4A73DF8870}"/>
              </a:ext>
            </a:extLst>
          </p:cNvPr>
          <p:cNvSpPr/>
          <p:nvPr/>
        </p:nvSpPr>
        <p:spPr>
          <a:xfrm>
            <a:off x="1517974" y="3670642"/>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7" name="Rectangle 26">
            <a:extLst>
              <a:ext uri="{FF2B5EF4-FFF2-40B4-BE49-F238E27FC236}">
                <a16:creationId xmlns:a16="http://schemas.microsoft.com/office/drawing/2014/main" id="{D71D69CF-DE4A-414F-B5EB-22AB8E3A1FFA}"/>
              </a:ext>
            </a:extLst>
          </p:cNvPr>
          <p:cNvSpPr/>
          <p:nvPr/>
        </p:nvSpPr>
        <p:spPr>
          <a:xfrm>
            <a:off x="4104503" y="1752435"/>
            <a:ext cx="953886" cy="923330"/>
          </a:xfrm>
          <a:prstGeom prst="rect">
            <a:avLst/>
          </a:prstGeom>
        </p:spPr>
        <p:txBody>
          <a:bodyPr wrap="square">
            <a:spAutoFit/>
          </a:bodyPr>
          <a:lstStyle/>
          <a:p>
            <a:pPr lvl="0"/>
            <a:r>
              <a:rPr lang="en-AU" sz="900" dirty="0">
                <a:solidFill>
                  <a:prstClr val="black">
                    <a:lumMod val="50000"/>
                    <a:lumOff val="50000"/>
                  </a:prstClr>
                </a:solidFill>
                <a:latin typeface="VIC" panose="00000500000000000000" pitchFamily="2" charset="0"/>
              </a:rPr>
              <a:t>Murray to Mountains Rail Trailˆ</a:t>
            </a:r>
          </a:p>
          <a:p>
            <a:pPr lvl="0"/>
            <a:r>
              <a:rPr lang="en-AU" sz="900" dirty="0">
                <a:solidFill>
                  <a:prstClr val="black">
                    <a:lumMod val="50000"/>
                    <a:lumOff val="50000"/>
                  </a:prstClr>
                </a:solidFill>
                <a:latin typeface="VIC" panose="00000500000000000000" pitchFamily="2" charset="0"/>
              </a:rPr>
              <a:t>- Indigo</a:t>
            </a:r>
          </a:p>
          <a:p>
            <a:pPr lvl="0"/>
            <a:r>
              <a:rPr lang="en-AU" sz="900" dirty="0">
                <a:solidFill>
                  <a:prstClr val="black">
                    <a:lumMod val="50000"/>
                    <a:lumOff val="50000"/>
                  </a:prstClr>
                </a:solidFill>
                <a:latin typeface="VIC" panose="00000500000000000000" pitchFamily="2" charset="0"/>
              </a:rPr>
              <a:t>- Wangaratta</a:t>
            </a:r>
          </a:p>
          <a:p>
            <a:r>
              <a:rPr lang="en-AU" sz="900" dirty="0">
                <a:solidFill>
                  <a:prstClr val="black">
                    <a:lumMod val="50000"/>
                    <a:lumOff val="50000"/>
                  </a:prstClr>
                </a:solidFill>
                <a:latin typeface="VIC" panose="00000500000000000000" pitchFamily="2" charset="0"/>
              </a:rPr>
              <a:t>- Alpine</a:t>
            </a:r>
          </a:p>
        </p:txBody>
      </p:sp>
      <p:sp>
        <p:nvSpPr>
          <p:cNvPr id="119" name="Partial Circle 118">
            <a:extLst>
              <a:ext uri="{FF2B5EF4-FFF2-40B4-BE49-F238E27FC236}">
                <a16:creationId xmlns:a16="http://schemas.microsoft.com/office/drawing/2014/main" id="{8019AC23-38DB-4533-8196-3AFB5269216B}"/>
              </a:ext>
            </a:extLst>
          </p:cNvPr>
          <p:cNvSpPr/>
          <p:nvPr/>
        </p:nvSpPr>
        <p:spPr>
          <a:xfrm>
            <a:off x="4036292" y="1823961"/>
            <a:ext cx="99060" cy="99060"/>
          </a:xfrm>
          <a:prstGeom prst="pie">
            <a:avLst>
              <a:gd name="adj1" fmla="val 5426151"/>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0" name="Partial Circle 119">
            <a:extLst>
              <a:ext uri="{FF2B5EF4-FFF2-40B4-BE49-F238E27FC236}">
                <a16:creationId xmlns:a16="http://schemas.microsoft.com/office/drawing/2014/main" id="{F4F9F192-E310-4327-886A-F35B215D292A}"/>
              </a:ext>
            </a:extLst>
          </p:cNvPr>
          <p:cNvSpPr/>
          <p:nvPr/>
        </p:nvSpPr>
        <p:spPr>
          <a:xfrm rot="10800000">
            <a:off x="4045449" y="1824384"/>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24" name="Straight Connector 123">
            <a:extLst>
              <a:ext uri="{FF2B5EF4-FFF2-40B4-BE49-F238E27FC236}">
                <a16:creationId xmlns:a16="http://schemas.microsoft.com/office/drawing/2014/main" id="{E74DFAA3-9E11-4785-8DF5-A6F879D25805}"/>
              </a:ext>
            </a:extLst>
          </p:cNvPr>
          <p:cNvCxnSpPr>
            <a:cxnSpLocks/>
            <a:endCxn id="226" idx="3"/>
          </p:cNvCxnSpPr>
          <p:nvPr/>
        </p:nvCxnSpPr>
        <p:spPr>
          <a:xfrm flipH="1" flipV="1">
            <a:off x="1360510" y="2654698"/>
            <a:ext cx="917872" cy="184302"/>
          </a:xfrm>
          <a:prstGeom prst="line">
            <a:avLst/>
          </a:prstGeom>
          <a:ln/>
        </p:spPr>
        <p:style>
          <a:lnRef idx="1">
            <a:schemeClr val="accent1"/>
          </a:lnRef>
          <a:fillRef idx="0">
            <a:schemeClr val="accent1"/>
          </a:fillRef>
          <a:effectRef idx="0">
            <a:schemeClr val="accent1"/>
          </a:effectRef>
          <a:fontRef idx="minor">
            <a:schemeClr val="tx1"/>
          </a:fontRef>
        </p:style>
      </p:cxnSp>
      <p:sp>
        <p:nvSpPr>
          <p:cNvPr id="226" name="Rectangle 225">
            <a:extLst>
              <a:ext uri="{FF2B5EF4-FFF2-40B4-BE49-F238E27FC236}">
                <a16:creationId xmlns:a16="http://schemas.microsoft.com/office/drawing/2014/main" id="{3B39ED45-3A09-4843-9AF6-5B2C25F853A8}"/>
              </a:ext>
            </a:extLst>
          </p:cNvPr>
          <p:cNvSpPr/>
          <p:nvPr/>
        </p:nvSpPr>
        <p:spPr>
          <a:xfrm>
            <a:off x="283170" y="2470032"/>
            <a:ext cx="1077340" cy="369332"/>
          </a:xfrm>
          <a:prstGeom prst="rect">
            <a:avLst/>
          </a:prstGeom>
        </p:spPr>
        <p:txBody>
          <a:bodyPr wrap="square">
            <a:spAutoFit/>
          </a:bodyPr>
          <a:lstStyle/>
          <a:p>
            <a:pPr lvl="0" algn="r"/>
            <a:r>
              <a:rPr lang="en-AU" sz="900" dirty="0">
                <a:solidFill>
                  <a:prstClr val="black">
                    <a:lumMod val="50000"/>
                    <a:lumOff val="50000"/>
                  </a:prstClr>
                </a:solidFill>
                <a:latin typeface="VIC" panose="00000500000000000000" pitchFamily="2" charset="0"/>
              </a:rPr>
              <a:t>King Valley Prosecco Road</a:t>
            </a:r>
          </a:p>
        </p:txBody>
      </p:sp>
      <p:sp>
        <p:nvSpPr>
          <p:cNvPr id="129" name="Partial Circle 128">
            <a:extLst>
              <a:ext uri="{FF2B5EF4-FFF2-40B4-BE49-F238E27FC236}">
                <a16:creationId xmlns:a16="http://schemas.microsoft.com/office/drawing/2014/main" id="{7187DCE5-1C42-4B35-B0F4-8357EFF000E7}"/>
              </a:ext>
            </a:extLst>
          </p:cNvPr>
          <p:cNvSpPr/>
          <p:nvPr/>
        </p:nvSpPr>
        <p:spPr>
          <a:xfrm>
            <a:off x="1329734" y="2618219"/>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30" name="Partial Circle 129">
            <a:extLst>
              <a:ext uri="{FF2B5EF4-FFF2-40B4-BE49-F238E27FC236}">
                <a16:creationId xmlns:a16="http://schemas.microsoft.com/office/drawing/2014/main" id="{950BFB0E-8DC9-4F3F-AC04-55C36ED9D852}"/>
              </a:ext>
            </a:extLst>
          </p:cNvPr>
          <p:cNvSpPr/>
          <p:nvPr/>
        </p:nvSpPr>
        <p:spPr>
          <a:xfrm rot="10800000">
            <a:off x="1337650" y="2617372"/>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32" name="Straight Connector 131">
            <a:extLst>
              <a:ext uri="{FF2B5EF4-FFF2-40B4-BE49-F238E27FC236}">
                <a16:creationId xmlns:a16="http://schemas.microsoft.com/office/drawing/2014/main" id="{6EDAD567-4584-43CB-86E5-306D4AC09076}"/>
              </a:ext>
            </a:extLst>
          </p:cNvPr>
          <p:cNvCxnSpPr>
            <a:cxnSpLocks/>
            <a:endCxn id="137" idx="2"/>
          </p:cNvCxnSpPr>
          <p:nvPr/>
        </p:nvCxnSpPr>
        <p:spPr>
          <a:xfrm flipH="1" flipV="1">
            <a:off x="1573531" y="1932532"/>
            <a:ext cx="798406" cy="45112"/>
          </a:xfrm>
          <a:prstGeom prst="line">
            <a:avLst/>
          </a:prstGeom>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20B2FC61-A194-46DC-BB10-78100F9382AD}"/>
              </a:ext>
            </a:extLst>
          </p:cNvPr>
          <p:cNvSpPr/>
          <p:nvPr/>
        </p:nvSpPr>
        <p:spPr>
          <a:xfrm>
            <a:off x="266392" y="1828335"/>
            <a:ext cx="1241309" cy="369332"/>
          </a:xfrm>
          <a:prstGeom prst="rect">
            <a:avLst/>
          </a:prstGeom>
        </p:spPr>
        <p:txBody>
          <a:bodyPr wrap="square">
            <a:spAutoFit/>
          </a:bodyPr>
          <a:lstStyle/>
          <a:p>
            <a:pPr lvl="0" algn="r"/>
            <a:r>
              <a:rPr lang="en-AU" sz="900" dirty="0">
                <a:solidFill>
                  <a:prstClr val="black">
                    <a:lumMod val="50000"/>
                    <a:lumOff val="50000"/>
                  </a:prstClr>
                </a:solidFill>
                <a:latin typeface="VIC" panose="00000500000000000000" pitchFamily="2" charset="0"/>
              </a:rPr>
              <a:t>Rutherglen Wine Region</a:t>
            </a:r>
          </a:p>
        </p:txBody>
      </p:sp>
      <p:sp>
        <p:nvSpPr>
          <p:cNvPr id="137" name="Partial Circle 136">
            <a:extLst>
              <a:ext uri="{FF2B5EF4-FFF2-40B4-BE49-F238E27FC236}">
                <a16:creationId xmlns:a16="http://schemas.microsoft.com/office/drawing/2014/main" id="{10CB4EA0-9998-4D7C-9E13-D4CFF8EF6FC5}"/>
              </a:ext>
            </a:extLst>
          </p:cNvPr>
          <p:cNvSpPr/>
          <p:nvPr/>
        </p:nvSpPr>
        <p:spPr>
          <a:xfrm rot="10800000">
            <a:off x="1474471" y="1883002"/>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38" name="Partial Circle 137">
            <a:extLst>
              <a:ext uri="{FF2B5EF4-FFF2-40B4-BE49-F238E27FC236}">
                <a16:creationId xmlns:a16="http://schemas.microsoft.com/office/drawing/2014/main" id="{B6B6AF44-24FB-49CA-92EE-8248E92C4440}"/>
              </a:ext>
            </a:extLst>
          </p:cNvPr>
          <p:cNvSpPr/>
          <p:nvPr/>
        </p:nvSpPr>
        <p:spPr>
          <a:xfrm>
            <a:off x="1468444" y="1881888"/>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42" name="Straight Connector 141">
            <a:extLst>
              <a:ext uri="{FF2B5EF4-FFF2-40B4-BE49-F238E27FC236}">
                <a16:creationId xmlns:a16="http://schemas.microsoft.com/office/drawing/2014/main" id="{D3BF125F-CBD0-42FF-A3E6-085544FA568E}"/>
              </a:ext>
            </a:extLst>
          </p:cNvPr>
          <p:cNvCxnSpPr>
            <a:cxnSpLocks/>
            <a:endCxn id="102" idx="2"/>
          </p:cNvCxnSpPr>
          <p:nvPr/>
        </p:nvCxnSpPr>
        <p:spPr>
          <a:xfrm>
            <a:off x="2945710" y="2996972"/>
            <a:ext cx="819486" cy="290841"/>
          </a:xfrm>
          <a:prstGeom prst="line">
            <a:avLst/>
          </a:prstGeom>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94FAE2EB-B2C2-423C-8CBD-6DBED4A24B5B}"/>
              </a:ext>
            </a:extLst>
          </p:cNvPr>
          <p:cNvSpPr/>
          <p:nvPr/>
        </p:nvSpPr>
        <p:spPr>
          <a:xfrm>
            <a:off x="3843202" y="3173929"/>
            <a:ext cx="1026243"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Mount Hotham</a:t>
            </a:r>
          </a:p>
        </p:txBody>
      </p:sp>
      <p:cxnSp>
        <p:nvCxnSpPr>
          <p:cNvPr id="148" name="Straight Connector 147">
            <a:extLst>
              <a:ext uri="{FF2B5EF4-FFF2-40B4-BE49-F238E27FC236}">
                <a16:creationId xmlns:a16="http://schemas.microsoft.com/office/drawing/2014/main" id="{8F592F99-1132-4041-8991-959C6119BEC8}"/>
              </a:ext>
            </a:extLst>
          </p:cNvPr>
          <p:cNvCxnSpPr>
            <a:cxnSpLocks/>
            <a:endCxn id="103" idx="2"/>
          </p:cNvCxnSpPr>
          <p:nvPr/>
        </p:nvCxnSpPr>
        <p:spPr>
          <a:xfrm flipH="1">
            <a:off x="1469941" y="3026608"/>
            <a:ext cx="917872" cy="67077"/>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805862C-BC1B-489F-B927-67B1D0F25CD4}"/>
              </a:ext>
            </a:extLst>
          </p:cNvPr>
          <p:cNvCxnSpPr>
            <a:cxnSpLocks/>
            <a:stCxn id="119" idx="2"/>
          </p:cNvCxnSpPr>
          <p:nvPr/>
        </p:nvCxnSpPr>
        <p:spPr>
          <a:xfrm flipH="1">
            <a:off x="2757186" y="1873491"/>
            <a:ext cx="1279106" cy="555147"/>
          </a:xfrm>
          <a:prstGeom prst="line">
            <a:avLst/>
          </a:prstGeom>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0EA1C9B1-03E0-4ACC-B087-5B4178C2E61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02348" y="574600"/>
            <a:ext cx="678090" cy="678090"/>
          </a:xfrm>
          <a:prstGeom prst="rect">
            <a:avLst/>
          </a:prstGeom>
        </p:spPr>
      </p:pic>
      <p:sp>
        <p:nvSpPr>
          <p:cNvPr id="2" name="Slide Number Placeholder 1">
            <a:extLst>
              <a:ext uri="{FF2B5EF4-FFF2-40B4-BE49-F238E27FC236}">
                <a16:creationId xmlns:a16="http://schemas.microsoft.com/office/drawing/2014/main" id="{1AFD4875-7724-4BD8-9CD1-1926DA561082}"/>
              </a:ext>
            </a:extLst>
          </p:cNvPr>
          <p:cNvSpPr>
            <a:spLocks noGrp="1"/>
          </p:cNvSpPr>
          <p:nvPr>
            <p:ph type="sldNum" sz="quarter" idx="12"/>
          </p:nvPr>
        </p:nvSpPr>
        <p:spPr/>
        <p:txBody>
          <a:bodyPr/>
          <a:lstStyle/>
          <a:p>
            <a:fld id="{6948CE19-2F83-46F3-9C1F-CE53E9CFC87D}" type="slidenum">
              <a:rPr lang="en-AU" smtClean="0"/>
              <a:t>20</a:t>
            </a:fld>
            <a:endParaRPr lang="en-AU"/>
          </a:p>
        </p:txBody>
      </p:sp>
    </p:spTree>
    <p:extLst>
      <p:ext uri="{BB962C8B-B14F-4D97-AF65-F5344CB8AC3E}">
        <p14:creationId xmlns:p14="http://schemas.microsoft.com/office/powerpoint/2010/main" val="3922524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A4557A-E993-41BF-AEEB-95C997007ADE}"/>
              </a:ext>
            </a:extLst>
          </p:cNvPr>
          <p:cNvSpPr/>
          <p:nvPr/>
        </p:nvSpPr>
        <p:spPr>
          <a:xfrm>
            <a:off x="489934" y="1403854"/>
            <a:ext cx="4977337" cy="815608"/>
          </a:xfrm>
          <a:prstGeom prst="rect">
            <a:avLst/>
          </a:prstGeom>
        </p:spPr>
        <p:txBody>
          <a:bodyPr wrap="square">
            <a:spAutoFit/>
          </a:bodyPr>
          <a:lstStyle/>
          <a:p>
            <a:pPr lvl="0">
              <a:spcAft>
                <a:spcPts val="600"/>
              </a:spcAft>
            </a:pPr>
            <a:r>
              <a:rPr lang="en-AU" dirty="0">
                <a:solidFill>
                  <a:schemeClr val="tx1">
                    <a:lumMod val="50000"/>
                    <a:lumOff val="50000"/>
                  </a:schemeClr>
                </a:solidFill>
                <a:latin typeface="VIC" panose="00000500000000000000" pitchFamily="2" charset="0"/>
              </a:rPr>
              <a:t>What local government told us…</a:t>
            </a:r>
          </a:p>
          <a:p>
            <a:pPr>
              <a:spcAft>
                <a:spcPts val="600"/>
              </a:spcAft>
            </a:pPr>
            <a:r>
              <a:rPr lang="en-AU" sz="1200" dirty="0">
                <a:solidFill>
                  <a:schemeClr val="tx1">
                    <a:lumMod val="50000"/>
                    <a:lumOff val="50000"/>
                  </a:schemeClr>
                </a:solidFill>
                <a:latin typeface="VIC" panose="00000500000000000000" pitchFamily="2" charset="0"/>
              </a:rPr>
              <a:t>The seven local government authorities in Ovens Murray provided the following input in an online survey.</a:t>
            </a:r>
          </a:p>
        </p:txBody>
      </p:sp>
      <p:sp>
        <p:nvSpPr>
          <p:cNvPr id="8" name="Rectangle 7">
            <a:extLst>
              <a:ext uri="{FF2B5EF4-FFF2-40B4-BE49-F238E27FC236}">
                <a16:creationId xmlns:a16="http://schemas.microsoft.com/office/drawing/2014/main" id="{F21CD5C6-6613-42C4-AE11-9F78BBF8DD39}"/>
              </a:ext>
            </a:extLst>
          </p:cNvPr>
          <p:cNvSpPr/>
          <p:nvPr/>
        </p:nvSpPr>
        <p:spPr>
          <a:xfrm>
            <a:off x="471485" y="4775752"/>
            <a:ext cx="5472114" cy="1004890"/>
          </a:xfrm>
          <a:prstGeom prst="rect">
            <a:avLst/>
          </a:prstGeom>
        </p:spPr>
        <p:txBody>
          <a:bodyPr wrap="square">
            <a:spAutoFit/>
          </a:bodyPr>
          <a:lstStyle/>
          <a:p>
            <a:pPr lvl="0">
              <a:lnSpc>
                <a:spcPct val="90000"/>
              </a:lnSpc>
              <a:spcBef>
                <a:spcPts val="600"/>
              </a:spcBef>
            </a:pPr>
            <a:r>
              <a:rPr lang="en-AU" dirty="0">
                <a:solidFill>
                  <a:schemeClr val="tx1">
                    <a:lumMod val="50000"/>
                    <a:lumOff val="50000"/>
                  </a:schemeClr>
                </a:solidFill>
                <a:latin typeface="VIC" panose="00000500000000000000" pitchFamily="2" charset="0"/>
              </a:rPr>
              <a:t>What we learnt from industry &amp; sector conversations…</a:t>
            </a:r>
          </a:p>
          <a:p>
            <a:pPr>
              <a:lnSpc>
                <a:spcPct val="90000"/>
              </a:lnSpc>
              <a:spcBef>
                <a:spcPts val="600"/>
              </a:spcBef>
            </a:pPr>
            <a:r>
              <a:rPr lang="en-AU" sz="1200" dirty="0">
                <a:solidFill>
                  <a:schemeClr val="tx1">
                    <a:lumMod val="50000"/>
                    <a:lumOff val="50000"/>
                  </a:schemeClr>
                </a:solidFill>
                <a:latin typeface="VIC" panose="00000500000000000000" pitchFamily="2" charset="0"/>
              </a:rPr>
              <a:t>Discussions (face-to-face and telephone) with 18 stakeholders from business, health, education and tourism provided the following input:</a:t>
            </a:r>
          </a:p>
        </p:txBody>
      </p:sp>
      <p:sp>
        <p:nvSpPr>
          <p:cNvPr id="3" name="Rectangle 2">
            <a:extLst>
              <a:ext uri="{FF2B5EF4-FFF2-40B4-BE49-F238E27FC236}">
                <a16:creationId xmlns:a16="http://schemas.microsoft.com/office/drawing/2014/main" id="{14414145-D334-4311-A7C4-6149E0E4A8DF}"/>
              </a:ext>
            </a:extLst>
          </p:cNvPr>
          <p:cNvSpPr/>
          <p:nvPr/>
        </p:nvSpPr>
        <p:spPr>
          <a:xfrm>
            <a:off x="471485" y="2327907"/>
            <a:ext cx="4357690" cy="2239074"/>
          </a:xfrm>
          <a:prstGeom prst="rect">
            <a:avLst/>
          </a:prstGeom>
        </p:spPr>
        <p:txBody>
          <a:bodyPr wrap="square">
            <a:spAutoFit/>
          </a:bodyPr>
          <a:lstStyle/>
          <a:p>
            <a:pPr lvl="0">
              <a:spcAft>
                <a:spcPts val="300"/>
              </a:spcAft>
            </a:pPr>
            <a:r>
              <a:rPr lang="en-AU" sz="1200" b="1" dirty="0">
                <a:solidFill>
                  <a:prstClr val="black">
                    <a:lumMod val="50000"/>
                    <a:lumOff val="50000"/>
                  </a:prstClr>
                </a:solidFill>
                <a:latin typeface="VIC" panose="00000500000000000000" pitchFamily="2" charset="0"/>
              </a:rPr>
              <a:t>Most common negative impacts:</a:t>
            </a:r>
          </a:p>
          <a:p>
            <a:pPr lvl="0">
              <a:spcAft>
                <a:spcPts val="300"/>
              </a:spcAft>
            </a:pPr>
            <a:r>
              <a:rPr lang="en-AU" sz="900" dirty="0">
                <a:solidFill>
                  <a:prstClr val="black">
                    <a:lumMod val="50000"/>
                    <a:lumOff val="50000"/>
                  </a:prstClr>
                </a:solidFill>
                <a:latin typeface="VIC" panose="00000500000000000000" pitchFamily="2" charset="0"/>
              </a:rPr>
              <a:t>Poor digital competency and capability; poorer than expected NBN; lack of access to existing government telecommunications infrastructure; mobile phone coverage and reliability; and rural and farming areas most impacted, followed by tourism areas.</a:t>
            </a:r>
          </a:p>
          <a:p>
            <a:pPr lvl="0">
              <a:spcBef>
                <a:spcPts val="600"/>
              </a:spcBef>
              <a:spcAft>
                <a:spcPts val="300"/>
              </a:spcAft>
            </a:pPr>
            <a:r>
              <a:rPr lang="en-AU" sz="1200" b="1" dirty="0">
                <a:solidFill>
                  <a:prstClr val="black">
                    <a:lumMod val="50000"/>
                    <a:lumOff val="50000"/>
                  </a:prstClr>
                </a:solidFill>
                <a:latin typeface="VIC" panose="00000500000000000000" pitchFamily="2" charset="0"/>
              </a:rPr>
              <a:t>Barriers to digital adoption:</a:t>
            </a:r>
          </a:p>
          <a:p>
            <a:pPr lvl="0">
              <a:spcAft>
                <a:spcPts val="300"/>
              </a:spcAft>
            </a:pPr>
            <a:r>
              <a:rPr lang="en-AU" sz="900" dirty="0">
                <a:solidFill>
                  <a:prstClr val="black">
                    <a:lumMod val="50000"/>
                    <a:lumOff val="50000"/>
                  </a:prstClr>
                </a:solidFill>
                <a:latin typeface="VIC" panose="00000500000000000000" pitchFamily="2" charset="0"/>
              </a:rPr>
              <a:t>Connectivity for small and larger businesses and councils; training in basic skills for residential and business communities; and affordability for residents and small business.</a:t>
            </a:r>
          </a:p>
          <a:p>
            <a:pPr lvl="0">
              <a:spcBef>
                <a:spcPts val="600"/>
              </a:spcBef>
              <a:spcAft>
                <a:spcPts val="300"/>
              </a:spcAft>
            </a:pPr>
            <a:r>
              <a:rPr lang="en-AU" sz="1200" b="1" dirty="0">
                <a:solidFill>
                  <a:prstClr val="black">
                    <a:lumMod val="50000"/>
                    <a:lumOff val="50000"/>
                  </a:prstClr>
                </a:solidFill>
                <a:latin typeface="VIC" panose="00000500000000000000" pitchFamily="2" charset="0"/>
              </a:rPr>
              <a:t>Most important digital focus areas:</a:t>
            </a:r>
          </a:p>
          <a:p>
            <a:pPr lvl="0">
              <a:spcAft>
                <a:spcPts val="300"/>
              </a:spcAft>
            </a:pPr>
            <a:r>
              <a:rPr lang="en-AU" sz="900" dirty="0">
                <a:solidFill>
                  <a:prstClr val="black">
                    <a:lumMod val="50000"/>
                    <a:lumOff val="50000"/>
                  </a:prstClr>
                </a:solidFill>
                <a:latin typeface="VIC" panose="00000500000000000000" pitchFamily="2" charset="0"/>
              </a:rPr>
              <a:t>High quality digital connectivity between health care locations, professionals and patients; and digital services to support tourism areas.</a:t>
            </a:r>
          </a:p>
        </p:txBody>
      </p:sp>
      <p:sp>
        <p:nvSpPr>
          <p:cNvPr id="5" name="Rectangle 4">
            <a:extLst>
              <a:ext uri="{FF2B5EF4-FFF2-40B4-BE49-F238E27FC236}">
                <a16:creationId xmlns:a16="http://schemas.microsoft.com/office/drawing/2014/main" id="{249274D0-75B7-4180-8D29-7B5CD6992F5B}"/>
              </a:ext>
            </a:extLst>
          </p:cNvPr>
          <p:cNvSpPr/>
          <p:nvPr/>
        </p:nvSpPr>
        <p:spPr>
          <a:xfrm>
            <a:off x="471485" y="5780642"/>
            <a:ext cx="5472114" cy="3096617"/>
          </a:xfrm>
          <a:prstGeom prst="rect">
            <a:avLst/>
          </a:prstGeom>
        </p:spPr>
        <p:txBody>
          <a:bodyPr wrap="square">
            <a:spAutoFit/>
          </a:bodyPr>
          <a:lstStyle/>
          <a:p>
            <a:pPr lvl="0">
              <a:lnSpc>
                <a:spcPct val="90000"/>
              </a:lnSpc>
              <a:spcBef>
                <a:spcPts val="600"/>
              </a:spcBef>
            </a:pPr>
            <a:r>
              <a:rPr lang="en-AU" sz="1200" b="1" dirty="0">
                <a:solidFill>
                  <a:prstClr val="black">
                    <a:lumMod val="50000"/>
                    <a:lumOff val="50000"/>
                  </a:prstClr>
                </a:solidFill>
                <a:latin typeface="VIC" panose="00000500000000000000" pitchFamily="2" charset="0"/>
              </a:rPr>
              <a:t>Challenges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Whilst needs are diverse, there is a shared view that investment in digital connection, skills and awareness are all required</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Initiatives are relying on passionate individuals, and the lack of large-scale industry support and funding reduces their impact</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Poor awareness of digital opportunities limits uptake and engagement in the region</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Low digital literacy means that training must be built into regional initiatives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Talent is lost as skilled people move to metro areas in the absence of regional </a:t>
            </a:r>
            <a:br>
              <a:rPr lang="en-AU" sz="900" dirty="0">
                <a:solidFill>
                  <a:prstClr val="black">
                    <a:lumMod val="50000"/>
                    <a:lumOff val="50000"/>
                  </a:prstClr>
                </a:solidFill>
                <a:latin typeface="VIC" panose="00000500000000000000" pitchFamily="2" charset="0"/>
              </a:rPr>
            </a:br>
            <a:r>
              <a:rPr lang="en-AU" sz="900" dirty="0">
                <a:solidFill>
                  <a:prstClr val="black">
                    <a:lumMod val="50000"/>
                    <a:lumOff val="50000"/>
                  </a:prstClr>
                </a:solidFill>
                <a:latin typeface="VIC" panose="00000500000000000000" pitchFamily="2" charset="0"/>
              </a:rPr>
              <a:t>digital opportunities.</a:t>
            </a:r>
          </a:p>
          <a:p>
            <a:pPr lvl="0">
              <a:lnSpc>
                <a:spcPct val="90000"/>
              </a:lnSpc>
              <a:spcBef>
                <a:spcPts val="600"/>
              </a:spcBef>
            </a:pPr>
            <a:r>
              <a:rPr lang="en-AU" sz="1200" b="1" dirty="0">
                <a:solidFill>
                  <a:prstClr val="black">
                    <a:lumMod val="50000"/>
                    <a:lumOff val="50000"/>
                  </a:prstClr>
                </a:solidFill>
                <a:latin typeface="VIC" panose="00000500000000000000" pitchFamily="2" charset="0"/>
              </a:rPr>
              <a:t>Opportunities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Digital hubs offering expanded training to the wider community</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Ag-tech education and better internet in remote locations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Telecommunications system resilience at Alpine Resorts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Cheap and accessible tech support for basic users</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Digital leaders in region to become more actively involved</a:t>
            </a:r>
          </a:p>
          <a:p>
            <a:pPr marL="171450" lvl="0" indent="-171450">
              <a:lnSpc>
                <a:spcPct val="90000"/>
              </a:lnSpc>
              <a:spcBef>
                <a:spcPts val="600"/>
              </a:spcBef>
              <a:buFont typeface="Arial" panose="020B0604020202020204" pitchFamily="34" charset="0"/>
              <a:buChar char="•"/>
            </a:pPr>
            <a:r>
              <a:rPr lang="en-AU" sz="900" dirty="0">
                <a:solidFill>
                  <a:prstClr val="black">
                    <a:lumMod val="50000"/>
                    <a:lumOff val="50000"/>
                  </a:prstClr>
                </a:solidFill>
                <a:latin typeface="VIC" panose="00000500000000000000" pitchFamily="2" charset="0"/>
              </a:rPr>
              <a:t>Also identified: eBikes; Fab labs; tracking apps; global networking; and SMART classrooms.</a:t>
            </a:r>
          </a:p>
        </p:txBody>
      </p:sp>
      <p:sp>
        <p:nvSpPr>
          <p:cNvPr id="9" name="Title 16">
            <a:extLst>
              <a:ext uri="{FF2B5EF4-FFF2-40B4-BE49-F238E27FC236}">
                <a16:creationId xmlns:a16="http://schemas.microsoft.com/office/drawing/2014/main" id="{9DA4665B-7A6A-4DCE-A65B-837179D3C9E1}"/>
              </a:ext>
            </a:extLst>
          </p:cNvPr>
          <p:cNvSpPr txBox="1">
            <a:spLocks/>
          </p:cNvSpPr>
          <p:nvPr/>
        </p:nvSpPr>
        <p:spPr>
          <a:xfrm>
            <a:off x="432023" y="545861"/>
            <a:ext cx="5729290" cy="108193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b="0" i="0" u="none" strike="noStrike" kern="1200" cap="none" spc="0" normalizeH="0" baseline="0" noProof="0" dirty="0">
                <a:ln>
                  <a:noFill/>
                </a:ln>
                <a:solidFill>
                  <a:schemeClr val="accent1"/>
                </a:solidFill>
                <a:effectLst/>
                <a:uLnTx/>
                <a:uFillTx/>
                <a:latin typeface="VIC" panose="00000500000000000000" pitchFamily="2" charset="0"/>
                <a:ea typeface="+mj-ea"/>
                <a:cs typeface="+mj-cs"/>
              </a:rPr>
              <a:t>Findings from Local Government Survey &amp; Stakeholder </a:t>
            </a:r>
            <a:r>
              <a:rPr lang="en-AU" dirty="0">
                <a:solidFill>
                  <a:schemeClr val="accent1"/>
                </a:solidFill>
              </a:rPr>
              <a:t>Consultations</a:t>
            </a:r>
          </a:p>
        </p:txBody>
      </p:sp>
      <p:sp>
        <p:nvSpPr>
          <p:cNvPr id="10" name="Content Placeholder 4">
            <a:extLst>
              <a:ext uri="{FF2B5EF4-FFF2-40B4-BE49-F238E27FC236}">
                <a16:creationId xmlns:a16="http://schemas.microsoft.com/office/drawing/2014/main" id="{A0A85330-6FD4-494D-A1F4-28EEEFC5D99B}"/>
              </a:ext>
            </a:extLst>
          </p:cNvPr>
          <p:cNvSpPr txBox="1">
            <a:spLocks/>
          </p:cNvSpPr>
          <p:nvPr/>
        </p:nvSpPr>
        <p:spPr>
          <a:xfrm>
            <a:off x="2222209" y="9136412"/>
            <a:ext cx="3721390" cy="31693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Font typeface="Arial" panose="020B0604020202020204" pitchFamily="34" charset="0"/>
              <a:buNone/>
            </a:pPr>
            <a:r>
              <a:rPr lang="en-AU" sz="600" dirty="0"/>
              <a:t>Note that the detailed findings of digital supply and demand analysis, local government surveys and stakeholder consultation are presented in Part 2 of the Ovens Murray Digital Plan</a:t>
            </a:r>
          </a:p>
          <a:p>
            <a:pPr marL="0" indent="0">
              <a:buFont typeface="Arial" panose="020B0604020202020204" pitchFamily="34" charset="0"/>
              <a:buNone/>
            </a:pPr>
            <a:endParaRPr lang="en-AU" sz="600" dirty="0"/>
          </a:p>
        </p:txBody>
      </p:sp>
      <p:sp>
        <p:nvSpPr>
          <p:cNvPr id="2" name="Slide Number Placeholder 1">
            <a:extLst>
              <a:ext uri="{FF2B5EF4-FFF2-40B4-BE49-F238E27FC236}">
                <a16:creationId xmlns:a16="http://schemas.microsoft.com/office/drawing/2014/main" id="{65FF19AA-7D8E-473B-BA04-FFD95325B893}"/>
              </a:ext>
            </a:extLst>
          </p:cNvPr>
          <p:cNvSpPr>
            <a:spLocks noGrp="1"/>
          </p:cNvSpPr>
          <p:nvPr>
            <p:ph type="sldNum" sz="quarter" idx="12"/>
          </p:nvPr>
        </p:nvSpPr>
        <p:spPr/>
        <p:txBody>
          <a:bodyPr/>
          <a:lstStyle/>
          <a:p>
            <a:fld id="{6948CE19-2F83-46F3-9C1F-CE53E9CFC87D}" type="slidenum">
              <a:rPr lang="en-AU" smtClean="0"/>
              <a:t>21</a:t>
            </a:fld>
            <a:endParaRPr lang="en-AU"/>
          </a:p>
        </p:txBody>
      </p:sp>
    </p:spTree>
    <p:extLst>
      <p:ext uri="{BB962C8B-B14F-4D97-AF65-F5344CB8AC3E}">
        <p14:creationId xmlns:p14="http://schemas.microsoft.com/office/powerpoint/2010/main" val="3373118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a:extLst>
              <a:ext uri="{FF2B5EF4-FFF2-40B4-BE49-F238E27FC236}">
                <a16:creationId xmlns:a16="http://schemas.microsoft.com/office/drawing/2014/main" id="{8893486A-B8AB-4C1B-9260-8EE7E2B9F08C}"/>
              </a:ext>
            </a:extLst>
          </p:cNvPr>
          <p:cNvSpPr txBox="1">
            <a:spLocks/>
          </p:cNvSpPr>
          <p:nvPr/>
        </p:nvSpPr>
        <p:spPr>
          <a:xfrm>
            <a:off x="1036321" y="1030412"/>
            <a:ext cx="5342442" cy="88205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algn="r"/>
            <a:r>
              <a:rPr lang="en-AU" dirty="0">
                <a:solidFill>
                  <a:schemeClr val="accent1"/>
                </a:solidFill>
              </a:rPr>
              <a:t>Ovens Murray Region – Key Issues</a:t>
            </a:r>
          </a:p>
        </p:txBody>
      </p:sp>
      <p:sp>
        <p:nvSpPr>
          <p:cNvPr id="3" name="Rectangle 2">
            <a:extLst>
              <a:ext uri="{FF2B5EF4-FFF2-40B4-BE49-F238E27FC236}">
                <a16:creationId xmlns:a16="http://schemas.microsoft.com/office/drawing/2014/main" id="{67631BB4-F5F9-4C25-A6A1-42846FE86A1D}"/>
              </a:ext>
            </a:extLst>
          </p:cNvPr>
          <p:cNvSpPr/>
          <p:nvPr/>
        </p:nvSpPr>
        <p:spPr>
          <a:xfrm>
            <a:off x="701456" y="1558825"/>
            <a:ext cx="5635842" cy="461665"/>
          </a:xfrm>
          <a:prstGeom prst="rect">
            <a:avLst/>
          </a:prstGeom>
        </p:spPr>
        <p:txBody>
          <a:bodyPr wrap="square">
            <a:spAutoFit/>
          </a:bodyPr>
          <a:lstStyle/>
          <a:p>
            <a:pPr lvl="0" algn="r"/>
            <a:r>
              <a:rPr lang="en-AU" sz="1200" dirty="0">
                <a:solidFill>
                  <a:prstClr val="black">
                    <a:lumMod val="50000"/>
                    <a:lumOff val="50000"/>
                  </a:prstClr>
                </a:solidFill>
                <a:latin typeface="VIC" panose="00000500000000000000" pitchFamily="2" charset="0"/>
              </a:rPr>
              <a:t>Key issues across the region were identified through consideration of the digital research findings and input from regional stakeholders :</a:t>
            </a:r>
          </a:p>
        </p:txBody>
      </p:sp>
      <p:sp>
        <p:nvSpPr>
          <p:cNvPr id="4" name="Rectangle 3">
            <a:extLst>
              <a:ext uri="{FF2B5EF4-FFF2-40B4-BE49-F238E27FC236}">
                <a16:creationId xmlns:a16="http://schemas.microsoft.com/office/drawing/2014/main" id="{43908C9E-F62C-4A59-8639-0E6184F04552}"/>
              </a:ext>
            </a:extLst>
          </p:cNvPr>
          <p:cNvSpPr/>
          <p:nvPr/>
        </p:nvSpPr>
        <p:spPr>
          <a:xfrm>
            <a:off x="1593877" y="2359680"/>
            <a:ext cx="513677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CC453A93-5297-4703-ACB9-C440F65C6F87}"/>
              </a:ext>
            </a:extLst>
          </p:cNvPr>
          <p:cNvSpPr/>
          <p:nvPr/>
        </p:nvSpPr>
        <p:spPr>
          <a:xfrm>
            <a:off x="3498943" y="2158020"/>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A2885BAD-5279-4DE7-863C-2F0E403F269B}"/>
              </a:ext>
            </a:extLst>
          </p:cNvPr>
          <p:cNvSpPr/>
          <p:nvPr/>
        </p:nvSpPr>
        <p:spPr>
          <a:xfrm>
            <a:off x="3534943" y="2190307"/>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4231FEA-D34A-43F1-B188-A033EE0EC900}"/>
              </a:ext>
            </a:extLst>
          </p:cNvPr>
          <p:cNvSpPr txBox="1"/>
          <p:nvPr/>
        </p:nvSpPr>
        <p:spPr>
          <a:xfrm>
            <a:off x="467892" y="2603675"/>
            <a:ext cx="5869407" cy="1677382"/>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rPr>
              <a:t>Low level of digital inclusion </a:t>
            </a:r>
          </a:p>
          <a:p>
            <a:pPr lvl="0" algn="r">
              <a:spcAft>
                <a:spcPts val="600"/>
              </a:spcAft>
            </a:pPr>
            <a:r>
              <a:rPr lang="en-AU" sz="900" dirty="0">
                <a:solidFill>
                  <a:prstClr val="black">
                    <a:lumMod val="50000"/>
                    <a:lumOff val="50000"/>
                  </a:prstClr>
                </a:solidFill>
                <a:latin typeface="VIC" panose="00000500000000000000" pitchFamily="2" charset="0"/>
              </a:rPr>
              <a:t>	</a:t>
            </a:r>
            <a:r>
              <a:rPr lang="en-AU" sz="800" dirty="0">
                <a:solidFill>
                  <a:schemeClr val="tx1">
                    <a:lumMod val="50000"/>
                    <a:lumOff val="50000"/>
                  </a:schemeClr>
                </a:solidFill>
                <a:latin typeface="VIC" panose="00000500000000000000" pitchFamily="2" charset="0"/>
              </a:rPr>
              <a:t>Ovens Murray sits within Australia’s Northern Victoria region which has consistently been the </a:t>
            </a:r>
            <a:r>
              <a:rPr lang="en-US" sz="800" dirty="0">
                <a:solidFill>
                  <a:schemeClr val="tx1">
                    <a:lumMod val="50000"/>
                    <a:lumOff val="50000"/>
                  </a:schemeClr>
                </a:solidFill>
                <a:latin typeface="VIC" panose="00000500000000000000" pitchFamily="2" charset="0"/>
              </a:rPr>
              <a:t>lowest ranked region in Victoria for digital inclusion according to the Australian Digital Inclusion Index (ADII). D</a:t>
            </a:r>
            <a:r>
              <a:rPr lang="en-AU" sz="800" dirty="0">
                <a:solidFill>
                  <a:schemeClr val="tx1">
                    <a:lumMod val="50000"/>
                    <a:lumOff val="50000"/>
                  </a:schemeClr>
                </a:solidFill>
                <a:latin typeface="VIC" panose="00000500000000000000" pitchFamily="2" charset="0"/>
              </a:rPr>
              <a:t>igital inclusion is fundamental for participation in economic and social life, particularly as an ever increasing number of essential and community services and other forms of communications go digital. Particular barriers to online participation in our region are lack of basic skills and low levels of digital experience.</a:t>
            </a:r>
          </a:p>
          <a:p>
            <a:pPr lvl="0" algn="r">
              <a:spcAft>
                <a:spcPts val="600"/>
              </a:spcAft>
            </a:pPr>
            <a:r>
              <a:rPr lang="en-AU" sz="800" dirty="0">
                <a:solidFill>
                  <a:schemeClr val="tx1">
                    <a:lumMod val="50000"/>
                    <a:lumOff val="50000"/>
                  </a:schemeClr>
                </a:solidFill>
                <a:latin typeface="VIC" panose="00000500000000000000" pitchFamily="2" charset="0"/>
              </a:rPr>
              <a:t>The Ovens Murray region has identified the importance of ‘digital inclusion’ as a key strategic priority, particularly given the potential for collaborative action at the local level that can have a real impact. The Ovens Murray Regional Partnership will continue to advocate to government for investment in digital awareness and skills and will work with its strong regional stakeholder network to implement priority actions relating to digital awareness and digital proficiency (skills) in order to increase safe and effective online participation in the region.</a:t>
            </a:r>
          </a:p>
        </p:txBody>
      </p:sp>
      <p:sp>
        <p:nvSpPr>
          <p:cNvPr id="8" name="Rectangle 7">
            <a:extLst>
              <a:ext uri="{FF2B5EF4-FFF2-40B4-BE49-F238E27FC236}">
                <a16:creationId xmlns:a16="http://schemas.microsoft.com/office/drawing/2014/main" id="{606DCCE6-E3C9-4E74-85C4-25FE8F0EBF8A}"/>
              </a:ext>
            </a:extLst>
          </p:cNvPr>
          <p:cNvSpPr/>
          <p:nvPr/>
        </p:nvSpPr>
        <p:spPr>
          <a:xfrm>
            <a:off x="2052638" y="2395680"/>
            <a:ext cx="4634828" cy="68689"/>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EFFF3AE-646A-4851-8ED7-391F2956C5BC}"/>
              </a:ext>
            </a:extLst>
          </p:cNvPr>
          <p:cNvSpPr/>
          <p:nvPr/>
        </p:nvSpPr>
        <p:spPr>
          <a:xfrm>
            <a:off x="1799672" y="6947714"/>
            <a:ext cx="4985372"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8B9C97D-8EA4-4B35-8E8A-8B7B31201BE4}"/>
              </a:ext>
            </a:extLst>
          </p:cNvPr>
          <p:cNvSpPr/>
          <p:nvPr/>
        </p:nvSpPr>
        <p:spPr>
          <a:xfrm>
            <a:off x="1979100" y="6736921"/>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4D76B2FB-841C-400D-A40E-CA696E4F84BB}"/>
              </a:ext>
            </a:extLst>
          </p:cNvPr>
          <p:cNvSpPr/>
          <p:nvPr/>
        </p:nvSpPr>
        <p:spPr>
          <a:xfrm>
            <a:off x="2015100" y="6774172"/>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9AADE958-0B9E-4A82-84C5-C45230C7ACFC}"/>
              </a:ext>
            </a:extLst>
          </p:cNvPr>
          <p:cNvSpPr/>
          <p:nvPr/>
        </p:nvSpPr>
        <p:spPr>
          <a:xfrm>
            <a:off x="1813758" y="6994988"/>
            <a:ext cx="4860000" cy="53162"/>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2290A495-B862-4E4C-BA22-6A8AE17D450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87100" y="6840682"/>
            <a:ext cx="360000" cy="360000"/>
          </a:xfrm>
          <a:prstGeom prst="rect">
            <a:avLst/>
          </a:prstGeom>
        </p:spPr>
      </p:pic>
      <p:sp>
        <p:nvSpPr>
          <p:cNvPr id="23" name="TextBox 22">
            <a:extLst>
              <a:ext uri="{FF2B5EF4-FFF2-40B4-BE49-F238E27FC236}">
                <a16:creationId xmlns:a16="http://schemas.microsoft.com/office/drawing/2014/main" id="{E47C83CC-0D9C-4BAA-A86B-11F1DC92B060}"/>
              </a:ext>
            </a:extLst>
          </p:cNvPr>
          <p:cNvSpPr txBox="1"/>
          <p:nvPr/>
        </p:nvSpPr>
        <p:spPr>
          <a:xfrm>
            <a:off x="1261244" y="4856894"/>
            <a:ext cx="5076056" cy="1415772"/>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rPr>
              <a:t>Digital connectivity - Lack of NBN business-grade services </a:t>
            </a:r>
          </a:p>
          <a:p>
            <a:pPr lvl="0" algn="r">
              <a:spcAft>
                <a:spcPts val="600"/>
              </a:spcAft>
            </a:pPr>
            <a:r>
              <a:rPr lang="en-AU" sz="800" dirty="0">
                <a:solidFill>
                  <a:prstClr val="black">
                    <a:lumMod val="50000"/>
                    <a:lumOff val="50000"/>
                  </a:prstClr>
                </a:solidFill>
                <a:latin typeface="VIC" panose="00000500000000000000" pitchFamily="2" charset="0"/>
              </a:rPr>
              <a:t>The availability of adequate, affordable business-grade services for regional businesses across all NBN technology types is a major concern. This is despite the introduction of NBN’s Enterprise Ethernet business service, which due to technical limitations will not be accessible to many businesses because they have not received the higher capacity technologies in the NBN rollout. </a:t>
            </a:r>
          </a:p>
          <a:p>
            <a:pPr lvl="0" algn="r">
              <a:spcAft>
                <a:spcPts val="600"/>
              </a:spcAft>
            </a:pPr>
            <a:r>
              <a:rPr lang="en-AU" sz="800" dirty="0">
                <a:solidFill>
                  <a:schemeClr val="tx1">
                    <a:lumMod val="50000"/>
                    <a:lumOff val="50000"/>
                  </a:schemeClr>
                </a:solidFill>
                <a:latin typeface="VIC" panose="00000500000000000000" pitchFamily="2" charset="0"/>
              </a:rPr>
              <a:t>The Ovens Murray region offers lifestyle advantages and work opportunities that are attracting innovators and entrepreneurs, as well as national and international business operators who require business-grade broadband services. The region is also a leader in telehealth and has expertise in digital transport coordination and logistics, which require business-grade services. </a:t>
            </a:r>
          </a:p>
        </p:txBody>
      </p:sp>
      <p:sp>
        <p:nvSpPr>
          <p:cNvPr id="15" name="TextBox 14">
            <a:extLst>
              <a:ext uri="{FF2B5EF4-FFF2-40B4-BE49-F238E27FC236}">
                <a16:creationId xmlns:a16="http://schemas.microsoft.com/office/drawing/2014/main" id="{E2672C63-FCCF-40F6-A7EA-E147BD782679}"/>
              </a:ext>
            </a:extLst>
          </p:cNvPr>
          <p:cNvSpPr txBox="1"/>
          <p:nvPr/>
        </p:nvSpPr>
        <p:spPr>
          <a:xfrm>
            <a:off x="1261244" y="7252754"/>
            <a:ext cx="5117519" cy="1661993"/>
          </a:xfrm>
          <a:prstGeom prst="rect">
            <a:avLst/>
          </a:prstGeom>
          <a:noFill/>
        </p:spPr>
        <p:txBody>
          <a:bodyPr wrap="square" rtlCol="0">
            <a:spAutoFit/>
          </a:bodyPr>
          <a:lstStyle/>
          <a:p>
            <a:pPr algn="r">
              <a:spcAft>
                <a:spcPts val="600"/>
              </a:spcAft>
            </a:pPr>
            <a:r>
              <a:rPr lang="en-AU" sz="1200" dirty="0">
                <a:solidFill>
                  <a:schemeClr val="accent1"/>
                </a:solidFill>
                <a:latin typeface="VIC" panose="00000500000000000000" pitchFamily="2" charset="0"/>
              </a:rPr>
              <a:t>Low uptake of Internet of Things (IoT) applications </a:t>
            </a:r>
          </a:p>
          <a:p>
            <a:pPr lvl="0" algn="r">
              <a:spcAft>
                <a:spcPts val="600"/>
              </a:spcAft>
            </a:pPr>
            <a:r>
              <a:rPr lang="en-AU" sz="800" dirty="0">
                <a:solidFill>
                  <a:schemeClr val="tx1">
                    <a:lumMod val="50000"/>
                    <a:lumOff val="50000"/>
                  </a:schemeClr>
                </a:solidFill>
                <a:latin typeface="VIC" panose="00000500000000000000" pitchFamily="2" charset="0"/>
              </a:rPr>
              <a:t>The coverage of low bandwidth Internet-of-Things (IoT) networks for a range of sectors in the Ovens Murray region is relatively low compared to other regions across Victoria. The availability and knowledge of IoT applications and their value-proposition is limited in some sectors. It is important for regional businesses to engage with these next-generation, sensor-based business practices. Early adoption across the region can underpin productivity growth and competitiveness of industries. If the current demand trend continues the region risks being left behind.</a:t>
            </a:r>
          </a:p>
          <a:p>
            <a:pPr lvl="0" algn="r">
              <a:spcAft>
                <a:spcPts val="600"/>
              </a:spcAft>
            </a:pPr>
            <a:r>
              <a:rPr lang="en-AU" sz="800" dirty="0">
                <a:solidFill>
                  <a:schemeClr val="tx1">
                    <a:lumMod val="50000"/>
                    <a:lumOff val="50000"/>
                  </a:schemeClr>
                </a:solidFill>
                <a:latin typeface="VIC" panose="00000500000000000000" pitchFamily="2" charset="0"/>
              </a:rPr>
              <a:t>The Ovens Murray region has identified the agribusiness (primary production) sector as a priority for stronger adoption of IoT technologies, including action to increase value-proposition awareness and knowledge of available technologies suited to the region’s smaller scale primary production and value-adding.     </a:t>
            </a:r>
          </a:p>
        </p:txBody>
      </p:sp>
      <p:sp>
        <p:nvSpPr>
          <p:cNvPr id="22" name="Content Placeholder 4">
            <a:extLst>
              <a:ext uri="{FF2B5EF4-FFF2-40B4-BE49-F238E27FC236}">
                <a16:creationId xmlns:a16="http://schemas.microsoft.com/office/drawing/2014/main" id="{A37F06F8-7A46-420B-8B4B-7A7C59650D17}"/>
              </a:ext>
            </a:extLst>
          </p:cNvPr>
          <p:cNvSpPr txBox="1">
            <a:spLocks/>
          </p:cNvSpPr>
          <p:nvPr/>
        </p:nvSpPr>
        <p:spPr>
          <a:xfrm>
            <a:off x="509356" y="9018891"/>
            <a:ext cx="5869407" cy="2102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AU" sz="600" dirty="0"/>
              <a:t>ˇbased on the Commonwealth </a:t>
            </a:r>
            <a:r>
              <a:rPr lang="en-AU" sz="600" i="1" dirty="0"/>
              <a:t>National Mobile Black Spot Database</a:t>
            </a:r>
            <a:r>
              <a:rPr lang="en-AU" sz="600" dirty="0"/>
              <a:t>, last updated October 2018</a:t>
            </a:r>
          </a:p>
        </p:txBody>
      </p:sp>
      <p:sp>
        <p:nvSpPr>
          <p:cNvPr id="24" name="Rectangle 23">
            <a:extLst>
              <a:ext uri="{FF2B5EF4-FFF2-40B4-BE49-F238E27FC236}">
                <a16:creationId xmlns:a16="http://schemas.microsoft.com/office/drawing/2014/main" id="{32B2E63F-1B78-434A-BFDD-B24B1FD515C9}"/>
              </a:ext>
            </a:extLst>
          </p:cNvPr>
          <p:cNvSpPr/>
          <p:nvPr/>
        </p:nvSpPr>
        <p:spPr>
          <a:xfrm>
            <a:off x="1036321" y="4489373"/>
            <a:ext cx="572643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467D499D-1E32-49F0-B66C-9F7C7400FA4D}"/>
              </a:ext>
            </a:extLst>
          </p:cNvPr>
          <p:cNvSpPr/>
          <p:nvPr/>
        </p:nvSpPr>
        <p:spPr>
          <a:xfrm>
            <a:off x="2784203" y="4287713"/>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AA67B55C-94A0-4725-9A6C-B37364E170D6}"/>
              </a:ext>
            </a:extLst>
          </p:cNvPr>
          <p:cNvSpPr/>
          <p:nvPr/>
        </p:nvSpPr>
        <p:spPr>
          <a:xfrm>
            <a:off x="2820203" y="4320000"/>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C26EF261-D1B3-4BD2-AD1A-E639708B3356}"/>
              </a:ext>
            </a:extLst>
          </p:cNvPr>
          <p:cNvSpPr/>
          <p:nvPr/>
        </p:nvSpPr>
        <p:spPr>
          <a:xfrm>
            <a:off x="1069662" y="4525374"/>
            <a:ext cx="5616000" cy="72348"/>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icture 27">
            <a:extLst>
              <a:ext uri="{FF2B5EF4-FFF2-40B4-BE49-F238E27FC236}">
                <a16:creationId xmlns:a16="http://schemas.microsoft.com/office/drawing/2014/main" id="{D22C83BC-662D-4B74-80C4-9745D3AE34F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92203" y="4400247"/>
            <a:ext cx="360000" cy="360000"/>
          </a:xfrm>
          <a:prstGeom prst="rect">
            <a:avLst/>
          </a:prstGeom>
        </p:spPr>
      </p:pic>
      <p:sp>
        <p:nvSpPr>
          <p:cNvPr id="30" name="Rectangle 29">
            <a:extLst>
              <a:ext uri="{FF2B5EF4-FFF2-40B4-BE49-F238E27FC236}">
                <a16:creationId xmlns:a16="http://schemas.microsoft.com/office/drawing/2014/main" id="{E1A0F89D-D284-499B-86CC-EAE1D3B7813B}"/>
              </a:ext>
            </a:extLst>
          </p:cNvPr>
          <p:cNvSpPr/>
          <p:nvPr/>
        </p:nvSpPr>
        <p:spPr>
          <a:xfrm>
            <a:off x="1672045" y="6277634"/>
            <a:ext cx="4665253" cy="584775"/>
          </a:xfrm>
          <a:prstGeom prst="rect">
            <a:avLst/>
          </a:prstGeom>
        </p:spPr>
        <p:txBody>
          <a:bodyPr wrap="square">
            <a:spAutoFit/>
          </a:bodyPr>
          <a:lstStyle/>
          <a:p>
            <a:pPr lvl="0" algn="r">
              <a:spcAft>
                <a:spcPts val="600"/>
              </a:spcAft>
            </a:pPr>
            <a:r>
              <a:rPr lang="en-AU" sz="800" dirty="0">
                <a:solidFill>
                  <a:prstClr val="black">
                    <a:lumMod val="50000"/>
                    <a:lumOff val="50000"/>
                  </a:prstClr>
                </a:solidFill>
                <a:latin typeface="VIC" panose="00000500000000000000" pitchFamily="2" charset="0"/>
              </a:rPr>
              <a:t>The Ovens Murray region has identified a priority need for reliable and affordable business-grade broadband services to support the region’s economy and service delivery systems. The Ovens Murray Regional Partnership will support a range of actions to address this need which is  essential for the region’s economic prosperity.</a:t>
            </a:r>
            <a:endParaRPr lang="en-AU" sz="800" dirty="0">
              <a:solidFill>
                <a:prstClr val="black">
                  <a:lumMod val="50000"/>
                  <a:lumOff val="50000"/>
                </a:prstClr>
              </a:solidFill>
              <a:highlight>
                <a:srgbClr val="FFFF00"/>
              </a:highlight>
              <a:latin typeface="VIC" panose="00000500000000000000" pitchFamily="2" charset="0"/>
            </a:endParaRPr>
          </a:p>
        </p:txBody>
      </p:sp>
      <p:pic>
        <p:nvPicPr>
          <p:cNvPr id="32" name="Picture 31">
            <a:extLst>
              <a:ext uri="{FF2B5EF4-FFF2-40B4-BE49-F238E27FC236}">
                <a16:creationId xmlns:a16="http://schemas.microsoft.com/office/drawing/2014/main" id="{19102D91-D8A9-4CA8-A833-6B1CA885864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19272" y="2266068"/>
            <a:ext cx="360000" cy="360000"/>
          </a:xfrm>
          <a:prstGeom prst="rect">
            <a:avLst/>
          </a:prstGeom>
        </p:spPr>
      </p:pic>
      <p:sp>
        <p:nvSpPr>
          <p:cNvPr id="9" name="Slide Number Placeholder 8">
            <a:extLst>
              <a:ext uri="{FF2B5EF4-FFF2-40B4-BE49-F238E27FC236}">
                <a16:creationId xmlns:a16="http://schemas.microsoft.com/office/drawing/2014/main" id="{5BE30D3F-2FB0-4AA5-8643-1465F5BB03E2}"/>
              </a:ext>
            </a:extLst>
          </p:cNvPr>
          <p:cNvSpPr>
            <a:spLocks noGrp="1"/>
          </p:cNvSpPr>
          <p:nvPr>
            <p:ph type="sldNum" sz="quarter" idx="12"/>
          </p:nvPr>
        </p:nvSpPr>
        <p:spPr/>
        <p:txBody>
          <a:bodyPr/>
          <a:lstStyle/>
          <a:p>
            <a:fld id="{6948CE19-2F83-46F3-9C1F-CE53E9CFC87D}" type="slidenum">
              <a:rPr lang="en-AU" smtClean="0"/>
              <a:t>22</a:t>
            </a:fld>
            <a:endParaRPr lang="en-AU"/>
          </a:p>
        </p:txBody>
      </p:sp>
    </p:spTree>
    <p:extLst>
      <p:ext uri="{BB962C8B-B14F-4D97-AF65-F5344CB8AC3E}">
        <p14:creationId xmlns:p14="http://schemas.microsoft.com/office/powerpoint/2010/main" val="41398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908C9E-F62C-4A59-8639-0E6184F04552}"/>
              </a:ext>
            </a:extLst>
          </p:cNvPr>
          <p:cNvSpPr/>
          <p:nvPr/>
        </p:nvSpPr>
        <p:spPr>
          <a:xfrm>
            <a:off x="1577681" y="1261942"/>
            <a:ext cx="513677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CC453A93-5297-4703-ACB9-C440F65C6F87}"/>
              </a:ext>
            </a:extLst>
          </p:cNvPr>
          <p:cNvSpPr/>
          <p:nvPr/>
        </p:nvSpPr>
        <p:spPr>
          <a:xfrm>
            <a:off x="3482747" y="1022178"/>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A2885BAD-5279-4DE7-863C-2F0E403F269B}"/>
              </a:ext>
            </a:extLst>
          </p:cNvPr>
          <p:cNvSpPr/>
          <p:nvPr/>
        </p:nvSpPr>
        <p:spPr>
          <a:xfrm>
            <a:off x="3518747" y="1054465"/>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4231FEA-D34A-43F1-B188-A033EE0EC900}"/>
              </a:ext>
            </a:extLst>
          </p:cNvPr>
          <p:cNvSpPr txBox="1"/>
          <p:nvPr/>
        </p:nvSpPr>
        <p:spPr>
          <a:xfrm>
            <a:off x="890547" y="1651957"/>
            <a:ext cx="5457556" cy="2492990"/>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rPr>
              <a:t>Digital connectivity - Inadequate mobile coverage </a:t>
            </a:r>
          </a:p>
          <a:p>
            <a:pPr lvl="0" algn="r">
              <a:spcAft>
                <a:spcPts val="600"/>
              </a:spcAft>
            </a:pPr>
            <a:r>
              <a:rPr lang="en-AU" sz="900" dirty="0">
                <a:solidFill>
                  <a:prstClr val="black">
                    <a:lumMod val="50000"/>
                    <a:lumOff val="50000"/>
                  </a:prstClr>
                </a:solidFill>
                <a:latin typeface="VIC" panose="00000500000000000000" pitchFamily="2" charset="0"/>
              </a:rPr>
              <a:t>	</a:t>
            </a:r>
            <a:r>
              <a:rPr lang="en-AU" sz="800" dirty="0">
                <a:solidFill>
                  <a:prstClr val="black">
                    <a:lumMod val="50000"/>
                    <a:lumOff val="50000"/>
                  </a:prstClr>
                </a:solidFill>
                <a:latin typeface="VIC" panose="00000500000000000000" pitchFamily="2" charset="0"/>
              </a:rPr>
              <a:t>There is a persistent and significant divide in the quality of mobile services available to regional users compared to metropolitan users with important implications for public safety, economic development and general liveability. Regional users have emphasised this issue recently, registering </a:t>
            </a:r>
            <a:r>
              <a:rPr lang="en-AU" sz="800" b="1" dirty="0">
                <a:solidFill>
                  <a:prstClr val="black">
                    <a:lumMod val="50000"/>
                    <a:lumOff val="50000"/>
                  </a:prstClr>
                </a:solidFill>
                <a:latin typeface="VIC" panose="00000500000000000000" pitchFamily="2" charset="0"/>
              </a:rPr>
              <a:t>294 blackspots</a:t>
            </a:r>
            <a:r>
              <a:rPr lang="en-AU" sz="800" dirty="0">
                <a:solidFill>
                  <a:prstClr val="black">
                    <a:lumMod val="50000"/>
                    <a:lumOff val="50000"/>
                  </a:prstClr>
                </a:solidFill>
                <a:latin typeface="VIC" panose="00000500000000000000" pitchFamily="2" charset="0"/>
              </a:rPr>
              <a:t>ˇ across the Ovens Murray region as part of the Commonwealth Government blackspot funding program, and raising concerns that during peak tourist season and major events mobile data services, including EFTPOS, are unreliable or unavailable. </a:t>
            </a:r>
          </a:p>
          <a:p>
            <a:pPr lvl="0" algn="r">
              <a:spcAft>
                <a:spcPts val="600"/>
              </a:spcAft>
            </a:pPr>
            <a:r>
              <a:rPr lang="en-AU" sz="800" dirty="0">
                <a:solidFill>
                  <a:prstClr val="black">
                    <a:lumMod val="50000"/>
                    <a:lumOff val="50000"/>
                  </a:prstClr>
                </a:solidFill>
                <a:latin typeface="VIC" panose="00000500000000000000" pitchFamily="2" charset="0"/>
              </a:rPr>
              <a:t>Whilst it was necessary for the technical analysis in the digital plan to rely on public mobile coverage maps provided by the carriers, these have been shown to be too high-level and low resolution to enable accurate identification of ‘blackspots’ and areas with weak, unreliable or inadequate coverage. This means that while an area may appear well-served on a map, the ‘lived experience’ of regional users is often very different. In Ovens Murray this is a particular issue because the region has a geographically dispersed resident and visitor population across alpine and sub-alpine landscapes, river valleys and high risk bushfire areas, increasing mobile coverage needs and challenges. </a:t>
            </a:r>
          </a:p>
          <a:p>
            <a:pPr lvl="0" algn="r">
              <a:spcAft>
                <a:spcPts val="600"/>
              </a:spcAft>
            </a:pPr>
            <a:r>
              <a:rPr lang="en-AU" sz="800" dirty="0">
                <a:solidFill>
                  <a:prstClr val="black">
                    <a:lumMod val="50000"/>
                    <a:lumOff val="50000"/>
                  </a:prstClr>
                </a:solidFill>
                <a:latin typeface="VIC" panose="00000500000000000000" pitchFamily="2" charset="0"/>
              </a:rPr>
              <a:t>The Ovens Murray Regional Partnership will continue to support local government identification of high priority mobile blackspots, provide regional coordination of mobile blackspot advice to the Victorian and Commonwealth governments, as well as explore opportunities to boost mobile strength during peak times. </a:t>
            </a:r>
          </a:p>
        </p:txBody>
      </p:sp>
      <p:sp>
        <p:nvSpPr>
          <p:cNvPr id="8" name="Rectangle 7">
            <a:extLst>
              <a:ext uri="{FF2B5EF4-FFF2-40B4-BE49-F238E27FC236}">
                <a16:creationId xmlns:a16="http://schemas.microsoft.com/office/drawing/2014/main" id="{606DCCE6-E3C9-4E74-85C4-25FE8F0EBF8A}"/>
              </a:ext>
            </a:extLst>
          </p:cNvPr>
          <p:cNvSpPr/>
          <p:nvPr/>
        </p:nvSpPr>
        <p:spPr>
          <a:xfrm>
            <a:off x="2550768" y="1293179"/>
            <a:ext cx="4140000" cy="68689"/>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B5BA1536-BC5C-4D19-A645-E21157F6930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0747" y="1127612"/>
            <a:ext cx="360000" cy="360000"/>
          </a:xfrm>
          <a:prstGeom prst="rect">
            <a:avLst/>
          </a:prstGeom>
        </p:spPr>
      </p:pic>
      <p:sp>
        <p:nvSpPr>
          <p:cNvPr id="23" name="TextBox 22">
            <a:extLst>
              <a:ext uri="{FF2B5EF4-FFF2-40B4-BE49-F238E27FC236}">
                <a16:creationId xmlns:a16="http://schemas.microsoft.com/office/drawing/2014/main" id="{E47C83CC-0D9C-4BAA-A86B-11F1DC92B060}"/>
              </a:ext>
            </a:extLst>
          </p:cNvPr>
          <p:cNvSpPr txBox="1"/>
          <p:nvPr/>
        </p:nvSpPr>
        <p:spPr>
          <a:xfrm>
            <a:off x="1320690" y="4717157"/>
            <a:ext cx="5040000" cy="1908215"/>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rPr>
              <a:t>Digital data &amp; cyber security awareness </a:t>
            </a:r>
          </a:p>
          <a:p>
            <a:pPr lvl="0" algn="r">
              <a:spcAft>
                <a:spcPts val="600"/>
              </a:spcAft>
            </a:pPr>
            <a:r>
              <a:rPr lang="en-AU" sz="800" dirty="0">
                <a:solidFill>
                  <a:schemeClr val="tx1">
                    <a:lumMod val="50000"/>
                    <a:lumOff val="50000"/>
                  </a:schemeClr>
                </a:solidFill>
                <a:latin typeface="VIC" panose="00000500000000000000" pitchFamily="2" charset="0"/>
              </a:rPr>
              <a:t>Increasing amounts of data are being captured worldwide, and Ovens Murray data capture is no exception. A range of users in the region are collecting and storing data on platforms that don’t inform each other, even when in the same operating environment. This results in unnecessary information duplication by system operators and customers/clients. Importantly, too little information is being consolidated and used to inform customer/client outcomes, business and sector growth. In addition, the importance of cyber security needs to be at the forefront of all online digital interactions to minimise the risk of personal harm through scams, and data breaches that can compromise integrity and privacy, and create system interference – all of which undermine the benefits of online engagement. </a:t>
            </a:r>
          </a:p>
          <a:p>
            <a:pPr lvl="0" algn="r">
              <a:spcAft>
                <a:spcPts val="600"/>
              </a:spcAft>
            </a:pPr>
            <a:r>
              <a:rPr lang="en-AU" sz="800" dirty="0">
                <a:solidFill>
                  <a:schemeClr val="tx1">
                    <a:lumMod val="50000"/>
                    <a:lumOff val="50000"/>
                  </a:schemeClr>
                </a:solidFill>
                <a:latin typeface="VIC" panose="00000500000000000000" pitchFamily="2" charset="0"/>
              </a:rPr>
              <a:t>The Ovens Murray Regional Partnership acknowledges the responsibilities and challenges relating to data management and cyber security and will encourage awareness and good practice to embed data management and cyber security in risk assessments and relevant  initiatives.</a:t>
            </a:r>
          </a:p>
        </p:txBody>
      </p:sp>
      <p:sp>
        <p:nvSpPr>
          <p:cNvPr id="24" name="TextBox 23">
            <a:extLst>
              <a:ext uri="{FF2B5EF4-FFF2-40B4-BE49-F238E27FC236}">
                <a16:creationId xmlns:a16="http://schemas.microsoft.com/office/drawing/2014/main" id="{5CCF97F2-2A86-4C48-A8F3-91D42750FA4F}"/>
              </a:ext>
            </a:extLst>
          </p:cNvPr>
          <p:cNvSpPr txBox="1"/>
          <p:nvPr/>
        </p:nvSpPr>
        <p:spPr>
          <a:xfrm>
            <a:off x="1709683" y="7099892"/>
            <a:ext cx="4638419" cy="2308324"/>
          </a:xfrm>
          <a:prstGeom prst="rect">
            <a:avLst/>
          </a:prstGeom>
          <a:noFill/>
        </p:spPr>
        <p:txBody>
          <a:bodyPr wrap="square" rtlCol="0">
            <a:spAutoFit/>
          </a:bodyPr>
          <a:lstStyle/>
          <a:p>
            <a:pPr lvl="0" algn="r">
              <a:spcAft>
                <a:spcPts val="600"/>
              </a:spcAft>
            </a:pPr>
            <a:r>
              <a:rPr lang="en-AU" sz="1200" dirty="0">
                <a:solidFill>
                  <a:schemeClr val="accent1"/>
                </a:solidFill>
                <a:latin typeface="VIC" panose="00000500000000000000" pitchFamily="2" charset="0"/>
              </a:rPr>
              <a:t>Digital collaboration &amp; governance </a:t>
            </a:r>
          </a:p>
          <a:p>
            <a:pPr lvl="0" algn="r">
              <a:spcAft>
                <a:spcPts val="600"/>
              </a:spcAft>
            </a:pPr>
            <a:r>
              <a:rPr lang="en-AU" sz="800" dirty="0">
                <a:solidFill>
                  <a:schemeClr val="tx1">
                    <a:lumMod val="50000"/>
                    <a:lumOff val="50000"/>
                  </a:schemeClr>
                </a:solidFill>
                <a:latin typeface="VIC" panose="00000500000000000000" pitchFamily="2" charset="0"/>
              </a:rPr>
              <a:t>It is often said within Ovens Murray that, ‘we get things done in this region because we are good at working together’. This is particularly important because Ovens Murray does not have a large dominant regional city that singularly attracts the majority of the region’s population, jobs and services, and acts as a ‘magnet’ for investment.  To the contrary Ovens Murray has a geographically dispersed settlement pattern across three regional centres that support and are supported by a network of surrounding towns and villages.</a:t>
            </a:r>
          </a:p>
          <a:p>
            <a:pPr lvl="0" algn="r">
              <a:spcAft>
                <a:spcPts val="600"/>
              </a:spcAft>
            </a:pPr>
            <a:r>
              <a:rPr lang="en-AU" sz="800" dirty="0">
                <a:solidFill>
                  <a:schemeClr val="tx1">
                    <a:lumMod val="50000"/>
                    <a:lumOff val="50000"/>
                  </a:schemeClr>
                </a:solidFill>
                <a:latin typeface="VIC" panose="00000500000000000000" pitchFamily="2" charset="0"/>
              </a:rPr>
              <a:t>Consequently, it is not surprising that the region already has a number of governance groups in the digital space and that digital governance was identified by regional stakeholders as a strategic regional priority for inclusion in the Digital Plan. </a:t>
            </a:r>
          </a:p>
          <a:p>
            <a:pPr lvl="0" algn="r">
              <a:spcAft>
                <a:spcPts val="600"/>
              </a:spcAft>
            </a:pPr>
            <a:r>
              <a:rPr lang="en-AU" sz="800" dirty="0">
                <a:solidFill>
                  <a:schemeClr val="tx1">
                    <a:lumMod val="50000"/>
                    <a:lumOff val="50000"/>
                  </a:schemeClr>
                </a:solidFill>
                <a:latin typeface="VIC" panose="00000500000000000000" pitchFamily="2" charset="0"/>
              </a:rPr>
              <a:t>The Ovens Murray Regional Partnership affirms its commitment to ongoing collaboration and support for existing governance groups and will work with stakeholders on the Digital Plan Working Group to implement a cross-sector regional governance structure that meets regional needs for ongoing collaboration on digital priorities. </a:t>
            </a:r>
          </a:p>
          <a:p>
            <a:pPr lvl="0" algn="r">
              <a:spcAft>
                <a:spcPts val="600"/>
              </a:spcAft>
            </a:pPr>
            <a:endParaRPr lang="en-AU" sz="800" dirty="0">
              <a:solidFill>
                <a:prstClr val="black">
                  <a:lumMod val="50000"/>
                  <a:lumOff val="50000"/>
                </a:prstClr>
              </a:solidFill>
              <a:latin typeface="VIC" panose="00000500000000000000" pitchFamily="2" charset="0"/>
            </a:endParaRPr>
          </a:p>
        </p:txBody>
      </p:sp>
      <p:sp>
        <p:nvSpPr>
          <p:cNvPr id="25" name="Rectangle 24">
            <a:extLst>
              <a:ext uri="{FF2B5EF4-FFF2-40B4-BE49-F238E27FC236}">
                <a16:creationId xmlns:a16="http://schemas.microsoft.com/office/drawing/2014/main" id="{ECB7BCB0-5262-4C30-B422-95A1EAD09F38}"/>
              </a:ext>
            </a:extLst>
          </p:cNvPr>
          <p:cNvSpPr/>
          <p:nvPr/>
        </p:nvSpPr>
        <p:spPr>
          <a:xfrm>
            <a:off x="970021" y="4336058"/>
            <a:ext cx="5832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E8C3FA2F-B4BB-46D5-BB83-2632BF8F5AA3}"/>
              </a:ext>
            </a:extLst>
          </p:cNvPr>
          <p:cNvSpPr/>
          <p:nvPr/>
        </p:nvSpPr>
        <p:spPr>
          <a:xfrm>
            <a:off x="2768007" y="4134398"/>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ED3C7F7E-F91A-47CC-AD78-B5337FD38850}"/>
              </a:ext>
            </a:extLst>
          </p:cNvPr>
          <p:cNvSpPr/>
          <p:nvPr/>
        </p:nvSpPr>
        <p:spPr>
          <a:xfrm>
            <a:off x="2804007" y="4166685"/>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3917FCB6-4039-4E9D-85D0-88768212C45F}"/>
              </a:ext>
            </a:extLst>
          </p:cNvPr>
          <p:cNvSpPr/>
          <p:nvPr/>
        </p:nvSpPr>
        <p:spPr>
          <a:xfrm>
            <a:off x="1128622" y="4372059"/>
            <a:ext cx="5544000" cy="72348"/>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BFE3FF0A-9632-4C0D-8288-BB9ADB92E3A3}"/>
              </a:ext>
            </a:extLst>
          </p:cNvPr>
          <p:cNvSpPr/>
          <p:nvPr/>
        </p:nvSpPr>
        <p:spPr>
          <a:xfrm>
            <a:off x="1709683" y="6825601"/>
            <a:ext cx="504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AAC89E31-4730-4407-88B1-564DC76B6322}"/>
              </a:ext>
            </a:extLst>
          </p:cNvPr>
          <p:cNvSpPr/>
          <p:nvPr/>
        </p:nvSpPr>
        <p:spPr>
          <a:xfrm>
            <a:off x="2065074" y="6623941"/>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B40647D8-1E89-45BF-AB4E-805B7364DCE1}"/>
              </a:ext>
            </a:extLst>
          </p:cNvPr>
          <p:cNvSpPr/>
          <p:nvPr/>
        </p:nvSpPr>
        <p:spPr>
          <a:xfrm>
            <a:off x="2101074" y="6656228"/>
            <a:ext cx="504000" cy="504000"/>
          </a:xfrm>
          <a:prstGeom prst="ellipse">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2EA956B-6788-44E7-B90D-7071304C1CD7}"/>
              </a:ext>
            </a:extLst>
          </p:cNvPr>
          <p:cNvSpPr/>
          <p:nvPr/>
        </p:nvSpPr>
        <p:spPr>
          <a:xfrm>
            <a:off x="1791506" y="6863828"/>
            <a:ext cx="4896000" cy="72000"/>
          </a:xfrm>
          <a:prstGeom prst="rect">
            <a:avLst/>
          </a:prstGeom>
          <a:solidFill>
            <a:srgbClr val="F2F6FA"/>
          </a:solidFill>
          <a:ln>
            <a:solidFill>
              <a:srgbClr val="F2F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7E4FC780-7F5E-4488-99B6-2B5290C4A64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76007" y="4227093"/>
            <a:ext cx="360000" cy="360000"/>
          </a:xfrm>
          <a:prstGeom prst="rect">
            <a:avLst/>
          </a:prstGeom>
        </p:spPr>
      </p:pic>
      <p:pic>
        <p:nvPicPr>
          <p:cNvPr id="36" name="Picture 35">
            <a:extLst>
              <a:ext uri="{FF2B5EF4-FFF2-40B4-BE49-F238E27FC236}">
                <a16:creationId xmlns:a16="http://schemas.microsoft.com/office/drawing/2014/main" id="{50D93661-E210-49B9-AD48-29CDF25D9C8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73074" y="6728228"/>
            <a:ext cx="360000" cy="360000"/>
          </a:xfrm>
          <a:prstGeom prst="rect">
            <a:avLst/>
          </a:prstGeom>
        </p:spPr>
      </p:pic>
      <p:sp>
        <p:nvSpPr>
          <p:cNvPr id="2" name="Slide Number Placeholder 1">
            <a:extLst>
              <a:ext uri="{FF2B5EF4-FFF2-40B4-BE49-F238E27FC236}">
                <a16:creationId xmlns:a16="http://schemas.microsoft.com/office/drawing/2014/main" id="{94BB6C6D-A189-4551-99A3-0225EA600FCF}"/>
              </a:ext>
            </a:extLst>
          </p:cNvPr>
          <p:cNvSpPr>
            <a:spLocks noGrp="1"/>
          </p:cNvSpPr>
          <p:nvPr>
            <p:ph type="sldNum" sz="quarter" idx="12"/>
          </p:nvPr>
        </p:nvSpPr>
        <p:spPr/>
        <p:txBody>
          <a:bodyPr/>
          <a:lstStyle/>
          <a:p>
            <a:fld id="{6948CE19-2F83-46F3-9C1F-CE53E9CFC87D}" type="slidenum">
              <a:rPr lang="en-AU" smtClean="0"/>
              <a:t>23</a:t>
            </a:fld>
            <a:endParaRPr lang="en-AU"/>
          </a:p>
        </p:txBody>
      </p:sp>
    </p:spTree>
    <p:extLst>
      <p:ext uri="{BB962C8B-B14F-4D97-AF65-F5344CB8AC3E}">
        <p14:creationId xmlns:p14="http://schemas.microsoft.com/office/powerpoint/2010/main" val="1932237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8" y="-93834"/>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Ovens Murray Focus Areas</a:t>
            </a:r>
          </a:p>
        </p:txBody>
      </p:sp>
      <p:sp>
        <p:nvSpPr>
          <p:cNvPr id="10" name="TextBox 9">
            <a:extLst>
              <a:ext uri="{FF2B5EF4-FFF2-40B4-BE49-F238E27FC236}">
                <a16:creationId xmlns:a16="http://schemas.microsoft.com/office/drawing/2014/main" id="{6E9C5282-FCF9-442A-BCA3-F02651FDBD7D}"/>
              </a:ext>
            </a:extLst>
          </p:cNvPr>
          <p:cNvSpPr txBox="1"/>
          <p:nvPr/>
        </p:nvSpPr>
        <p:spPr>
          <a:xfrm>
            <a:off x="516551" y="2366428"/>
            <a:ext cx="4922236" cy="2159566"/>
          </a:xfrm>
          <a:prstGeom prst="rect">
            <a:avLst/>
          </a:prstGeom>
          <a:noFill/>
        </p:spPr>
        <p:txBody>
          <a:bodyPr wrap="square" rtlCol="0">
            <a:spAutoFit/>
          </a:bodyPr>
          <a:lstStyle/>
          <a:p>
            <a:r>
              <a:rPr lang="en-AU" sz="1100" dirty="0">
                <a:solidFill>
                  <a:schemeClr val="tx1">
                    <a:lumMod val="50000"/>
                    <a:lumOff val="50000"/>
                  </a:schemeClr>
                </a:solidFill>
                <a:latin typeface="VIC" panose="00000500000000000000" pitchFamily="2" charset="0"/>
              </a:rPr>
              <a:t>A strong digital future is a necessary foundation for the overarching goal of increased economic opportunity and quality of life for residents in the Ovens Murray.</a:t>
            </a:r>
          </a:p>
          <a:p>
            <a:pPr>
              <a:spcBef>
                <a:spcPts val="800"/>
              </a:spcBef>
            </a:pPr>
            <a:r>
              <a:rPr lang="en-AU" sz="1100" dirty="0">
                <a:solidFill>
                  <a:schemeClr val="tx1">
                    <a:lumMod val="50000"/>
                    <a:lumOff val="50000"/>
                  </a:schemeClr>
                </a:solidFill>
                <a:latin typeface="VIC" panose="00000500000000000000" pitchFamily="2" charset="0"/>
              </a:rPr>
              <a:t>Regional stakeholders have expressed commitment to promoting equitable digital opportunity across the region and recognise that opportunity is born from access and aptitude; areas of focus that</a:t>
            </a:r>
          </a:p>
          <a:p>
            <a:r>
              <a:rPr lang="en-AU" sz="1100" dirty="0">
                <a:solidFill>
                  <a:schemeClr val="tx1">
                    <a:lumMod val="50000"/>
                    <a:lumOff val="50000"/>
                  </a:schemeClr>
                </a:solidFill>
                <a:latin typeface="VIC" panose="00000500000000000000" pitchFamily="2" charset="0"/>
              </a:rPr>
              <a:t>the region’s priority actions will target.</a:t>
            </a:r>
          </a:p>
          <a:p>
            <a:pPr>
              <a:spcBef>
                <a:spcPts val="800"/>
              </a:spcBef>
            </a:pPr>
            <a:r>
              <a:rPr lang="en-US" sz="1100" dirty="0">
                <a:solidFill>
                  <a:schemeClr val="tx1">
                    <a:lumMod val="50000"/>
                    <a:lumOff val="50000"/>
                  </a:schemeClr>
                </a:solidFill>
                <a:latin typeface="VIC" panose="00000500000000000000" pitchFamily="2" charset="0"/>
              </a:rPr>
              <a:t>Achievement of outcomes will require that digital technologies and solutions are widely </a:t>
            </a:r>
            <a:r>
              <a:rPr lang="en-US" sz="1100" dirty="0" err="1">
                <a:solidFill>
                  <a:schemeClr val="tx1">
                    <a:lumMod val="50000"/>
                    <a:lumOff val="50000"/>
                  </a:schemeClr>
                </a:solidFill>
                <a:latin typeface="VIC" panose="00000500000000000000" pitchFamily="2" charset="0"/>
              </a:rPr>
              <a:t>accessable</a:t>
            </a:r>
            <a:r>
              <a:rPr lang="en-US" sz="1100" dirty="0">
                <a:solidFill>
                  <a:schemeClr val="tx1">
                    <a:lumMod val="50000"/>
                    <a:lumOff val="50000"/>
                  </a:schemeClr>
                </a:solidFill>
                <a:latin typeface="VIC" panose="00000500000000000000" pitchFamily="2" charset="0"/>
              </a:rPr>
              <a:t> and continue to develop; and that digital solutions and interventions are informed by, and responsive to identified needs.</a:t>
            </a:r>
          </a:p>
        </p:txBody>
      </p:sp>
      <p:sp>
        <p:nvSpPr>
          <p:cNvPr id="14" name="TextBox 13">
            <a:extLst>
              <a:ext uri="{FF2B5EF4-FFF2-40B4-BE49-F238E27FC236}">
                <a16:creationId xmlns:a16="http://schemas.microsoft.com/office/drawing/2014/main" id="{B1A692BA-E80F-4FA6-8B7D-3F332CBC2D2C}"/>
              </a:ext>
            </a:extLst>
          </p:cNvPr>
          <p:cNvSpPr txBox="1"/>
          <p:nvPr/>
        </p:nvSpPr>
        <p:spPr>
          <a:xfrm>
            <a:off x="520621" y="6852964"/>
            <a:ext cx="6066597" cy="2159566"/>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The Regional Partnership will seek the support of regional interest groups, service providers and stakeholders, the Victorian and Commonwealth governments, and telecommunications carriers to play a role in progressing regional priorities. </a:t>
            </a:r>
            <a:endParaRPr lang="en-AU" sz="1100" dirty="0">
              <a:solidFill>
                <a:schemeClr val="tx1">
                  <a:lumMod val="50000"/>
                  <a:lumOff val="50000"/>
                </a:schemeClr>
              </a:solidFill>
              <a:latin typeface="VIC" panose="00000500000000000000" pitchFamily="2" charset="0"/>
            </a:endParaRPr>
          </a:p>
          <a:p>
            <a:pPr>
              <a:spcBef>
                <a:spcPts val="800"/>
              </a:spcBef>
            </a:pPr>
            <a:r>
              <a:rPr lang="en-US" sz="1100" dirty="0">
                <a:solidFill>
                  <a:schemeClr val="tx1">
                    <a:lumMod val="50000"/>
                    <a:lumOff val="50000"/>
                  </a:schemeClr>
                </a:solidFill>
                <a:latin typeface="VIC" panose="00000500000000000000" pitchFamily="2" charset="0"/>
              </a:rPr>
              <a:t>The outcomes of Victorian Government digital initiatives will also be monitored for their applicability to Ovens Murray locations, including:</a:t>
            </a:r>
            <a:endParaRPr lang="en-AU" sz="1100" dirty="0">
              <a:solidFill>
                <a:schemeClr val="tx1">
                  <a:lumMod val="50000"/>
                  <a:lumOff val="50000"/>
                </a:schemeClr>
              </a:solidFill>
              <a:latin typeface="VIC" panose="00000500000000000000" pitchFamily="2" charset="0"/>
            </a:endParaRPr>
          </a:p>
          <a:p>
            <a:pPr marL="171450" lvl="0" indent="-171450">
              <a:buFont typeface="Arial" panose="020B0604020202020204" pitchFamily="34" charset="0"/>
              <a:buChar char="•"/>
            </a:pPr>
            <a:r>
              <a:rPr lang="en-AU" sz="1100" dirty="0">
                <a:solidFill>
                  <a:schemeClr val="tx1">
                    <a:lumMod val="50000"/>
                    <a:lumOff val="50000"/>
                  </a:schemeClr>
                </a:solidFill>
                <a:latin typeface="VIC" panose="00000500000000000000" pitchFamily="2" charset="0"/>
              </a:rPr>
              <a:t>Connecting Regional Communities Program (CRCP)</a:t>
            </a:r>
          </a:p>
          <a:p>
            <a:pPr marL="171450" lvl="0" indent="-171450">
              <a:spcBef>
                <a:spcPts val="200"/>
              </a:spcBef>
              <a:buFont typeface="Arial" panose="020B0604020202020204" pitchFamily="34" charset="0"/>
              <a:buChar char="•"/>
            </a:pPr>
            <a:r>
              <a:rPr lang="en-AU" sz="1100" dirty="0">
                <a:solidFill>
                  <a:schemeClr val="tx1">
                    <a:lumMod val="50000"/>
                    <a:lumOff val="50000"/>
                  </a:schemeClr>
                </a:solidFill>
                <a:latin typeface="VIC" panose="00000500000000000000" pitchFamily="2" charset="0"/>
              </a:rPr>
              <a:t>Enhanced Broadband</a:t>
            </a:r>
          </a:p>
          <a:p>
            <a:pPr marL="171450" lvl="0" indent="-171450">
              <a:spcBef>
                <a:spcPts val="200"/>
              </a:spcBef>
              <a:buFont typeface="Arial" panose="020B0604020202020204" pitchFamily="34" charset="0"/>
              <a:buChar char="•"/>
            </a:pPr>
            <a:r>
              <a:rPr lang="en-AU" sz="1100" dirty="0">
                <a:solidFill>
                  <a:schemeClr val="tx1">
                    <a:lumMod val="50000"/>
                    <a:lumOff val="50000"/>
                  </a:schemeClr>
                </a:solidFill>
                <a:latin typeface="VIC" panose="00000500000000000000" pitchFamily="2" charset="0"/>
              </a:rPr>
              <a:t>Public WiFi </a:t>
            </a:r>
          </a:p>
          <a:p>
            <a:pPr marL="171450" lvl="0" indent="-171450">
              <a:spcBef>
                <a:spcPts val="200"/>
              </a:spcBef>
              <a:buFont typeface="Arial" panose="020B0604020202020204" pitchFamily="34" charset="0"/>
              <a:buChar char="•"/>
            </a:pPr>
            <a:r>
              <a:rPr lang="en-AU" sz="1100" dirty="0">
                <a:solidFill>
                  <a:schemeClr val="tx1">
                    <a:lumMod val="50000"/>
                    <a:lumOff val="50000"/>
                  </a:schemeClr>
                </a:solidFill>
                <a:latin typeface="VIC" panose="00000500000000000000" pitchFamily="2" charset="0"/>
              </a:rPr>
              <a:t>Victoria’s On-Farm Internet of Things (IoT) Trial</a:t>
            </a:r>
          </a:p>
          <a:p>
            <a:pPr marL="171450" lvl="0" indent="-171450">
              <a:spcBef>
                <a:spcPts val="200"/>
              </a:spcBef>
              <a:buFont typeface="Arial" panose="020B0604020202020204" pitchFamily="34" charset="0"/>
              <a:buChar char="•"/>
            </a:pPr>
            <a:r>
              <a:rPr lang="en-AU" sz="1100" dirty="0">
                <a:solidFill>
                  <a:schemeClr val="tx1">
                    <a:lumMod val="50000"/>
                    <a:lumOff val="50000"/>
                  </a:schemeClr>
                </a:solidFill>
                <a:latin typeface="VIC" panose="00000500000000000000" pitchFamily="2" charset="0"/>
              </a:rPr>
              <a:t>SmartSkills component of the SmartFarms initiative (part of the Victorian Skills Statement). </a:t>
            </a:r>
          </a:p>
        </p:txBody>
      </p:sp>
      <p:sp>
        <p:nvSpPr>
          <p:cNvPr id="16" name="TextBox 15">
            <a:extLst>
              <a:ext uri="{FF2B5EF4-FFF2-40B4-BE49-F238E27FC236}">
                <a16:creationId xmlns:a16="http://schemas.microsoft.com/office/drawing/2014/main" id="{5B5673C2-995F-443A-836D-945B5CC71B96}"/>
              </a:ext>
            </a:extLst>
          </p:cNvPr>
          <p:cNvSpPr txBox="1"/>
          <p:nvPr/>
        </p:nvSpPr>
        <p:spPr>
          <a:xfrm>
            <a:off x="520622" y="4525994"/>
            <a:ext cx="6066597" cy="2328843"/>
          </a:xfrm>
          <a:prstGeom prst="rect">
            <a:avLst/>
          </a:prstGeom>
          <a:noFill/>
        </p:spPr>
        <p:txBody>
          <a:bodyPr wrap="square" rtlCol="0">
            <a:spAutoFit/>
          </a:bodyPr>
          <a:lstStyle/>
          <a:p>
            <a:r>
              <a:rPr lang="en-US" sz="1100" dirty="0">
                <a:solidFill>
                  <a:schemeClr val="tx1">
                    <a:lumMod val="50000"/>
                    <a:lumOff val="50000"/>
                  </a:schemeClr>
                </a:solidFill>
                <a:latin typeface="VIC" panose="00000500000000000000" pitchFamily="2" charset="0"/>
              </a:rPr>
              <a:t>Drawing on stakeholder advice, research findings and the lived experiences</a:t>
            </a:r>
          </a:p>
          <a:p>
            <a:r>
              <a:rPr lang="en-US" sz="1100" dirty="0">
                <a:solidFill>
                  <a:schemeClr val="tx1">
                    <a:lumMod val="50000"/>
                    <a:lumOff val="50000"/>
                  </a:schemeClr>
                </a:solidFill>
                <a:latin typeface="VIC" panose="00000500000000000000" pitchFamily="2" charset="0"/>
              </a:rPr>
              <a:t>of communities, the Ovens Murray Regional Partnership has confirmed five </a:t>
            </a:r>
          </a:p>
          <a:p>
            <a:r>
              <a:rPr lang="en-US" sz="1100" dirty="0">
                <a:solidFill>
                  <a:schemeClr val="tx1">
                    <a:lumMod val="50000"/>
                    <a:lumOff val="50000"/>
                  </a:schemeClr>
                </a:solidFill>
                <a:latin typeface="VIC" panose="00000500000000000000" pitchFamily="2" charset="0"/>
              </a:rPr>
              <a:t>focus areas that align with the agreed outcome, goal and objectives. Each focus</a:t>
            </a:r>
          </a:p>
          <a:p>
            <a:r>
              <a:rPr lang="en-US" sz="1100" dirty="0">
                <a:solidFill>
                  <a:schemeClr val="tx1">
                    <a:lumMod val="50000"/>
                    <a:lumOff val="50000"/>
                  </a:schemeClr>
                </a:solidFill>
                <a:latin typeface="VIC" panose="00000500000000000000" pitchFamily="2" charset="0"/>
              </a:rPr>
              <a:t>area represents an opportunity to strengthen digital capability across</a:t>
            </a:r>
          </a:p>
          <a:p>
            <a:r>
              <a:rPr lang="en-US" sz="1100" dirty="0">
                <a:solidFill>
                  <a:schemeClr val="tx1">
                    <a:lumMod val="50000"/>
                    <a:lumOff val="50000"/>
                  </a:schemeClr>
                </a:solidFill>
                <a:latin typeface="VIC" panose="00000500000000000000" pitchFamily="2" charset="0"/>
              </a:rPr>
              <a:t>businesses, services and the community, to bridge divides and increase</a:t>
            </a:r>
          </a:p>
          <a:p>
            <a:r>
              <a:rPr lang="en-US" sz="1100" dirty="0">
                <a:solidFill>
                  <a:schemeClr val="tx1">
                    <a:lumMod val="50000"/>
                    <a:lumOff val="50000"/>
                  </a:schemeClr>
                </a:solidFill>
                <a:latin typeface="VIC" panose="00000500000000000000" pitchFamily="2" charset="0"/>
              </a:rPr>
              <a:t>community prosperity and wellbeing.</a:t>
            </a:r>
          </a:p>
          <a:p>
            <a:pPr>
              <a:spcBef>
                <a:spcPts val="600"/>
              </a:spcBef>
            </a:pPr>
            <a:r>
              <a:rPr lang="en-US" sz="1100" dirty="0">
                <a:solidFill>
                  <a:schemeClr val="tx1">
                    <a:lumMod val="50000"/>
                    <a:lumOff val="50000"/>
                  </a:schemeClr>
                </a:solidFill>
                <a:latin typeface="VIC" panose="00000500000000000000" pitchFamily="2" charset="0"/>
              </a:rPr>
              <a:t>The five Ovens Murray focus areas, each of which has related priority actions, are:</a:t>
            </a:r>
            <a:endParaRPr lang="en-AU" sz="1100" dirty="0">
              <a:solidFill>
                <a:schemeClr val="tx1">
                  <a:lumMod val="50000"/>
                  <a:lumOff val="50000"/>
                </a:schemeClr>
              </a:solidFill>
              <a:latin typeface="VIC" panose="00000500000000000000" pitchFamily="2" charset="0"/>
            </a:endParaRPr>
          </a:p>
          <a:p>
            <a:pPr marL="171450" lvl="0" indent="-171450">
              <a:spcBef>
                <a:spcPts val="200"/>
              </a:spcBef>
              <a:buFont typeface="Arial" panose="020B0604020202020204" pitchFamily="34" charset="0"/>
              <a:buChar char="•"/>
            </a:pPr>
            <a:r>
              <a:rPr lang="en-AU" sz="1100" b="1" dirty="0">
                <a:solidFill>
                  <a:schemeClr val="tx1">
                    <a:lumMod val="50000"/>
                    <a:lumOff val="50000"/>
                  </a:schemeClr>
                </a:solidFill>
                <a:latin typeface="VIC" panose="00000500000000000000" pitchFamily="2" charset="0"/>
              </a:rPr>
              <a:t>Digital awareness</a:t>
            </a:r>
          </a:p>
          <a:p>
            <a:pPr marL="171450" lvl="0" indent="-171450">
              <a:spcBef>
                <a:spcPts val="200"/>
              </a:spcBef>
              <a:buFont typeface="Arial" panose="020B0604020202020204" pitchFamily="34" charset="0"/>
              <a:buChar char="•"/>
            </a:pPr>
            <a:r>
              <a:rPr lang="en-AU" sz="1100" b="1" dirty="0">
                <a:solidFill>
                  <a:schemeClr val="tx1">
                    <a:lumMod val="50000"/>
                    <a:lumOff val="50000"/>
                  </a:schemeClr>
                </a:solidFill>
                <a:latin typeface="VIC" panose="00000500000000000000" pitchFamily="2" charset="0"/>
              </a:rPr>
              <a:t>Digital skills</a:t>
            </a:r>
          </a:p>
          <a:p>
            <a:pPr marL="171450" lvl="0" indent="-171450">
              <a:spcBef>
                <a:spcPts val="200"/>
              </a:spcBef>
              <a:buFont typeface="Arial" panose="020B0604020202020204" pitchFamily="34" charset="0"/>
              <a:buChar char="•"/>
            </a:pPr>
            <a:r>
              <a:rPr lang="en-AU" sz="1100" b="1" dirty="0">
                <a:solidFill>
                  <a:schemeClr val="tx1">
                    <a:lumMod val="50000"/>
                    <a:lumOff val="50000"/>
                  </a:schemeClr>
                </a:solidFill>
                <a:latin typeface="VIC" panose="00000500000000000000" pitchFamily="2" charset="0"/>
              </a:rPr>
              <a:t>Digital data use</a:t>
            </a:r>
          </a:p>
          <a:p>
            <a:pPr marL="171450" lvl="0" indent="-171450">
              <a:spcBef>
                <a:spcPts val="200"/>
              </a:spcBef>
              <a:buFont typeface="Arial" panose="020B0604020202020204" pitchFamily="34" charset="0"/>
              <a:buChar char="•"/>
            </a:pPr>
            <a:r>
              <a:rPr lang="en-AU" sz="1100" b="1" dirty="0">
                <a:solidFill>
                  <a:schemeClr val="tx1">
                    <a:lumMod val="50000"/>
                    <a:lumOff val="50000"/>
                  </a:schemeClr>
                </a:solidFill>
                <a:latin typeface="VIC" panose="00000500000000000000" pitchFamily="2" charset="0"/>
              </a:rPr>
              <a:t>Digital connectivity</a:t>
            </a:r>
          </a:p>
          <a:p>
            <a:pPr marL="171450" lvl="0" indent="-171450">
              <a:spcBef>
                <a:spcPts val="200"/>
              </a:spcBef>
              <a:buFont typeface="Arial" panose="020B0604020202020204" pitchFamily="34" charset="0"/>
              <a:buChar char="•"/>
            </a:pPr>
            <a:r>
              <a:rPr lang="en-AU" sz="1100" b="1" dirty="0">
                <a:solidFill>
                  <a:schemeClr val="tx1">
                    <a:lumMod val="50000"/>
                    <a:lumOff val="50000"/>
                  </a:schemeClr>
                </a:solidFill>
                <a:latin typeface="VIC" panose="00000500000000000000" pitchFamily="2" charset="0"/>
              </a:rPr>
              <a:t>Digital governance.</a:t>
            </a:r>
          </a:p>
        </p:txBody>
      </p:sp>
      <p:sp>
        <p:nvSpPr>
          <p:cNvPr id="2" name="TextBox 1">
            <a:extLst>
              <a:ext uri="{FF2B5EF4-FFF2-40B4-BE49-F238E27FC236}">
                <a16:creationId xmlns:a16="http://schemas.microsoft.com/office/drawing/2014/main" id="{D43DEA30-5821-47D6-A00D-314E2FE7AAEE}"/>
              </a:ext>
            </a:extLst>
          </p:cNvPr>
          <p:cNvSpPr txBox="1"/>
          <p:nvPr/>
        </p:nvSpPr>
        <p:spPr>
          <a:xfrm>
            <a:off x="516551" y="1183361"/>
            <a:ext cx="5433312" cy="869469"/>
          </a:xfrm>
          <a:prstGeom prst="rect">
            <a:avLst/>
          </a:prstGeom>
          <a:noFill/>
          <a:ln>
            <a:solidFill>
              <a:srgbClr val="000000"/>
            </a:solidFill>
          </a:ln>
        </p:spPr>
        <p:txBody>
          <a:bodyPr wrap="square" rtlCol="0">
            <a:spAutoFit/>
          </a:bodyPr>
          <a:lstStyle/>
          <a:p>
            <a:r>
              <a:rPr lang="en-US" sz="1200" dirty="0">
                <a:solidFill>
                  <a:schemeClr val="tx1">
                    <a:lumMod val="50000"/>
                    <a:lumOff val="50000"/>
                  </a:schemeClr>
                </a:solidFill>
                <a:latin typeface="VIC" panose="00000500000000000000" pitchFamily="2" charset="0"/>
              </a:rPr>
              <a:t>Ovens Murray Regional Partnership Digital Outcomes Statement:</a:t>
            </a:r>
          </a:p>
          <a:p>
            <a:pPr>
              <a:spcBef>
                <a:spcPts val="300"/>
              </a:spcBef>
            </a:pPr>
            <a:r>
              <a:rPr lang="en-US" sz="1200" dirty="0">
                <a:solidFill>
                  <a:schemeClr val="tx1">
                    <a:lumMod val="50000"/>
                    <a:lumOff val="50000"/>
                  </a:schemeClr>
                </a:solidFill>
                <a:latin typeface="VIC" panose="00000500000000000000" pitchFamily="2" charset="0"/>
              </a:rPr>
              <a:t>Leading the way in digital inclusion, innovation and entrepreneurship – a ‘Smart Region’ that connects people, attracts talent, encourages innovation and creates jobs and growth for the 21st century.</a:t>
            </a:r>
            <a:endParaRPr lang="en-AU" sz="1200"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1041446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9D01B68-5756-48C1-A473-9F7DB7A8B535}"/>
              </a:ext>
            </a:extLst>
          </p:cNvPr>
          <p:cNvSpPr txBox="1">
            <a:spLocks/>
          </p:cNvSpPr>
          <p:nvPr/>
        </p:nvSpPr>
        <p:spPr>
          <a:xfrm>
            <a:off x="475459" y="333853"/>
            <a:ext cx="5907082" cy="882687"/>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Ovens Murray Priority Actions</a:t>
            </a:r>
          </a:p>
        </p:txBody>
      </p:sp>
      <p:sp>
        <p:nvSpPr>
          <p:cNvPr id="8" name="Rectangle 7">
            <a:extLst>
              <a:ext uri="{FF2B5EF4-FFF2-40B4-BE49-F238E27FC236}">
                <a16:creationId xmlns:a16="http://schemas.microsoft.com/office/drawing/2014/main" id="{8A91FCEF-3B84-4228-9142-BDFDEFDAE107}"/>
              </a:ext>
            </a:extLst>
          </p:cNvPr>
          <p:cNvSpPr/>
          <p:nvPr/>
        </p:nvSpPr>
        <p:spPr>
          <a:xfrm>
            <a:off x="475459" y="1216540"/>
            <a:ext cx="5907082" cy="920637"/>
          </a:xfrm>
          <a:prstGeom prst="rect">
            <a:avLst/>
          </a:prstGeom>
        </p:spPr>
        <p:txBody>
          <a:bodyPr wrap="square">
            <a:spAutoFit/>
          </a:bodyPr>
          <a:lstStyle/>
          <a:p>
            <a:pPr defTabSz="685800">
              <a:lnSpc>
                <a:spcPct val="90000"/>
              </a:lnSpc>
              <a:spcBef>
                <a:spcPts val="600"/>
              </a:spcBef>
            </a:pPr>
            <a:r>
              <a:rPr lang="en-AU" sz="900" dirty="0">
                <a:solidFill>
                  <a:schemeClr val="tx1">
                    <a:lumMod val="50000"/>
                    <a:lumOff val="50000"/>
                  </a:schemeClr>
                </a:solidFill>
                <a:latin typeface="VIC" panose="00000500000000000000" pitchFamily="2" charset="0"/>
              </a:rPr>
              <a:t>The Ovens Murray Regional Partnership is committed to promoting equitable digital opportunity across the region. In doing so, Ovens Murray will become a 'Smart Region' that connects people, attracts talent, encourages innovation and creates jobs and growth for the 21st century. Opportunity is born from access and aptitude – areas of focus that the region’s priority actions will target. </a:t>
            </a:r>
          </a:p>
          <a:p>
            <a:pPr defTabSz="685800">
              <a:lnSpc>
                <a:spcPct val="90000"/>
              </a:lnSpc>
              <a:spcBef>
                <a:spcPts val="600"/>
              </a:spcBef>
            </a:pPr>
            <a:r>
              <a:rPr lang="en-AU" sz="900" dirty="0">
                <a:solidFill>
                  <a:schemeClr val="tx1">
                    <a:lumMod val="50000"/>
                    <a:lumOff val="50000"/>
                  </a:schemeClr>
                </a:solidFill>
                <a:latin typeface="VIC" panose="00000500000000000000" pitchFamily="2" charset="0"/>
              </a:rPr>
              <a:t>Drawing on research findings and the lived experiences of communities, the Ovens Murray Digital Plan Working Group has identified five focus areas and associated priority actions as set out below.</a:t>
            </a:r>
          </a:p>
        </p:txBody>
      </p:sp>
      <p:sp>
        <p:nvSpPr>
          <p:cNvPr id="2" name="Rectangle 1">
            <a:extLst>
              <a:ext uri="{FF2B5EF4-FFF2-40B4-BE49-F238E27FC236}">
                <a16:creationId xmlns:a16="http://schemas.microsoft.com/office/drawing/2014/main" id="{019C2F85-A169-4999-8698-7A8539EE345C}"/>
              </a:ext>
            </a:extLst>
          </p:cNvPr>
          <p:cNvSpPr/>
          <p:nvPr/>
        </p:nvSpPr>
        <p:spPr>
          <a:xfrm>
            <a:off x="494509" y="2196025"/>
            <a:ext cx="6049165" cy="3711657"/>
          </a:xfrm>
          <a:prstGeom prst="rect">
            <a:avLst/>
          </a:prstGeom>
        </p:spPr>
        <p:txBody>
          <a:bodyPr wrap="square">
            <a:spAutoFit/>
          </a:bodyPr>
          <a:lstStyle/>
          <a:p>
            <a:pPr marR="71755" defTabSz="685800">
              <a:lnSpc>
                <a:spcPct val="90000"/>
              </a:lnSpc>
              <a:spcBef>
                <a:spcPts val="600"/>
              </a:spcBef>
            </a:pPr>
            <a:r>
              <a:rPr lang="en-AU" sz="1400" b="1" cap="small" dirty="0">
                <a:solidFill>
                  <a:schemeClr val="accent1"/>
                </a:solidFill>
                <a:latin typeface="VIC" panose="00000500000000000000" pitchFamily="2" charset="0"/>
              </a:rPr>
              <a:t>     Digital Awareness</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Access to digital services, training and good practice rely on the flow of information and knowledge about available opportunities. Whilst gaps exist, there are opportunities already available in the Ovens Murray region but too often they are being missed through lack of awareness.</a:t>
            </a:r>
          </a:p>
          <a:p>
            <a:pPr marR="71755" indent="-215900" defTabSz="685800">
              <a:lnSpc>
                <a:spcPct val="90000"/>
              </a:lnSpc>
              <a:spcBef>
                <a:spcPts val="600"/>
              </a:spcBef>
              <a:tabLst>
                <a:tab pos="215900" algn="l"/>
              </a:tabLst>
            </a:pPr>
            <a:r>
              <a:rPr lang="en-AU" sz="900" b="1" i="1" dirty="0">
                <a:solidFill>
                  <a:schemeClr val="tx1">
                    <a:lumMod val="50000"/>
                    <a:lumOff val="50000"/>
                  </a:schemeClr>
                </a:solidFill>
                <a:latin typeface="VIC" panose="00000500000000000000" pitchFamily="2" charset="0"/>
              </a:rPr>
              <a:t>Digital awareness priority actions</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The Ovens Murray region will increase digital awareness among its businesses, services, industries, and community members through a set of priority actions, including: </a:t>
            </a:r>
          </a:p>
          <a:p>
            <a:pPr marL="180000" marR="71755" indent="-180000" defTabSz="685800">
              <a:lnSpc>
                <a:spcPct val="90000"/>
              </a:lnSpc>
              <a:spcBef>
                <a:spcPts val="500"/>
              </a:spcBef>
              <a:buFont typeface="Arial" panose="020B0604020202020204" pitchFamily="34" charset="0"/>
              <a:buChar char="•"/>
              <a:tabLst>
                <a:tab pos="215900" algn="l"/>
              </a:tabLst>
            </a:pPr>
            <a:r>
              <a:rPr lang="en-US" sz="900" dirty="0">
                <a:solidFill>
                  <a:schemeClr val="tx1">
                    <a:lumMod val="50000"/>
                    <a:lumOff val="50000"/>
                  </a:schemeClr>
                </a:solidFill>
                <a:latin typeface="VIC" panose="00000500000000000000" pitchFamily="2" charset="0"/>
              </a:rPr>
              <a:t>Using the Ovens Murray Digital Plan to work with business and community stakeholders to develop the region’s digital profile and secure commitment for widespread action on digital priorities.</a:t>
            </a:r>
          </a:p>
          <a:p>
            <a:pPr marL="263525"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Developing and using accessible communications resources suitable for a range of potential and existing digital user groups through multiple types of media, such as print, video, web etc. </a:t>
            </a:r>
          </a:p>
          <a:p>
            <a:pPr marL="361950"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Continued storytelling to promote digital opportunities, challenges, solutions and successes, using local press and radio and displays at community events, field days, expos etc.</a:t>
            </a:r>
          </a:p>
          <a:p>
            <a:pPr marL="538163"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Getting information and services to people where they are, such as neighbourhood houses, libraries, men’s sheds, sporting clubs, community service and volunteer organisations etc.</a:t>
            </a:r>
          </a:p>
          <a:p>
            <a:pPr marL="714375"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Promoting resources, courses and knowledge through digital hubs, business incubators, neighbourhood houses, TAFE and university campuses, co-working spaces, tech libraries and adult education providers etc.</a:t>
            </a:r>
          </a:p>
          <a:p>
            <a:pPr marL="895350"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Supporting accessible, local community information sessions and activities that demystify online activity, promote safe digital engagement and create a pathway into skill development.</a:t>
            </a:r>
          </a:p>
          <a:p>
            <a:pPr marL="1076325" marR="71755" indent="-179388" defTabSz="685800">
              <a:lnSpc>
                <a:spcPct val="90000"/>
              </a:lnSpc>
              <a:spcBef>
                <a:spcPts val="500"/>
              </a:spcBef>
              <a:buFont typeface="Arial" panose="020B0604020202020204" pitchFamily="34" charset="0"/>
              <a:buChar char="•"/>
              <a:tabLst>
                <a:tab pos="215900" algn="l"/>
              </a:tabLst>
            </a:pPr>
            <a:r>
              <a:rPr lang="en-AU" sz="900" dirty="0">
                <a:solidFill>
                  <a:schemeClr val="tx1">
                    <a:lumMod val="50000"/>
                    <a:lumOff val="50000"/>
                  </a:schemeClr>
                </a:solidFill>
                <a:latin typeface="VIC" panose="00000500000000000000" pitchFamily="2" charset="0"/>
              </a:rPr>
              <a:t>Building strong digital innovation networks / ecosystems at the regional, sub-regional and local level to share information, resources and experience.</a:t>
            </a:r>
          </a:p>
        </p:txBody>
      </p:sp>
      <p:sp>
        <p:nvSpPr>
          <p:cNvPr id="3" name="Rectangle 2">
            <a:extLst>
              <a:ext uri="{FF2B5EF4-FFF2-40B4-BE49-F238E27FC236}">
                <a16:creationId xmlns:a16="http://schemas.microsoft.com/office/drawing/2014/main" id="{56C57EC6-3E96-40A9-9D79-6C43F7156DF5}"/>
              </a:ext>
            </a:extLst>
          </p:cNvPr>
          <p:cNvSpPr/>
          <p:nvPr/>
        </p:nvSpPr>
        <p:spPr>
          <a:xfrm>
            <a:off x="1716765" y="5997501"/>
            <a:ext cx="4826909" cy="1642373"/>
          </a:xfrm>
          <a:prstGeom prst="rect">
            <a:avLst/>
          </a:prstGeom>
        </p:spPr>
        <p:txBody>
          <a:bodyPr wrap="square">
            <a:spAutoFit/>
          </a:bodyPr>
          <a:lstStyle/>
          <a:p>
            <a:pPr marR="71755" defTabSz="685800">
              <a:lnSpc>
                <a:spcPct val="90000"/>
              </a:lnSpc>
              <a:spcBef>
                <a:spcPts val="600"/>
              </a:spcBef>
            </a:pPr>
            <a:r>
              <a:rPr lang="en-AU" sz="1400" b="1" cap="small" dirty="0">
                <a:solidFill>
                  <a:schemeClr val="accent1"/>
                </a:solidFill>
                <a:latin typeface="VIC" panose="00000500000000000000" pitchFamily="2" charset="0"/>
              </a:rPr>
              <a:t>     Digital Skills</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Digital skills are essential for basic online tasks at entry level and for design, implementation and engagement with digital solutions at higher levels of proficiency. Improving digital skills underpins removal of the digital divide and growth of the digital economy in the Ovens Murray region.</a:t>
            </a:r>
          </a:p>
          <a:p>
            <a:pPr marL="87313" marR="71755" defTabSz="685800">
              <a:lnSpc>
                <a:spcPct val="90000"/>
              </a:lnSpc>
              <a:spcBef>
                <a:spcPts val="600"/>
              </a:spcBef>
              <a:tabLst>
                <a:tab pos="450850" algn="l"/>
              </a:tabLst>
            </a:pPr>
            <a:r>
              <a:rPr lang="en-AU" sz="900" b="1" i="1" dirty="0">
                <a:solidFill>
                  <a:schemeClr val="tx1">
                    <a:lumMod val="50000"/>
                    <a:lumOff val="50000"/>
                  </a:schemeClr>
                </a:solidFill>
                <a:latin typeface="VIC" panose="00000500000000000000" pitchFamily="2" charset="0"/>
              </a:rPr>
              <a:t>Digital skills priority actions</a:t>
            </a:r>
          </a:p>
          <a:p>
            <a:pPr marL="87313" marR="71755"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The Ovens Murray region will support businesses, services, industries and community members to have the skills and aptitude needed to access digital technology and innovate through the digital economy through a set of priority actions, including:</a:t>
            </a:r>
          </a:p>
        </p:txBody>
      </p:sp>
      <p:pic>
        <p:nvPicPr>
          <p:cNvPr id="5" name="Graphic 4" descr="Lightbulb and gear">
            <a:extLst>
              <a:ext uri="{FF2B5EF4-FFF2-40B4-BE49-F238E27FC236}">
                <a16:creationId xmlns:a16="http://schemas.microsoft.com/office/drawing/2014/main" id="{87BF6561-B9D9-4C0A-A276-C7E5F11809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347" y="2196025"/>
            <a:ext cx="216000" cy="216000"/>
          </a:xfrm>
          <a:prstGeom prst="rect">
            <a:avLst/>
          </a:prstGeom>
        </p:spPr>
      </p:pic>
      <p:pic>
        <p:nvPicPr>
          <p:cNvPr id="9" name="Graphic 8" descr="Classroom">
            <a:extLst>
              <a:ext uri="{FF2B5EF4-FFF2-40B4-BE49-F238E27FC236}">
                <a16:creationId xmlns:a16="http://schemas.microsoft.com/office/drawing/2014/main" id="{F52265F5-1AF0-464A-B223-A36F85F3A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765" y="5971848"/>
            <a:ext cx="225969" cy="216000"/>
          </a:xfrm>
          <a:prstGeom prst="rect">
            <a:avLst/>
          </a:prstGeom>
        </p:spPr>
      </p:pic>
      <p:sp>
        <p:nvSpPr>
          <p:cNvPr id="6" name="Rectangle 5">
            <a:extLst>
              <a:ext uri="{FF2B5EF4-FFF2-40B4-BE49-F238E27FC236}">
                <a16:creationId xmlns:a16="http://schemas.microsoft.com/office/drawing/2014/main" id="{7C748474-753B-40E2-AE16-D99787758C2E}"/>
              </a:ext>
            </a:extLst>
          </p:cNvPr>
          <p:cNvSpPr/>
          <p:nvPr/>
        </p:nvSpPr>
        <p:spPr>
          <a:xfrm>
            <a:off x="1052186" y="7565328"/>
            <a:ext cx="5491488" cy="1573123"/>
          </a:xfrm>
          <a:prstGeom prst="rect">
            <a:avLst/>
          </a:prstGeom>
        </p:spPr>
        <p:txBody>
          <a:bodyPr wrap="square">
            <a:spAutoFit/>
          </a:bodyPr>
          <a:lstStyle/>
          <a:p>
            <a:pPr marL="541338" marR="71755" lvl="0" indent="-184150" defTabSz="685800">
              <a:lnSpc>
                <a:spcPct val="90000"/>
              </a:lnSpc>
              <a:spcBef>
                <a:spcPts val="500"/>
              </a:spcBef>
              <a:buFont typeface="Arial" panose="020B0604020202020204" pitchFamily="34" charset="0"/>
              <a:buChar char="•"/>
              <a:tabLst>
                <a:tab pos="215900" algn="l"/>
                <a:tab pos="541338" algn="l"/>
              </a:tabLst>
            </a:pPr>
            <a:r>
              <a:rPr lang="en-AU" sz="900" dirty="0">
                <a:solidFill>
                  <a:prstClr val="black">
                    <a:lumMod val="50000"/>
                    <a:lumOff val="50000"/>
                  </a:prstClr>
                </a:solidFill>
                <a:latin typeface="VIC" panose="00000500000000000000" pitchFamily="2" charset="0"/>
              </a:rPr>
              <a:t>Developing and delivering broad based community and sector-specific education programs, including basic skills, through existing services, public facilities, workplaces and new initiatives.</a:t>
            </a:r>
          </a:p>
          <a:p>
            <a:pPr marL="450850" marR="71755" lvl="0" indent="-171450" defTabSz="685800">
              <a:lnSpc>
                <a:spcPct val="90000"/>
              </a:lnSpc>
              <a:spcBef>
                <a:spcPts val="500"/>
              </a:spcBef>
              <a:buFont typeface="Arial" panose="020B0604020202020204" pitchFamily="34" charset="0"/>
              <a:buChar char="•"/>
              <a:tabLst>
                <a:tab pos="215900" algn="l"/>
              </a:tabLst>
            </a:pPr>
            <a:r>
              <a:rPr lang="en-AU" sz="900" dirty="0">
                <a:solidFill>
                  <a:prstClr val="black">
                    <a:lumMod val="50000"/>
                    <a:lumOff val="50000"/>
                  </a:prstClr>
                </a:solidFill>
                <a:latin typeface="VIC" panose="00000500000000000000" pitchFamily="2" charset="0"/>
              </a:rPr>
              <a:t>Developing and promoting accessible, flexible and affordable access to skill development, including tech-help, skills banks, equipment libraries, digital hubs and drop-in support. </a:t>
            </a:r>
          </a:p>
          <a:p>
            <a:pPr marL="263525" marR="71755" lvl="0" indent="-171450" defTabSz="685800">
              <a:lnSpc>
                <a:spcPct val="90000"/>
              </a:lnSpc>
              <a:spcBef>
                <a:spcPts val="500"/>
              </a:spcBef>
              <a:buFont typeface="Arial" panose="020B0604020202020204" pitchFamily="34" charset="0"/>
              <a:buChar char="•"/>
              <a:tabLst>
                <a:tab pos="215900" algn="l"/>
              </a:tabLst>
            </a:pPr>
            <a:r>
              <a:rPr lang="en-AU" sz="900" dirty="0">
                <a:solidFill>
                  <a:prstClr val="black">
                    <a:lumMod val="50000"/>
                    <a:lumOff val="50000"/>
                  </a:prstClr>
                </a:solidFill>
                <a:latin typeface="VIC" panose="00000500000000000000" pitchFamily="2" charset="0"/>
              </a:rPr>
              <a:t>Encouraging provision and uptake of online delivery and interactive tools that build digital skills.</a:t>
            </a:r>
          </a:p>
          <a:p>
            <a:pPr marL="174625" marR="71755" lvl="0" indent="-171450" defTabSz="685800">
              <a:lnSpc>
                <a:spcPct val="90000"/>
              </a:lnSpc>
              <a:spcBef>
                <a:spcPts val="500"/>
              </a:spcBef>
              <a:buFont typeface="Arial" panose="020B0604020202020204" pitchFamily="34" charset="0"/>
              <a:buChar char="•"/>
              <a:tabLst>
                <a:tab pos="215900" algn="l"/>
              </a:tabLst>
            </a:pPr>
            <a:r>
              <a:rPr lang="en-AU" sz="900" dirty="0">
                <a:solidFill>
                  <a:prstClr val="black">
                    <a:lumMod val="50000"/>
                    <a:lumOff val="50000"/>
                  </a:prstClr>
                </a:solidFill>
                <a:latin typeface="VIC" panose="00000500000000000000" pitchFamily="2" charset="0"/>
              </a:rPr>
              <a:t>Supporting shared learning and development in the start-up culture through mentoring, incubators, pitch fests etc.</a:t>
            </a:r>
          </a:p>
        </p:txBody>
      </p:sp>
      <p:sp>
        <p:nvSpPr>
          <p:cNvPr id="4" name="Slide Number Placeholder 3">
            <a:extLst>
              <a:ext uri="{FF2B5EF4-FFF2-40B4-BE49-F238E27FC236}">
                <a16:creationId xmlns:a16="http://schemas.microsoft.com/office/drawing/2014/main" id="{20D74898-9A34-44AF-BFED-3EB0F4A1F2E0}"/>
              </a:ext>
            </a:extLst>
          </p:cNvPr>
          <p:cNvSpPr>
            <a:spLocks noGrp="1"/>
          </p:cNvSpPr>
          <p:nvPr>
            <p:ph type="sldNum" sz="quarter" idx="12"/>
          </p:nvPr>
        </p:nvSpPr>
        <p:spPr/>
        <p:txBody>
          <a:bodyPr/>
          <a:lstStyle/>
          <a:p>
            <a:fld id="{6948CE19-2F83-46F3-9C1F-CE53E9CFC87D}" type="slidenum">
              <a:rPr lang="en-AU" smtClean="0"/>
              <a:t>25</a:t>
            </a:fld>
            <a:endParaRPr lang="en-AU"/>
          </a:p>
        </p:txBody>
      </p:sp>
    </p:spTree>
    <p:extLst>
      <p:ext uri="{BB962C8B-B14F-4D97-AF65-F5344CB8AC3E}">
        <p14:creationId xmlns:p14="http://schemas.microsoft.com/office/powerpoint/2010/main" val="163007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6FA83D-049E-4671-9322-18ECE8646072}"/>
              </a:ext>
            </a:extLst>
          </p:cNvPr>
          <p:cNvSpPr/>
          <p:nvPr/>
        </p:nvSpPr>
        <p:spPr>
          <a:xfrm>
            <a:off x="454851" y="354986"/>
            <a:ext cx="4860097" cy="2646750"/>
          </a:xfrm>
          <a:prstGeom prst="rect">
            <a:avLst/>
          </a:prstGeom>
        </p:spPr>
        <p:txBody>
          <a:bodyPr wrap="square">
            <a:spAutoFit/>
          </a:bodyPr>
          <a:lstStyle/>
          <a:p>
            <a:pPr marR="71755" defTabSz="685800">
              <a:lnSpc>
                <a:spcPct val="90000"/>
              </a:lnSpc>
              <a:spcBef>
                <a:spcPts val="600"/>
              </a:spcBef>
            </a:pPr>
            <a:r>
              <a:rPr lang="en-AU" sz="1400" b="1" cap="small" dirty="0">
                <a:solidFill>
                  <a:schemeClr val="accent1"/>
                </a:solidFill>
                <a:latin typeface="VIC" panose="00000500000000000000" pitchFamily="2" charset="0"/>
              </a:rPr>
              <a:t>     Digital data use</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Data is already being captured by a range of users in the Ovens Murray, but too little information is being consolidated and used to inform business or sector growth and cyber security requires ongoing diligence.</a:t>
            </a:r>
          </a:p>
          <a:p>
            <a:pPr marR="71755" indent="-215900" defTabSz="685800">
              <a:lnSpc>
                <a:spcPct val="90000"/>
              </a:lnSpc>
              <a:spcBef>
                <a:spcPts val="600"/>
              </a:spcBef>
              <a:tabLst>
                <a:tab pos="215900" algn="l"/>
              </a:tabLst>
            </a:pPr>
            <a:r>
              <a:rPr lang="en-AU" sz="900" b="1" i="1" dirty="0">
                <a:solidFill>
                  <a:schemeClr val="tx1">
                    <a:lumMod val="50000"/>
                    <a:lumOff val="50000"/>
                  </a:schemeClr>
                </a:solidFill>
                <a:latin typeface="VIC" panose="00000500000000000000" pitchFamily="2" charset="0"/>
              </a:rPr>
              <a:t>Digital data use priority actions</a:t>
            </a:r>
          </a:p>
          <a:p>
            <a:pPr>
              <a:lnSpc>
                <a:spcPct val="90000"/>
              </a:lnSpc>
              <a:spcBef>
                <a:spcPts val="600"/>
              </a:spcBef>
            </a:pPr>
            <a:r>
              <a:rPr lang="en-AU" sz="900" dirty="0">
                <a:solidFill>
                  <a:schemeClr val="tx1">
                    <a:lumMod val="50000"/>
                    <a:lumOff val="50000"/>
                  </a:schemeClr>
                </a:solidFill>
                <a:latin typeface="VIC" panose="00000500000000000000" pitchFamily="2" charset="0"/>
              </a:rPr>
              <a:t>The Ovens Murray region will encourage awareness about data management practices that ensure existing data is utilised to monitor, benchmark and improve good practice, including cyber security, through a set of priority actions, including: </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Undertaking activities to better understand what data is collected and how it is used in the region.</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Analysing what type of data is most beneficial to users.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Building a cohort of people/workforces to manage and interpret data.</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Encouraging understanding of digital risk and cyber security amongst data managers and users.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Promoting and educating stakeholders on the benefits of high quality data collection, data use and data security.</a:t>
            </a:r>
          </a:p>
        </p:txBody>
      </p:sp>
      <p:sp>
        <p:nvSpPr>
          <p:cNvPr id="3" name="Rectangle 2">
            <a:extLst>
              <a:ext uri="{FF2B5EF4-FFF2-40B4-BE49-F238E27FC236}">
                <a16:creationId xmlns:a16="http://schemas.microsoft.com/office/drawing/2014/main" id="{9C219544-97D0-4F16-830F-172DEA2016E0}"/>
              </a:ext>
            </a:extLst>
          </p:cNvPr>
          <p:cNvSpPr/>
          <p:nvPr/>
        </p:nvSpPr>
        <p:spPr>
          <a:xfrm>
            <a:off x="454851" y="3074478"/>
            <a:ext cx="5850531" cy="6151299"/>
          </a:xfrm>
          <a:prstGeom prst="rect">
            <a:avLst/>
          </a:prstGeom>
        </p:spPr>
        <p:txBody>
          <a:bodyPr wrap="square">
            <a:spAutoFit/>
          </a:bodyPr>
          <a:lstStyle/>
          <a:p>
            <a:pPr marR="71755" defTabSz="685800">
              <a:lnSpc>
                <a:spcPct val="90000"/>
              </a:lnSpc>
              <a:spcBef>
                <a:spcPts val="600"/>
              </a:spcBef>
            </a:pPr>
            <a:r>
              <a:rPr lang="en-AU" sz="1400" b="1" cap="small" dirty="0">
                <a:solidFill>
                  <a:schemeClr val="accent1"/>
                </a:solidFill>
                <a:latin typeface="VIC" panose="00000500000000000000" pitchFamily="2" charset="0"/>
              </a:rPr>
              <a:t>     Digital connectivity</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Access to high functioning digital technology infrastructure and services is an</a:t>
            </a:r>
          </a:p>
          <a:p>
            <a:pPr marR="71755" indent="-215900" defTabSz="685800">
              <a:lnSpc>
                <a:spcPct val="90000"/>
              </a:lnSpc>
              <a:tabLst>
                <a:tab pos="215900" algn="l"/>
              </a:tabLst>
            </a:pPr>
            <a:r>
              <a:rPr lang="en-AU" sz="900" dirty="0">
                <a:solidFill>
                  <a:schemeClr val="tx1">
                    <a:lumMod val="50000"/>
                    <a:lumOff val="50000"/>
                  </a:schemeClr>
                </a:solidFill>
                <a:latin typeface="VIC" panose="00000500000000000000" pitchFamily="2" charset="0"/>
              </a:rPr>
              <a:t>essential requirement for 21</a:t>
            </a:r>
            <a:r>
              <a:rPr lang="en-AU" sz="900" baseline="30000" dirty="0">
                <a:solidFill>
                  <a:schemeClr val="tx1">
                    <a:lumMod val="50000"/>
                    <a:lumOff val="50000"/>
                  </a:schemeClr>
                </a:solidFill>
                <a:latin typeface="VIC" panose="00000500000000000000" pitchFamily="2" charset="0"/>
              </a:rPr>
              <a:t>st</a:t>
            </a:r>
            <a:r>
              <a:rPr lang="en-AU" sz="900" dirty="0">
                <a:solidFill>
                  <a:schemeClr val="tx1">
                    <a:lumMod val="50000"/>
                    <a:lumOff val="50000"/>
                  </a:schemeClr>
                </a:solidFill>
                <a:latin typeface="VIC" panose="00000500000000000000" pitchFamily="2" charset="0"/>
              </a:rPr>
              <a:t> century liveability and business operations. High quality</a:t>
            </a:r>
          </a:p>
          <a:p>
            <a:pPr marR="71755" indent="-215900" defTabSz="685800">
              <a:lnSpc>
                <a:spcPct val="90000"/>
              </a:lnSpc>
              <a:tabLst>
                <a:tab pos="215900" algn="l"/>
              </a:tabLst>
            </a:pPr>
            <a:r>
              <a:rPr lang="en-AU" sz="900" dirty="0">
                <a:solidFill>
                  <a:schemeClr val="tx1">
                    <a:lumMod val="50000"/>
                    <a:lumOff val="50000"/>
                  </a:schemeClr>
                </a:solidFill>
                <a:latin typeface="VIC" panose="00000500000000000000" pitchFamily="2" charset="0"/>
              </a:rPr>
              <a:t>digital connection encourages uptake of existing and new technologies that connect </a:t>
            </a:r>
          </a:p>
          <a:p>
            <a:pPr marR="71755" indent="-215900" defTabSz="685800">
              <a:lnSpc>
                <a:spcPct val="90000"/>
              </a:lnSpc>
              <a:tabLst>
                <a:tab pos="215900" algn="l"/>
              </a:tabLst>
            </a:pPr>
            <a:r>
              <a:rPr lang="en-AU" sz="900" dirty="0">
                <a:solidFill>
                  <a:schemeClr val="tx1">
                    <a:lumMod val="50000"/>
                    <a:lumOff val="50000"/>
                  </a:schemeClr>
                </a:solidFill>
                <a:latin typeface="VIC" panose="00000500000000000000" pitchFamily="2" charset="0"/>
              </a:rPr>
              <a:t>people, support service delivery, increase business productivity and underpin community</a:t>
            </a:r>
          </a:p>
          <a:p>
            <a:pPr marR="71755" indent="-215900" defTabSz="685800">
              <a:lnSpc>
                <a:spcPct val="90000"/>
              </a:lnSpc>
              <a:tabLst>
                <a:tab pos="215900" algn="l"/>
              </a:tabLst>
            </a:pPr>
            <a:r>
              <a:rPr lang="en-AU" sz="900" dirty="0">
                <a:solidFill>
                  <a:schemeClr val="tx1">
                    <a:lumMod val="50000"/>
                    <a:lumOff val="50000"/>
                  </a:schemeClr>
                </a:solidFill>
                <a:latin typeface="VIC" panose="00000500000000000000" pitchFamily="2" charset="0"/>
              </a:rPr>
              <a:t>safety and resilience.</a:t>
            </a:r>
          </a:p>
          <a:p>
            <a:pPr marR="71755" indent="-215900" defTabSz="685800">
              <a:lnSpc>
                <a:spcPct val="90000"/>
              </a:lnSpc>
              <a:spcBef>
                <a:spcPts val="600"/>
              </a:spcBef>
              <a:tabLst>
                <a:tab pos="215900" algn="l"/>
              </a:tabLst>
            </a:pPr>
            <a:r>
              <a:rPr lang="en-AU" sz="900" b="1" i="1" dirty="0">
                <a:solidFill>
                  <a:schemeClr val="tx1">
                    <a:lumMod val="50000"/>
                    <a:lumOff val="50000"/>
                  </a:schemeClr>
                </a:solidFill>
                <a:latin typeface="VIC" panose="00000500000000000000" pitchFamily="2" charset="0"/>
              </a:rPr>
              <a:t>Digital connectivity priority actions</a:t>
            </a:r>
          </a:p>
          <a:p>
            <a:pPr>
              <a:lnSpc>
                <a:spcPct val="90000"/>
              </a:lnSpc>
              <a:spcBef>
                <a:spcPts val="600"/>
              </a:spcBef>
            </a:pPr>
            <a:r>
              <a:rPr lang="en-AU" sz="900" dirty="0">
                <a:solidFill>
                  <a:schemeClr val="tx1">
                    <a:lumMod val="50000"/>
                    <a:lumOff val="50000"/>
                  </a:schemeClr>
                </a:solidFill>
                <a:latin typeface="VIC" panose="00000500000000000000" pitchFamily="2" charset="0"/>
              </a:rPr>
              <a:t>The Ovens Murray region will enhance the inclusivity, reach, optimisation and resilience of</a:t>
            </a:r>
          </a:p>
          <a:p>
            <a:pPr>
              <a:lnSpc>
                <a:spcPct val="90000"/>
              </a:lnSpc>
            </a:pPr>
            <a:r>
              <a:rPr lang="en-AU" sz="900" dirty="0">
                <a:solidFill>
                  <a:schemeClr val="tx1">
                    <a:lumMod val="50000"/>
                    <a:lumOff val="50000"/>
                  </a:schemeClr>
                </a:solidFill>
                <a:latin typeface="VIC" panose="00000500000000000000" pitchFamily="2" charset="0"/>
              </a:rPr>
              <a:t>digital services that meet current and future needs by:</a:t>
            </a:r>
          </a:p>
          <a:p>
            <a:pPr lvl="0">
              <a:lnSpc>
                <a:spcPct val="90000"/>
              </a:lnSpc>
              <a:spcBef>
                <a:spcPts val="600"/>
              </a:spcBef>
            </a:pPr>
            <a:r>
              <a:rPr lang="en-AU" sz="900" dirty="0">
                <a:solidFill>
                  <a:schemeClr val="tx1">
                    <a:lumMod val="50000"/>
                    <a:lumOff val="50000"/>
                  </a:schemeClr>
                </a:solidFill>
                <a:latin typeface="VIC" panose="00000500000000000000" pitchFamily="2" charset="0"/>
              </a:rPr>
              <a:t>Advocacy to:</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Improve the reliability, capacity and coverage of NBN fixed broadband services, including business-grade and high capacity services, to meet the needs of residents, businesses and </a:t>
            </a:r>
          </a:p>
          <a:p>
            <a:pPr lvl="0">
              <a:lnSpc>
                <a:spcPct val="90000"/>
              </a:lnSpc>
            </a:pPr>
            <a:r>
              <a:rPr lang="en-AU" sz="900" dirty="0">
                <a:solidFill>
                  <a:schemeClr val="tx1">
                    <a:lumMod val="50000"/>
                    <a:lumOff val="50000"/>
                  </a:schemeClr>
                </a:solidFill>
                <a:latin typeface="VIC" panose="00000500000000000000" pitchFamily="2" charset="0"/>
              </a:rPr>
              <a:t>      service providers.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Provide mobile telephone coverage in priority blackspot areas and locations with poor/unreliable coverage, with consideration to isolated communities, high risk bushfire areas and tourism locations.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Provide affordable options to boost mobile signal and increase WiFi backhaul in locations where services such as eftpos, GPS navigation and mobile data are unavailable during temporary periods of peak demand.</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Remove technical barriers to availability of IoT networks, particularly in areas where primary producers have potential to gain significant benefit.</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Increase access to free public and site-specific WiFi in regional centres, disadvantaged communities and tourism locations, as well as extending access to multipurpose digital hubs that can address a range of access, affordability and technical support needs.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Explore opportunities to leverage available government assets and secure cost-effective customised solutions by using existing infrastructure.</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Strengthen system resilience in ‘high visitation-high risk’ locations such as Alpine Resorts.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Improve awareness of customised solutions for people whose connectivity problems are unlikely to be resolved by mainstream system improvements.</a:t>
            </a:r>
            <a:endParaRPr lang="en-AU" sz="900" dirty="0">
              <a:solidFill>
                <a:srgbClr val="FF0000"/>
              </a:solidFill>
              <a:latin typeface="VIC" panose="00000500000000000000" pitchFamily="2" charset="0"/>
            </a:endParaRP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Provide continuing access to technical supply and demand data so that the region can monitor progress on digital priorities and prepare for the rollout of 5G and other technologies that will support existing and future digital needs.</a:t>
            </a:r>
          </a:p>
          <a:p>
            <a:pPr lvl="0">
              <a:lnSpc>
                <a:spcPct val="90000"/>
              </a:lnSpc>
              <a:spcBef>
                <a:spcPts val="600"/>
              </a:spcBef>
            </a:pPr>
            <a:r>
              <a:rPr lang="en-AU" sz="900" dirty="0">
                <a:solidFill>
                  <a:schemeClr val="tx1">
                    <a:lumMod val="50000"/>
                    <a:lumOff val="50000"/>
                  </a:schemeClr>
                </a:solidFill>
                <a:latin typeface="VIC" panose="00000500000000000000" pitchFamily="2" charset="0"/>
              </a:rPr>
              <a:t>Innovative local solutions to:</a:t>
            </a:r>
          </a:p>
          <a:p>
            <a:pPr marL="17145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Encourage cooperative initiatives that bring groups together to advocate for and implement digital solutions.</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Develop a cohort of neighbourhood technicians - ‘nerds on call’ - who can provide localised tech support to those in need.</a:t>
            </a:r>
          </a:p>
          <a:p>
            <a:pPr marL="171450" lvl="0" indent="-171450">
              <a:lnSpc>
                <a:spcPct val="90000"/>
              </a:lnSpc>
              <a:spcBef>
                <a:spcPts val="4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Assess feasibility of a consultation service – physical or crowdsourcing – that allows people to establish what telecommunication service is best for them in a particular location.</a:t>
            </a:r>
          </a:p>
        </p:txBody>
      </p:sp>
      <p:pic>
        <p:nvPicPr>
          <p:cNvPr id="6" name="Graphic 5" descr="Internet">
            <a:extLst>
              <a:ext uri="{FF2B5EF4-FFF2-40B4-BE49-F238E27FC236}">
                <a16:creationId xmlns:a16="http://schemas.microsoft.com/office/drawing/2014/main" id="{A5B755B5-9906-4501-A762-0DD795FDE6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851" y="392660"/>
            <a:ext cx="216000" cy="216000"/>
          </a:xfrm>
          <a:prstGeom prst="rect">
            <a:avLst/>
          </a:prstGeom>
        </p:spPr>
      </p:pic>
      <p:pic>
        <p:nvPicPr>
          <p:cNvPr id="10" name="Graphic 9" descr="Connections">
            <a:extLst>
              <a:ext uri="{FF2B5EF4-FFF2-40B4-BE49-F238E27FC236}">
                <a16:creationId xmlns:a16="http://schemas.microsoft.com/office/drawing/2014/main" id="{83CD8206-B2CA-4BD1-83EA-168C53C20E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851" y="3088958"/>
            <a:ext cx="216000" cy="216000"/>
          </a:xfrm>
          <a:prstGeom prst="rect">
            <a:avLst/>
          </a:prstGeom>
        </p:spPr>
      </p:pic>
      <p:sp>
        <p:nvSpPr>
          <p:cNvPr id="4" name="Slide Number Placeholder 3">
            <a:extLst>
              <a:ext uri="{FF2B5EF4-FFF2-40B4-BE49-F238E27FC236}">
                <a16:creationId xmlns:a16="http://schemas.microsoft.com/office/drawing/2014/main" id="{D21D16B9-EEF1-4E7C-A0C0-14E31D6653F2}"/>
              </a:ext>
            </a:extLst>
          </p:cNvPr>
          <p:cNvSpPr>
            <a:spLocks noGrp="1"/>
          </p:cNvSpPr>
          <p:nvPr>
            <p:ph type="sldNum" sz="quarter" idx="12"/>
          </p:nvPr>
        </p:nvSpPr>
        <p:spPr/>
        <p:txBody>
          <a:bodyPr/>
          <a:lstStyle/>
          <a:p>
            <a:fld id="{6948CE19-2F83-46F3-9C1F-CE53E9CFC87D}" type="slidenum">
              <a:rPr lang="en-AU" smtClean="0"/>
              <a:t>26</a:t>
            </a:fld>
            <a:endParaRPr lang="en-AU"/>
          </a:p>
        </p:txBody>
      </p:sp>
    </p:spTree>
    <p:extLst>
      <p:ext uri="{BB962C8B-B14F-4D97-AF65-F5344CB8AC3E}">
        <p14:creationId xmlns:p14="http://schemas.microsoft.com/office/powerpoint/2010/main" val="33063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A9FA3-4E4D-42D4-AAD0-EC7CD515AD82}"/>
              </a:ext>
            </a:extLst>
          </p:cNvPr>
          <p:cNvSpPr/>
          <p:nvPr/>
        </p:nvSpPr>
        <p:spPr>
          <a:xfrm>
            <a:off x="454851" y="784298"/>
            <a:ext cx="4681692" cy="5758884"/>
          </a:xfrm>
          <a:prstGeom prst="rect">
            <a:avLst/>
          </a:prstGeom>
        </p:spPr>
        <p:txBody>
          <a:bodyPr wrap="square">
            <a:spAutoFit/>
          </a:bodyPr>
          <a:lstStyle/>
          <a:p>
            <a:pPr marR="71755" defTabSz="685800">
              <a:lnSpc>
                <a:spcPct val="90000"/>
              </a:lnSpc>
              <a:spcBef>
                <a:spcPts val="600"/>
              </a:spcBef>
            </a:pPr>
            <a:r>
              <a:rPr lang="en-AU" sz="1400" b="1" cap="small" dirty="0">
                <a:solidFill>
                  <a:schemeClr val="accent1"/>
                </a:solidFill>
                <a:latin typeface="VIC" panose="00000500000000000000" pitchFamily="2" charset="0"/>
              </a:rPr>
              <a:t>     Digital governance</a:t>
            </a:r>
          </a:p>
          <a:p>
            <a:pPr marR="71755" indent="-215900" defTabSz="685800">
              <a:lnSpc>
                <a:spcPct val="90000"/>
              </a:lnSpc>
              <a:spcBef>
                <a:spcPts val="600"/>
              </a:spcBef>
              <a:tabLst>
                <a:tab pos="215900" algn="l"/>
              </a:tabLst>
            </a:pPr>
            <a:r>
              <a:rPr lang="en-AU" sz="900" dirty="0">
                <a:solidFill>
                  <a:schemeClr val="tx1">
                    <a:lumMod val="50000"/>
                    <a:lumOff val="50000"/>
                  </a:schemeClr>
                </a:solidFill>
                <a:latin typeface="VIC" panose="00000500000000000000" pitchFamily="2" charset="0"/>
              </a:rPr>
              <a:t>Ongoing leadership and coordination in the emerging digital economy will enable Ovens Murray to continue to build its capability and deliver the best outcomes for its communities.</a:t>
            </a:r>
          </a:p>
          <a:p>
            <a:pPr marR="71755" indent="-215900" defTabSz="685800">
              <a:lnSpc>
                <a:spcPct val="90000"/>
              </a:lnSpc>
              <a:spcBef>
                <a:spcPts val="600"/>
              </a:spcBef>
              <a:tabLst>
                <a:tab pos="215900" algn="l"/>
              </a:tabLst>
            </a:pPr>
            <a:r>
              <a:rPr lang="en-AU" sz="900" b="1" i="1" dirty="0">
                <a:solidFill>
                  <a:schemeClr val="tx1">
                    <a:lumMod val="50000"/>
                    <a:lumOff val="50000"/>
                  </a:schemeClr>
                </a:solidFill>
                <a:latin typeface="VIC" panose="00000500000000000000" pitchFamily="2" charset="0"/>
              </a:rPr>
              <a:t>Digital governance priority actions</a:t>
            </a:r>
          </a:p>
          <a:p>
            <a:pPr>
              <a:lnSpc>
                <a:spcPct val="90000"/>
              </a:lnSpc>
              <a:spcBef>
                <a:spcPts val="600"/>
              </a:spcBef>
            </a:pPr>
            <a:r>
              <a:rPr lang="en-AU" sz="900" dirty="0">
                <a:solidFill>
                  <a:schemeClr val="tx1">
                    <a:lumMod val="50000"/>
                    <a:lumOff val="50000"/>
                  </a:schemeClr>
                </a:solidFill>
                <a:latin typeface="VIC" panose="00000500000000000000" pitchFamily="2" charset="0"/>
              </a:rPr>
              <a:t>The Ovens Murray region will establish a framework for regional leadership and coordination to support initiatives that align with the region’s digital priorities and oversee progress on implementation of the Ovens Murray Digital Plan through a set of priority actions, including:</a:t>
            </a:r>
          </a:p>
          <a:p>
            <a:pPr marL="171450" lvl="0" indent="-171450">
              <a:lnSpc>
                <a:spcPct val="90000"/>
              </a:lnSpc>
              <a:spcBef>
                <a:spcPts val="6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Establishing a regional governance group / network with terms of reference, delegations and directorship to provide leadership and coordination, with consideration given to the following potential roles:</a:t>
            </a:r>
          </a:p>
          <a:p>
            <a:pPr marL="628650" lvl="2" indent="-171450">
              <a:lnSpc>
                <a:spcPct val="90000"/>
              </a:lnSpc>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Sharing information and connecting people in the regional digital ecosystem</a:t>
            </a:r>
          </a:p>
          <a:p>
            <a:pPr marL="628650" lvl="2" indent="-171450">
              <a:lnSpc>
                <a:spcPct val="90000"/>
              </a:lnSpc>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Supporting the development, implementation and evaluation of new initiatives and advising on program logic</a:t>
            </a:r>
          </a:p>
          <a:p>
            <a:pPr marL="628650" lvl="2" indent="-171450">
              <a:lnSpc>
                <a:spcPct val="90000"/>
              </a:lnSpc>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Maximising alignment of projects / initiatives to regional digital priorities and identifying opportunities to value-add</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Monitoring digital plan implementation and outcomes</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Identifying emerging regional digital needs</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Monitoring rollout of new technologies and customised solutions</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Advocating for available funding and providing advice on funding gaps, issues etc.</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Assisting establishment of working groups with appropriate membership and links</a:t>
            </a:r>
          </a:p>
          <a:p>
            <a:pPr marL="628650" lvl="1" indent="-171450">
              <a:spcBef>
                <a:spcPts val="600"/>
              </a:spcBef>
              <a:buFont typeface="Wingdings" panose="05000000000000000000" pitchFamily="2" charset="2"/>
              <a:buChar char="Ø"/>
            </a:pPr>
            <a:r>
              <a:rPr lang="en-AU" sz="900" dirty="0">
                <a:solidFill>
                  <a:schemeClr val="tx1">
                    <a:lumMod val="50000"/>
                    <a:lumOff val="50000"/>
                  </a:schemeClr>
                </a:solidFill>
                <a:latin typeface="VIC" panose="00000500000000000000" pitchFamily="2" charset="0"/>
              </a:rPr>
              <a:t>Reporting back to relevant groups, including the Ovens Murray Regional Partnership.</a:t>
            </a:r>
          </a:p>
          <a:p>
            <a:pPr marL="171450" lvl="1" indent="-171450">
              <a:lnSpc>
                <a:spcPct val="90000"/>
              </a:lnSpc>
              <a:spcBef>
                <a:spcPts val="6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Engaging with existing regional networks and groups that are strengthening digital innovation, inclusion and connectivity in the region, including digital innovation project steering groups, Indi Telecommunications Action Group (ITAG) and Digital Technology Advisory Committee (DTAC). </a:t>
            </a:r>
          </a:p>
          <a:p>
            <a:pPr marL="171450" lvl="1" indent="-171450">
              <a:lnSpc>
                <a:spcPct val="90000"/>
              </a:lnSpc>
              <a:spcBef>
                <a:spcPts val="600"/>
              </a:spcBef>
              <a:buFont typeface="Arial" panose="020B0604020202020204" pitchFamily="34" charset="0"/>
              <a:buChar char="•"/>
            </a:pPr>
            <a:r>
              <a:rPr lang="en-AU" sz="900" dirty="0">
                <a:solidFill>
                  <a:schemeClr val="tx1">
                    <a:lumMod val="50000"/>
                    <a:lumOff val="50000"/>
                  </a:schemeClr>
                </a:solidFill>
                <a:latin typeface="VIC" panose="00000500000000000000" pitchFamily="2" charset="0"/>
              </a:rPr>
              <a:t>Developing and implementing a regional digital outcomes evaluation framework that is supported by high-quality regional level data.</a:t>
            </a:r>
          </a:p>
          <a:p>
            <a:pPr marL="171450" lvl="1" indent="-171450">
              <a:lnSpc>
                <a:spcPct val="90000"/>
              </a:lnSpc>
              <a:spcBef>
                <a:spcPts val="600"/>
              </a:spcBef>
              <a:buFont typeface="Arial" panose="020B0604020202020204" pitchFamily="34" charset="0"/>
              <a:buChar char="•"/>
            </a:pPr>
            <a:endParaRPr lang="en-AU" sz="900" dirty="0">
              <a:solidFill>
                <a:schemeClr val="tx1">
                  <a:lumMod val="50000"/>
                  <a:lumOff val="50000"/>
                </a:schemeClr>
              </a:solidFill>
              <a:latin typeface="VIC" panose="00000500000000000000" pitchFamily="2" charset="0"/>
            </a:endParaRPr>
          </a:p>
        </p:txBody>
      </p:sp>
      <p:pic>
        <p:nvPicPr>
          <p:cNvPr id="6" name="Graphic 5" descr="Newspaper">
            <a:extLst>
              <a:ext uri="{FF2B5EF4-FFF2-40B4-BE49-F238E27FC236}">
                <a16:creationId xmlns:a16="http://schemas.microsoft.com/office/drawing/2014/main" id="{DE7B6519-A883-4A44-AAAF-15BBFAD919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851" y="809350"/>
            <a:ext cx="195442" cy="195442"/>
          </a:xfrm>
          <a:prstGeom prst="rect">
            <a:avLst/>
          </a:prstGeom>
        </p:spPr>
      </p:pic>
      <p:sp>
        <p:nvSpPr>
          <p:cNvPr id="2" name="Slide Number Placeholder 1">
            <a:extLst>
              <a:ext uri="{FF2B5EF4-FFF2-40B4-BE49-F238E27FC236}">
                <a16:creationId xmlns:a16="http://schemas.microsoft.com/office/drawing/2014/main" id="{D891E41F-CD38-4A3D-86E3-1D948DCD766E}"/>
              </a:ext>
            </a:extLst>
          </p:cNvPr>
          <p:cNvSpPr>
            <a:spLocks noGrp="1"/>
          </p:cNvSpPr>
          <p:nvPr>
            <p:ph type="sldNum" sz="quarter" idx="12"/>
          </p:nvPr>
        </p:nvSpPr>
        <p:spPr/>
        <p:txBody>
          <a:bodyPr/>
          <a:lstStyle/>
          <a:p>
            <a:fld id="{6948CE19-2F83-46F3-9C1F-CE53E9CFC87D}" type="slidenum">
              <a:rPr lang="en-AU" smtClean="0"/>
              <a:t>27</a:t>
            </a:fld>
            <a:endParaRPr lang="en-AU"/>
          </a:p>
        </p:txBody>
      </p:sp>
    </p:spTree>
    <p:extLst>
      <p:ext uri="{BB962C8B-B14F-4D97-AF65-F5344CB8AC3E}">
        <p14:creationId xmlns:p14="http://schemas.microsoft.com/office/powerpoint/2010/main" val="261519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42E5AB-481C-4E76-84D3-641C08915335}"/>
              </a:ext>
            </a:extLst>
          </p:cNvPr>
          <p:cNvSpPr/>
          <p:nvPr/>
        </p:nvSpPr>
        <p:spPr>
          <a:xfrm>
            <a:off x="695739" y="543149"/>
            <a:ext cx="5897090" cy="2446824"/>
          </a:xfrm>
          <a:prstGeom prst="rect">
            <a:avLst/>
          </a:prstGeom>
        </p:spPr>
        <p:txBody>
          <a:bodyPr wrap="square">
            <a:spAutoFit/>
          </a:bodyPr>
          <a:lstStyle/>
          <a:p>
            <a:pPr>
              <a:spcAft>
                <a:spcPts val="600"/>
              </a:spcAft>
            </a:pPr>
            <a:r>
              <a:rPr lang="en-AU" sz="2400" dirty="0">
                <a:solidFill>
                  <a:schemeClr val="accent1"/>
                </a:solidFill>
                <a:latin typeface="VIC" panose="00000500000000000000" pitchFamily="2" charset="0"/>
                <a:ea typeface="+mj-ea"/>
                <a:cs typeface="+mj-cs"/>
              </a:rPr>
              <a:t>Ovens Murray Priority Projects </a:t>
            </a:r>
          </a:p>
          <a:p>
            <a:r>
              <a:rPr lang="en-US" sz="1400" dirty="0">
                <a:solidFill>
                  <a:schemeClr val="tx1">
                    <a:lumMod val="50000"/>
                    <a:lumOff val="50000"/>
                  </a:schemeClr>
                </a:solidFill>
                <a:latin typeface="VIC" panose="00000500000000000000" pitchFamily="2" charset="0"/>
              </a:rPr>
              <a:t>The Ovens Murray Regional Partnership identified two initiatives for business case analysis within its digital planning project.  These initiatives were chosen because they build on the region’s strengths in tourism and tele-health service delivery and respond to known community needs. </a:t>
            </a:r>
          </a:p>
          <a:p>
            <a:endParaRPr lang="en-AU" sz="1200" dirty="0">
              <a:solidFill>
                <a:schemeClr val="tx1">
                  <a:lumMod val="50000"/>
                  <a:lumOff val="50000"/>
                </a:schemeClr>
              </a:solidFill>
              <a:latin typeface="VIC" panose="00000500000000000000" pitchFamily="2" charset="0"/>
            </a:endParaRPr>
          </a:p>
          <a:p>
            <a:r>
              <a:rPr lang="en-US" sz="1400" dirty="0">
                <a:solidFill>
                  <a:schemeClr val="tx1">
                    <a:lumMod val="50000"/>
                    <a:lumOff val="50000"/>
                  </a:schemeClr>
                </a:solidFill>
                <a:latin typeface="VIC" panose="00000500000000000000" pitchFamily="2" charset="0"/>
              </a:rPr>
              <a:t>The business case analysis for each initiative will be used to determine its feasibility and inform next steps in relation to detailed planning, resourcing and potential implementation.</a:t>
            </a:r>
          </a:p>
        </p:txBody>
      </p:sp>
      <p:sp>
        <p:nvSpPr>
          <p:cNvPr id="2" name="TextBox 1">
            <a:extLst>
              <a:ext uri="{FF2B5EF4-FFF2-40B4-BE49-F238E27FC236}">
                <a16:creationId xmlns:a16="http://schemas.microsoft.com/office/drawing/2014/main" id="{27880A40-C150-43A0-ACD8-D7DDE0AD4823}"/>
              </a:ext>
            </a:extLst>
          </p:cNvPr>
          <p:cNvSpPr txBox="1"/>
          <p:nvPr/>
        </p:nvSpPr>
        <p:spPr>
          <a:xfrm>
            <a:off x="1802168" y="6133037"/>
            <a:ext cx="4790661" cy="2739211"/>
          </a:xfrm>
          <a:prstGeom prst="rect">
            <a:avLst/>
          </a:prstGeom>
          <a:noFill/>
        </p:spPr>
        <p:txBody>
          <a:bodyPr wrap="square" rtlCol="0">
            <a:spAutoFit/>
          </a:bodyPr>
          <a:lstStyle/>
          <a:p>
            <a:pPr algn="r"/>
            <a:endParaRPr lang="en-US" sz="2000" dirty="0">
              <a:solidFill>
                <a:schemeClr val="accent1"/>
              </a:solidFill>
              <a:latin typeface="VIC" panose="00000500000000000000" pitchFamily="2" charset="0"/>
            </a:endParaRPr>
          </a:p>
          <a:p>
            <a:pPr algn="r"/>
            <a:r>
              <a:rPr lang="en-AU" sz="2000" dirty="0">
                <a:solidFill>
                  <a:schemeClr val="accent1"/>
                </a:solidFill>
                <a:latin typeface="VIC" panose="00000500000000000000" pitchFamily="2" charset="0"/>
              </a:rPr>
              <a:t>Digital maternal platform</a:t>
            </a:r>
          </a:p>
          <a:p>
            <a:pPr algn="r"/>
            <a:r>
              <a:rPr lang="en-AU" sz="1200" dirty="0">
                <a:solidFill>
                  <a:schemeClr val="tx1">
                    <a:lumMod val="50000"/>
                    <a:lumOff val="50000"/>
                  </a:schemeClr>
                </a:solidFill>
                <a:latin typeface="VIC" panose="00000500000000000000" pitchFamily="2" charset="0"/>
              </a:rPr>
              <a:t>This initiative aims to support mother-baby health and wellbeing through a mobile application that can be used from 12 weeks gestation through to a baby’s first year of life. It includes high quality information, a midwife portal and health trackers for mother and baby. </a:t>
            </a:r>
            <a:r>
              <a:rPr lang="en-US" sz="1200" dirty="0">
                <a:solidFill>
                  <a:schemeClr val="tx1">
                    <a:lumMod val="50000"/>
                    <a:lumOff val="50000"/>
                  </a:schemeClr>
                </a:solidFill>
                <a:latin typeface="VIC" panose="00000500000000000000" pitchFamily="2" charset="0"/>
              </a:rPr>
              <a:t> </a:t>
            </a:r>
            <a:endParaRPr lang="en-AU" sz="1200" dirty="0">
              <a:solidFill>
                <a:schemeClr val="tx1">
                  <a:lumMod val="50000"/>
                  <a:lumOff val="50000"/>
                </a:schemeClr>
              </a:solidFill>
              <a:latin typeface="VIC" panose="00000500000000000000" pitchFamily="2" charset="0"/>
            </a:endParaRPr>
          </a:p>
          <a:p>
            <a:pPr algn="r"/>
            <a:endParaRPr lang="en-US" sz="1200" dirty="0">
              <a:solidFill>
                <a:schemeClr val="tx1">
                  <a:lumMod val="50000"/>
                  <a:lumOff val="50000"/>
                </a:schemeClr>
              </a:solidFill>
              <a:latin typeface="VIC" panose="00000500000000000000" pitchFamily="2" charset="0"/>
            </a:endParaRPr>
          </a:p>
          <a:p>
            <a:pPr algn="r"/>
            <a:r>
              <a:rPr lang="en-US" sz="1200" dirty="0">
                <a:solidFill>
                  <a:schemeClr val="tx1">
                    <a:lumMod val="50000"/>
                    <a:lumOff val="50000"/>
                  </a:schemeClr>
                </a:solidFill>
                <a:latin typeface="VIC" panose="00000500000000000000" pitchFamily="2" charset="0"/>
              </a:rPr>
              <a:t>The digital maternal platform project builds on the groundbreaking work of the Hume Telehealth Agency at Northeast Health Wangaratta, which aims to connect patients and health providers using digital technology to deliver more accessible health care. </a:t>
            </a:r>
          </a:p>
        </p:txBody>
      </p:sp>
      <p:sp>
        <p:nvSpPr>
          <p:cNvPr id="4" name="TextBox 3">
            <a:extLst>
              <a:ext uri="{FF2B5EF4-FFF2-40B4-BE49-F238E27FC236}">
                <a16:creationId xmlns:a16="http://schemas.microsoft.com/office/drawing/2014/main" id="{26EB86CD-9F61-4F76-A864-56FC180FEFF3}"/>
              </a:ext>
            </a:extLst>
          </p:cNvPr>
          <p:cNvSpPr txBox="1"/>
          <p:nvPr/>
        </p:nvSpPr>
        <p:spPr>
          <a:xfrm>
            <a:off x="1093304" y="3332270"/>
            <a:ext cx="5499525" cy="2616101"/>
          </a:xfrm>
          <a:prstGeom prst="rect">
            <a:avLst/>
          </a:prstGeom>
          <a:noFill/>
        </p:spPr>
        <p:txBody>
          <a:bodyPr wrap="square" rtlCol="0">
            <a:spAutoFit/>
          </a:bodyPr>
          <a:lstStyle/>
          <a:p>
            <a:r>
              <a:rPr lang="en-US" sz="2000" dirty="0">
                <a:solidFill>
                  <a:schemeClr val="accent1"/>
                </a:solidFill>
                <a:latin typeface="VIC" panose="00000500000000000000" pitchFamily="2" charset="0"/>
              </a:rPr>
              <a:t>Real time, place-based digital tourism app</a:t>
            </a:r>
            <a:endParaRPr lang="en-AU" sz="2000" dirty="0">
              <a:solidFill>
                <a:schemeClr val="accent1"/>
              </a:solidFill>
              <a:latin typeface="VIC" panose="00000500000000000000" pitchFamily="2" charset="0"/>
            </a:endParaRPr>
          </a:p>
          <a:p>
            <a:pPr algn="r"/>
            <a:r>
              <a:rPr lang="en-AU" sz="1200" dirty="0">
                <a:solidFill>
                  <a:schemeClr val="tx1">
                    <a:lumMod val="50000"/>
                    <a:lumOff val="50000"/>
                  </a:schemeClr>
                </a:solidFill>
                <a:latin typeface="VIC" panose="00000500000000000000" pitchFamily="2" charset="0"/>
              </a:rPr>
              <a:t>This initiative aims to develop a mobile way-finder, visitor guide and interpretive application for visitors to find out what’s on offer nearby, on that day and in the near future, and how to access that opportunity</a:t>
            </a:r>
            <a:r>
              <a:rPr lang="en-US" sz="1200" dirty="0">
                <a:solidFill>
                  <a:schemeClr val="tx1">
                    <a:lumMod val="50000"/>
                    <a:lumOff val="50000"/>
                  </a:schemeClr>
                </a:solidFill>
                <a:latin typeface="VIC" panose="00000500000000000000" pitchFamily="2" charset="0"/>
              </a:rPr>
              <a:t>.</a:t>
            </a:r>
          </a:p>
          <a:p>
            <a:pPr algn="r"/>
            <a:endParaRPr lang="en-AU" sz="1200" dirty="0">
              <a:solidFill>
                <a:schemeClr val="tx1">
                  <a:lumMod val="50000"/>
                  <a:lumOff val="50000"/>
                </a:schemeClr>
              </a:solidFill>
              <a:latin typeface="VIC" panose="00000500000000000000" pitchFamily="2" charset="0"/>
            </a:endParaRPr>
          </a:p>
          <a:p>
            <a:pPr algn="r"/>
            <a:r>
              <a:rPr lang="en-US" sz="1200" dirty="0">
                <a:solidFill>
                  <a:schemeClr val="tx1">
                    <a:lumMod val="50000"/>
                    <a:lumOff val="50000"/>
                  </a:schemeClr>
                </a:solidFill>
                <a:latin typeface="VIC" panose="00000500000000000000" pitchFamily="2" charset="0"/>
              </a:rPr>
              <a:t>Research by Tourism North East, the tourism body in Ovens Murray, shows that the region’s High Country brand is having a strong impact, significantly increasing regional visitation. However, visitors report that when they are in the region, they find it difficult to obtain real-time information and independently find their way to destinations and activities of personal interest. The ‘tourism app’ will provide real </a:t>
            </a:r>
          </a:p>
          <a:p>
            <a:pPr algn="r"/>
            <a:r>
              <a:rPr lang="en-US" sz="1200" dirty="0">
                <a:solidFill>
                  <a:schemeClr val="tx1">
                    <a:lumMod val="50000"/>
                    <a:lumOff val="50000"/>
                  </a:schemeClr>
                </a:solidFill>
                <a:latin typeface="VIC" panose="00000500000000000000" pitchFamily="2" charset="0"/>
              </a:rPr>
              <a:t>time, place-based information which enable visitors to have the </a:t>
            </a:r>
          </a:p>
          <a:p>
            <a:pPr algn="r"/>
            <a:r>
              <a:rPr lang="en-US" sz="1200" dirty="0">
                <a:solidFill>
                  <a:schemeClr val="tx1">
                    <a:lumMod val="50000"/>
                    <a:lumOff val="50000"/>
                  </a:schemeClr>
                </a:solidFill>
                <a:latin typeface="VIC" panose="00000500000000000000" pitchFamily="2" charset="0"/>
              </a:rPr>
              <a:t>experiences on offer that best suit them.</a:t>
            </a:r>
            <a:endParaRPr lang="en-US" sz="1200" dirty="0">
              <a:solidFill>
                <a:schemeClr val="accent1"/>
              </a:solidFill>
              <a:latin typeface="VIC" panose="00000500000000000000" pitchFamily="2" charset="0"/>
            </a:endParaRPr>
          </a:p>
        </p:txBody>
      </p:sp>
      <p:sp>
        <p:nvSpPr>
          <p:cNvPr id="3" name="Slide Number Placeholder 2">
            <a:extLst>
              <a:ext uri="{FF2B5EF4-FFF2-40B4-BE49-F238E27FC236}">
                <a16:creationId xmlns:a16="http://schemas.microsoft.com/office/drawing/2014/main" id="{A3565271-A357-47B7-A322-A2ED1560363E}"/>
              </a:ext>
            </a:extLst>
          </p:cNvPr>
          <p:cNvSpPr>
            <a:spLocks noGrp="1"/>
          </p:cNvSpPr>
          <p:nvPr>
            <p:ph type="sldNum" sz="quarter" idx="12"/>
          </p:nvPr>
        </p:nvSpPr>
        <p:spPr/>
        <p:txBody>
          <a:bodyPr/>
          <a:lstStyle/>
          <a:p>
            <a:fld id="{6948CE19-2F83-46F3-9C1F-CE53E9CFC87D}" type="slidenum">
              <a:rPr lang="en-AU" smtClean="0"/>
              <a:t>28</a:t>
            </a:fld>
            <a:endParaRPr lang="en-AU"/>
          </a:p>
        </p:txBody>
      </p:sp>
    </p:spTree>
    <p:extLst>
      <p:ext uri="{BB962C8B-B14F-4D97-AF65-F5344CB8AC3E}">
        <p14:creationId xmlns:p14="http://schemas.microsoft.com/office/powerpoint/2010/main" val="563621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9AC5F-9E78-452A-B6ED-A5F410B04D05}"/>
              </a:ext>
            </a:extLst>
          </p:cNvPr>
          <p:cNvSpPr/>
          <p:nvPr/>
        </p:nvSpPr>
        <p:spPr>
          <a:xfrm>
            <a:off x="2385391" y="748349"/>
            <a:ext cx="4001123" cy="1831271"/>
          </a:xfrm>
          <a:prstGeom prst="rect">
            <a:avLst/>
          </a:prstGeom>
        </p:spPr>
        <p:txBody>
          <a:bodyPr wrap="square">
            <a:spAutoFit/>
          </a:bodyPr>
          <a:lstStyle/>
          <a:p>
            <a:pPr lvl="0" algn="r">
              <a:spcAft>
                <a:spcPts val="600"/>
              </a:spcAft>
            </a:pPr>
            <a:r>
              <a:rPr lang="en-AU" sz="2400" dirty="0">
                <a:solidFill>
                  <a:schemeClr val="accent1"/>
                </a:solidFill>
                <a:latin typeface="VIC" panose="00000500000000000000" pitchFamily="2" charset="0"/>
                <a:ea typeface="+mj-ea"/>
                <a:cs typeface="+mj-cs"/>
              </a:rPr>
              <a:t>Next Steps</a:t>
            </a:r>
          </a:p>
          <a:p>
            <a:pPr algn="r"/>
            <a:r>
              <a:rPr lang="en-AU" sz="1200" dirty="0">
                <a:solidFill>
                  <a:prstClr val="black">
                    <a:lumMod val="50000"/>
                    <a:lumOff val="50000"/>
                  </a:prstClr>
                </a:solidFill>
                <a:latin typeface="VIC" panose="00000500000000000000" pitchFamily="2" charset="0"/>
              </a:rPr>
              <a:t>The findings and recommendations identified in the Ovens Murray Digital Plan will form the basis </a:t>
            </a:r>
          </a:p>
          <a:p>
            <a:pPr algn="r"/>
            <a:r>
              <a:rPr lang="en-AU" sz="1200" dirty="0">
                <a:solidFill>
                  <a:prstClr val="black">
                    <a:lumMod val="50000"/>
                    <a:lumOff val="50000"/>
                  </a:prstClr>
                </a:solidFill>
                <a:latin typeface="VIC" panose="00000500000000000000" pitchFamily="2" charset="0"/>
              </a:rPr>
              <a:t>of advocacy by the Regional Partnership into Commonwealth, Victorian and local governments, as well as ongoing regional collaboration and support for industry and community groups that can contribute to the region’s digital future.</a:t>
            </a:r>
          </a:p>
        </p:txBody>
      </p:sp>
      <p:sp>
        <p:nvSpPr>
          <p:cNvPr id="3" name="Rectangle 2">
            <a:extLst>
              <a:ext uri="{FF2B5EF4-FFF2-40B4-BE49-F238E27FC236}">
                <a16:creationId xmlns:a16="http://schemas.microsoft.com/office/drawing/2014/main" id="{8E96A0C6-4A04-47FB-82D8-60EF6FDC9CBF}"/>
              </a:ext>
            </a:extLst>
          </p:cNvPr>
          <p:cNvSpPr/>
          <p:nvPr/>
        </p:nvSpPr>
        <p:spPr>
          <a:xfrm>
            <a:off x="1713507" y="2583312"/>
            <a:ext cx="4673007" cy="1938992"/>
          </a:xfrm>
          <a:prstGeom prst="rect">
            <a:avLst/>
          </a:prstGeom>
        </p:spPr>
        <p:txBody>
          <a:bodyPr wrap="square">
            <a:spAutoFit/>
          </a:bodyPr>
          <a:lstStyle/>
          <a:p>
            <a:pPr lvl="0" algn="r">
              <a:spcAft>
                <a:spcPts val="600"/>
              </a:spcAft>
            </a:pPr>
            <a:r>
              <a:rPr lang="en-AU" sz="1200" dirty="0">
                <a:solidFill>
                  <a:schemeClr val="tx1">
                    <a:lumMod val="50000"/>
                    <a:lumOff val="50000"/>
                  </a:schemeClr>
                </a:solidFill>
                <a:latin typeface="VIC" panose="00000500000000000000" pitchFamily="2" charset="0"/>
              </a:rPr>
              <a:t>The Ovens Murray Digital Plan highlights gaps and opportunities to improve digital awareness, skills, connectivity, data use and governance. It also identifies where some future demands may lie, bringing to light areas where efforts can be focused to bridge the digital divide between metropolitan and regional Victoria and within the Ovens Murray region. By addressing priority needs, we will maximise the potential for local residents, businesses and community to flourish as the digital age continues to advance, building a strong digital future for the region.</a:t>
            </a:r>
          </a:p>
        </p:txBody>
      </p:sp>
      <p:sp>
        <p:nvSpPr>
          <p:cNvPr id="4" name="Rectangle 3">
            <a:extLst>
              <a:ext uri="{FF2B5EF4-FFF2-40B4-BE49-F238E27FC236}">
                <a16:creationId xmlns:a16="http://schemas.microsoft.com/office/drawing/2014/main" id="{C8653FAC-6942-4FBB-A851-72EE3B91BA2C}"/>
              </a:ext>
            </a:extLst>
          </p:cNvPr>
          <p:cNvSpPr/>
          <p:nvPr/>
        </p:nvSpPr>
        <p:spPr>
          <a:xfrm>
            <a:off x="1713507" y="6085344"/>
            <a:ext cx="4673007" cy="2041585"/>
          </a:xfrm>
          <a:prstGeom prst="rect">
            <a:avLst/>
          </a:prstGeom>
        </p:spPr>
        <p:txBody>
          <a:bodyPr wrap="square">
            <a:spAutoFit/>
          </a:bodyPr>
          <a:lstStyle/>
          <a:p>
            <a:r>
              <a:rPr lang="en-AU" sz="1200" dirty="0">
                <a:solidFill>
                  <a:schemeClr val="tx1">
                    <a:lumMod val="50000"/>
                    <a:lumOff val="50000"/>
                  </a:schemeClr>
                </a:solidFill>
                <a:latin typeface="VIC" panose="00000500000000000000" pitchFamily="2" charset="0"/>
              </a:rPr>
              <a:t>The </a:t>
            </a:r>
            <a:r>
              <a:rPr lang="en-AU" sz="1200" dirty="0">
                <a:solidFill>
                  <a:schemeClr val="accent1"/>
                </a:solidFill>
                <a:latin typeface="VIC" panose="00000500000000000000" pitchFamily="2" charset="0"/>
              </a:rPr>
              <a:t>Ovens Murray Regional Partnership </a:t>
            </a:r>
            <a:r>
              <a:rPr lang="en-AU" sz="1200" dirty="0">
                <a:solidFill>
                  <a:schemeClr val="tx1">
                    <a:lumMod val="50000"/>
                    <a:lumOff val="50000"/>
                  </a:schemeClr>
                </a:solidFill>
                <a:latin typeface="VIC" panose="00000500000000000000" pitchFamily="2" charset="0"/>
              </a:rPr>
              <a:t>sincerely</a:t>
            </a:r>
            <a:r>
              <a:rPr lang="en-AU" sz="1200" dirty="0">
                <a:solidFill>
                  <a:schemeClr val="accent1"/>
                </a:solidFill>
                <a:latin typeface="VIC" panose="00000500000000000000" pitchFamily="2" charset="0"/>
              </a:rPr>
              <a:t> </a:t>
            </a:r>
            <a:r>
              <a:rPr lang="en-AU" sz="1200" dirty="0">
                <a:solidFill>
                  <a:schemeClr val="tx1">
                    <a:lumMod val="50000"/>
                    <a:lumOff val="50000"/>
                  </a:schemeClr>
                </a:solidFill>
                <a:latin typeface="VIC" panose="00000500000000000000" pitchFamily="2" charset="0"/>
              </a:rPr>
              <a:t>thanks members of Ovens Murray Digital Plan Working Group and other committed regional stakeholders who generously gave their time and shared their knowledge, providing a highly valued contribution </a:t>
            </a:r>
            <a:r>
              <a:rPr lang="en-AU" sz="1200">
                <a:solidFill>
                  <a:schemeClr val="tx1">
                    <a:lumMod val="50000"/>
                    <a:lumOff val="50000"/>
                  </a:schemeClr>
                </a:solidFill>
                <a:latin typeface="VIC" panose="00000500000000000000" pitchFamily="2" charset="0"/>
              </a:rPr>
              <a:t>to the </a:t>
            </a:r>
            <a:r>
              <a:rPr lang="en-AU" sz="1200" dirty="0">
                <a:solidFill>
                  <a:schemeClr val="tx1">
                    <a:lumMod val="50000"/>
                    <a:lumOff val="50000"/>
                  </a:schemeClr>
                </a:solidFill>
                <a:latin typeface="VIC" panose="00000500000000000000" pitchFamily="2" charset="0"/>
              </a:rPr>
              <a:t>development of the </a:t>
            </a:r>
          </a:p>
          <a:p>
            <a:r>
              <a:rPr lang="en-AU" sz="1200" dirty="0">
                <a:solidFill>
                  <a:schemeClr val="tx1">
                    <a:lumMod val="50000"/>
                    <a:lumOff val="50000"/>
                  </a:schemeClr>
                </a:solidFill>
                <a:latin typeface="VIC" panose="00000500000000000000" pitchFamily="2" charset="0"/>
              </a:rPr>
              <a:t>Ovens Murray Regional Digital Plan.  </a:t>
            </a:r>
          </a:p>
          <a:p>
            <a:pPr>
              <a:spcBef>
                <a:spcPts val="750"/>
              </a:spcBef>
            </a:pPr>
            <a:r>
              <a:rPr lang="en-AU" sz="1200" dirty="0">
                <a:solidFill>
                  <a:schemeClr val="tx1">
                    <a:lumMod val="50000"/>
                    <a:lumOff val="50000"/>
                  </a:schemeClr>
                </a:solidFill>
                <a:latin typeface="VIC" panose="00000500000000000000" pitchFamily="2" charset="0"/>
              </a:rPr>
              <a:t>Working group members will continue their involvement to establish a regional governance structure and engage others to assist implementation of priority actions and achievement of outcomes outlined in the Digital Plan.</a:t>
            </a:r>
            <a:endParaRPr lang="en-AU" sz="1200" dirty="0">
              <a:solidFill>
                <a:schemeClr val="tx1">
                  <a:lumMod val="50000"/>
                  <a:lumOff val="50000"/>
                </a:schemeClr>
              </a:solidFill>
              <a:highlight>
                <a:srgbClr val="FFFF00"/>
              </a:highlight>
              <a:latin typeface="VIC" panose="00000500000000000000" pitchFamily="2" charset="0"/>
            </a:endParaRPr>
          </a:p>
        </p:txBody>
      </p:sp>
      <p:sp>
        <p:nvSpPr>
          <p:cNvPr id="5" name="Rectangle 4">
            <a:extLst>
              <a:ext uri="{FF2B5EF4-FFF2-40B4-BE49-F238E27FC236}">
                <a16:creationId xmlns:a16="http://schemas.microsoft.com/office/drawing/2014/main" id="{50AFC3A2-9922-41FE-8586-8C82DB4F47C7}"/>
              </a:ext>
            </a:extLst>
          </p:cNvPr>
          <p:cNvSpPr/>
          <p:nvPr/>
        </p:nvSpPr>
        <p:spPr>
          <a:xfrm>
            <a:off x="1618754" y="8094266"/>
            <a:ext cx="4418121" cy="1436932"/>
          </a:xfrm>
          <a:prstGeom prst="rect">
            <a:avLst/>
          </a:prstGeom>
        </p:spPr>
        <p:txBody>
          <a:bodyPr wrap="square" anchor="b">
            <a:spAutoFit/>
          </a:bodyPr>
          <a:lstStyle/>
          <a:p>
            <a:pPr marL="0" lvl="0" indent="0" algn="ctr">
              <a:lnSpc>
                <a:spcPct val="150000"/>
              </a:lnSpc>
              <a:spcAft>
                <a:spcPts val="0"/>
              </a:spcAft>
              <a:buFont typeface="+mj-lt"/>
              <a:buNone/>
              <a:tabLst>
                <a:tab pos="914400" algn="l"/>
              </a:tabLst>
            </a:pPr>
            <a:r>
              <a:rPr lang="en-AU" sz="1400" b="0" dirty="0">
                <a:solidFill>
                  <a:schemeClr val="tx1">
                    <a:lumMod val="50000"/>
                    <a:lumOff val="50000"/>
                  </a:schemeClr>
                </a:solidFill>
                <a:effectLst/>
                <a:latin typeface="VIC" panose="00000500000000000000" pitchFamily="2" charset="0"/>
                <a:ea typeface="Times New Roman" panose="02020603050405020304" pitchFamily="18" charset="0"/>
              </a:rPr>
              <a:t>Contact Us</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If you would like to discuss the Ovens Murray Regional Digital Plan please contact the Ovens </a:t>
            </a:r>
            <a:r>
              <a:rPr lang="en-AU" sz="900" dirty="0">
                <a:solidFill>
                  <a:schemeClr val="tx1">
                    <a:lumMod val="50000"/>
                    <a:lumOff val="50000"/>
                  </a:schemeClr>
                </a:solidFill>
                <a:latin typeface="VIC" panose="00000500000000000000" pitchFamily="2" charset="0"/>
                <a:ea typeface="Times New Roman" panose="02020603050405020304" pitchFamily="18" charset="0"/>
              </a:rPr>
              <a:t>Murray </a:t>
            </a: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Regional Partnership on:</a:t>
            </a:r>
          </a:p>
          <a:p>
            <a:pPr lvl="0" algn="ctr">
              <a:lnSpc>
                <a:spcPct val="150000"/>
              </a:lnSpc>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Email</a:t>
            </a:r>
            <a:r>
              <a:rPr lang="en-AU" sz="900" dirty="0">
                <a:solidFill>
                  <a:schemeClr val="tx1">
                    <a:lumMod val="50000"/>
                    <a:lumOff val="50000"/>
                  </a:schemeClr>
                </a:solidFill>
                <a:latin typeface="VIC" panose="00000500000000000000" pitchFamily="2" charset="0"/>
                <a:ea typeface="Times New Roman" panose="02020603050405020304" pitchFamily="18" charset="0"/>
              </a:rPr>
              <a:t>: </a:t>
            </a:r>
            <a:r>
              <a:rPr lang="en-AU" sz="900" u="sng" dirty="0">
                <a:solidFill>
                  <a:schemeClr val="tx1">
                    <a:lumMod val="50000"/>
                    <a:lumOff val="50000"/>
                  </a:schemeClr>
                </a:solidFill>
                <a:latin typeface="VIC" panose="00000500000000000000" pitchFamily="2" charset="0"/>
                <a:ea typeface="Times New Roman" panose="02020603050405020304" pitchFamily="18" charset="0"/>
              </a:rPr>
              <a:t>ovensmurray.partnership@rdv.vic.gov.au </a:t>
            </a:r>
          </a:p>
          <a:p>
            <a:pPr lvl="0" algn="ctr">
              <a:lnSpc>
                <a:spcPct val="150000"/>
              </a:lnSpc>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Phone: (03) 5722 7103</a:t>
            </a:r>
            <a:endParaRPr lang="en-AU" sz="900" dirty="0">
              <a:solidFill>
                <a:schemeClr val="tx1">
                  <a:lumMod val="50000"/>
                  <a:lumOff val="50000"/>
                </a:schemeClr>
              </a:solidFill>
              <a:effectLst/>
              <a:highlight>
                <a:srgbClr val="FFFF00"/>
              </a:highlight>
              <a:latin typeface="VIC" panose="00000500000000000000" pitchFamily="2" charset="0"/>
              <a:ea typeface="Times New Roman" panose="02020603050405020304" pitchFamily="18" charset="0"/>
            </a:endParaRP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We look forward to hearing from you.</a:t>
            </a:r>
            <a:endParaRPr lang="en-AU" sz="900" dirty="0">
              <a:solidFill>
                <a:schemeClr val="tx1">
                  <a:lumMod val="50000"/>
                  <a:lumOff val="50000"/>
                </a:schemeClr>
              </a:solidFill>
              <a:effectLst/>
              <a:latin typeface="VIC" panose="00000500000000000000" pitchFamily="2" charset="0"/>
              <a:ea typeface="Calibri" panose="020F0502020204030204" pitchFamily="34" charset="0"/>
            </a:endParaRPr>
          </a:p>
        </p:txBody>
      </p:sp>
      <p:sp>
        <p:nvSpPr>
          <p:cNvPr id="6" name="Rectangle 5">
            <a:extLst>
              <a:ext uri="{FF2B5EF4-FFF2-40B4-BE49-F238E27FC236}">
                <a16:creationId xmlns:a16="http://schemas.microsoft.com/office/drawing/2014/main" id="{CD26B536-3C39-4BE5-B310-DD69AB446E1C}"/>
              </a:ext>
            </a:extLst>
          </p:cNvPr>
          <p:cNvSpPr/>
          <p:nvPr/>
        </p:nvSpPr>
        <p:spPr>
          <a:xfrm>
            <a:off x="990601" y="4560419"/>
            <a:ext cx="5451574" cy="1384995"/>
          </a:xfrm>
          <a:prstGeom prst="rect">
            <a:avLst/>
          </a:prstGeom>
        </p:spPr>
        <p:txBody>
          <a:bodyPr wrap="square">
            <a:spAutoFit/>
          </a:bodyPr>
          <a:lstStyle/>
          <a:p>
            <a:pPr algn="r"/>
            <a:r>
              <a:rPr lang="en-AU" sz="1200" dirty="0">
                <a:solidFill>
                  <a:schemeClr val="tx1">
                    <a:lumMod val="50000"/>
                    <a:lumOff val="50000"/>
                  </a:schemeClr>
                </a:solidFill>
                <a:latin typeface="VIC" panose="00000500000000000000" pitchFamily="2" charset="0"/>
              </a:rPr>
              <a:t>The outcomes of relevant government initiatives will also be monitored for their applicability to Ovens Murray region, including:</a:t>
            </a:r>
          </a:p>
          <a:p>
            <a:pPr marL="171450" indent="-171450" algn="r">
              <a:buFont typeface="Arial" panose="020B0604020202020204" pitchFamily="34" charset="0"/>
              <a:buChar char="•"/>
            </a:pPr>
            <a:r>
              <a:rPr lang="en-AU" sz="1200" dirty="0">
                <a:solidFill>
                  <a:schemeClr val="tx1">
                    <a:lumMod val="50000"/>
                    <a:lumOff val="50000"/>
                  </a:schemeClr>
                </a:solidFill>
                <a:latin typeface="VIC" panose="00000500000000000000" pitchFamily="2" charset="0"/>
              </a:rPr>
              <a:t>Connecting Regional Communities Program</a:t>
            </a:r>
          </a:p>
          <a:p>
            <a:pPr marL="171450" indent="-171450" algn="r">
              <a:buFont typeface="Arial" panose="020B0604020202020204" pitchFamily="34" charset="0"/>
              <a:buChar char="•"/>
            </a:pPr>
            <a:r>
              <a:rPr lang="en-AU" sz="1200" dirty="0">
                <a:solidFill>
                  <a:schemeClr val="tx1">
                    <a:lumMod val="50000"/>
                    <a:lumOff val="50000"/>
                  </a:schemeClr>
                </a:solidFill>
                <a:latin typeface="VIC" panose="00000500000000000000" pitchFamily="2" charset="0"/>
              </a:rPr>
              <a:t>Victoria’s On-Farm IoT Trial</a:t>
            </a:r>
          </a:p>
          <a:p>
            <a:pPr marL="171450" indent="-171450" algn="r">
              <a:buFont typeface="Arial" panose="020B0604020202020204" pitchFamily="34" charset="0"/>
              <a:buChar char="•"/>
            </a:pPr>
            <a:r>
              <a:rPr lang="en-AU" sz="1200" dirty="0">
                <a:solidFill>
                  <a:schemeClr val="tx1">
                    <a:lumMod val="50000"/>
                    <a:lumOff val="50000"/>
                  </a:schemeClr>
                </a:solidFill>
                <a:latin typeface="VIC" panose="00000500000000000000" pitchFamily="2" charset="0"/>
              </a:rPr>
              <a:t>SmartSkills / Smart Farms </a:t>
            </a:r>
          </a:p>
          <a:p>
            <a:pPr marL="171450" indent="-171450" algn="r">
              <a:buFont typeface="Arial" panose="020B0604020202020204" pitchFamily="34" charset="0"/>
              <a:buChar char="•"/>
            </a:pPr>
            <a:r>
              <a:rPr lang="en-AU" sz="1200" dirty="0">
                <a:solidFill>
                  <a:schemeClr val="tx1">
                    <a:lumMod val="50000"/>
                    <a:lumOff val="50000"/>
                  </a:schemeClr>
                </a:solidFill>
                <a:latin typeface="VIC" panose="00000500000000000000" pitchFamily="2" charset="0"/>
              </a:rPr>
              <a:t>Enhanced Broadband</a:t>
            </a:r>
          </a:p>
          <a:p>
            <a:pPr marL="171450" indent="-171450" algn="r">
              <a:buFont typeface="Arial" panose="020B0604020202020204" pitchFamily="34" charset="0"/>
              <a:buChar char="•"/>
            </a:pPr>
            <a:r>
              <a:rPr lang="en-AU" sz="1200" dirty="0">
                <a:solidFill>
                  <a:schemeClr val="tx1">
                    <a:lumMod val="50000"/>
                    <a:lumOff val="50000"/>
                  </a:schemeClr>
                </a:solidFill>
                <a:latin typeface="VIC" panose="00000500000000000000" pitchFamily="2" charset="0"/>
              </a:rPr>
              <a:t>Public WiFi</a:t>
            </a:r>
          </a:p>
        </p:txBody>
      </p:sp>
      <p:sp>
        <p:nvSpPr>
          <p:cNvPr id="7" name="Slide Number Placeholder 6">
            <a:extLst>
              <a:ext uri="{FF2B5EF4-FFF2-40B4-BE49-F238E27FC236}">
                <a16:creationId xmlns:a16="http://schemas.microsoft.com/office/drawing/2014/main" id="{E601BF75-ED13-4009-9208-0E6A47E09706}"/>
              </a:ext>
            </a:extLst>
          </p:cNvPr>
          <p:cNvSpPr>
            <a:spLocks noGrp="1"/>
          </p:cNvSpPr>
          <p:nvPr>
            <p:ph type="sldNum" sz="quarter" idx="12"/>
          </p:nvPr>
        </p:nvSpPr>
        <p:spPr/>
        <p:txBody>
          <a:bodyPr/>
          <a:lstStyle/>
          <a:p>
            <a:fld id="{6948CE19-2F83-46F3-9C1F-CE53E9CFC87D}" type="slidenum">
              <a:rPr lang="en-AU" smtClean="0"/>
              <a:t>29</a:t>
            </a:fld>
            <a:endParaRPr lang="en-AU"/>
          </a:p>
        </p:txBody>
      </p:sp>
    </p:spTree>
    <p:extLst>
      <p:ext uri="{BB962C8B-B14F-4D97-AF65-F5344CB8AC3E}">
        <p14:creationId xmlns:p14="http://schemas.microsoft.com/office/powerpoint/2010/main" val="1531249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477078" y="472440"/>
            <a:ext cx="5903844" cy="480060"/>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Contents</a:t>
            </a:r>
          </a:p>
        </p:txBody>
      </p:sp>
      <p:sp>
        <p:nvSpPr>
          <p:cNvPr id="10" name="TextBox 9">
            <a:extLst>
              <a:ext uri="{FF2B5EF4-FFF2-40B4-BE49-F238E27FC236}">
                <a16:creationId xmlns:a16="http://schemas.microsoft.com/office/drawing/2014/main" id="{6E9C5282-FCF9-442A-BCA3-F02651FDBD7D}"/>
              </a:ext>
            </a:extLst>
          </p:cNvPr>
          <p:cNvSpPr txBox="1"/>
          <p:nvPr/>
        </p:nvSpPr>
        <p:spPr>
          <a:xfrm>
            <a:off x="477076" y="937260"/>
            <a:ext cx="6010809" cy="8256106"/>
          </a:xfrm>
          <a:prstGeom prst="rect">
            <a:avLst/>
          </a:prstGeom>
          <a:noFill/>
        </p:spPr>
        <p:txBody>
          <a:bodyPr wrap="square" rtlCol="0">
            <a:spAutoFit/>
          </a:bodyPr>
          <a:lstStyle/>
          <a:p>
            <a:pPr>
              <a:spcBef>
                <a:spcPts val="600"/>
              </a:spcBef>
            </a:pPr>
            <a:r>
              <a:rPr lang="en-US" sz="1100" b="1" dirty="0">
                <a:solidFill>
                  <a:schemeClr val="tx1">
                    <a:lumMod val="50000"/>
                    <a:lumOff val="50000"/>
                  </a:schemeClr>
                </a:solidFill>
                <a:latin typeface="VIC" panose="00000500000000000000" pitchFamily="2" charset="0"/>
              </a:rPr>
              <a:t>PART 1: OVENS MURRAY DIGITAL PLAN – REGIONAL CONTEXT &amp; PRIORITIES</a:t>
            </a:r>
            <a:endParaRPr lang="en-AU" sz="1100" b="1"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Foreword by the Ovens Murray Regional Partnership</a:t>
            </a:r>
            <a:endParaRPr lang="en-US" sz="900" dirty="0">
              <a:solidFill>
                <a:srgbClr val="FF0000"/>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Executive Summary			                           </a:t>
            </a:r>
          </a:p>
          <a:p>
            <a:pPr>
              <a:spcBef>
                <a:spcPts val="600"/>
              </a:spcBef>
            </a:pPr>
            <a:r>
              <a:rPr lang="en-US" sz="900" dirty="0">
                <a:solidFill>
                  <a:schemeClr val="tx1">
                    <a:lumMod val="50000"/>
                    <a:lumOff val="50000"/>
                  </a:schemeClr>
                </a:solidFill>
                <a:latin typeface="VIC" panose="00000500000000000000" pitchFamily="2" charset="0"/>
              </a:rPr>
              <a:t>What is a Digital Plan?</a:t>
            </a:r>
          </a:p>
          <a:p>
            <a:pPr>
              <a:spcBef>
                <a:spcPts val="600"/>
              </a:spcBef>
            </a:pPr>
            <a:r>
              <a:rPr lang="en-US" sz="900" dirty="0">
                <a:solidFill>
                  <a:schemeClr val="tx1">
                    <a:lumMod val="50000"/>
                    <a:lumOff val="50000"/>
                  </a:schemeClr>
                </a:solidFill>
                <a:latin typeface="VIC" panose="00000500000000000000" pitchFamily="2" charset="0"/>
              </a:rPr>
              <a:t>Ovens Murray Digital Plan Logic</a:t>
            </a:r>
          </a:p>
          <a:p>
            <a:pPr>
              <a:spcBef>
                <a:spcPts val="600"/>
              </a:spcBef>
            </a:pPr>
            <a:r>
              <a:rPr lang="en-US" sz="900" dirty="0">
                <a:solidFill>
                  <a:schemeClr val="tx1">
                    <a:lumMod val="50000"/>
                    <a:lumOff val="50000"/>
                  </a:schemeClr>
                </a:solidFill>
                <a:latin typeface="VIC" panose="00000500000000000000" pitchFamily="2" charset="0"/>
              </a:rPr>
              <a:t>Addressing the Digital Divide</a:t>
            </a:r>
          </a:p>
          <a:p>
            <a:pPr>
              <a:spcBef>
                <a:spcPts val="600"/>
              </a:spcBef>
            </a:pPr>
            <a:r>
              <a:rPr lang="en-US" sz="900" dirty="0">
                <a:solidFill>
                  <a:schemeClr val="tx1">
                    <a:lumMod val="50000"/>
                    <a:lumOff val="50000"/>
                  </a:schemeClr>
                </a:solidFill>
                <a:latin typeface="VIC" panose="00000500000000000000" pitchFamily="2" charset="0"/>
              </a:rPr>
              <a:t>Digital Issues Affecting All Regions</a:t>
            </a:r>
          </a:p>
          <a:p>
            <a:pPr>
              <a:spcBef>
                <a:spcPts val="600"/>
              </a:spcBef>
            </a:pPr>
            <a:r>
              <a:rPr lang="en-US" sz="900" dirty="0">
                <a:solidFill>
                  <a:schemeClr val="tx1">
                    <a:lumMod val="50000"/>
                    <a:lumOff val="50000"/>
                  </a:schemeClr>
                </a:solidFill>
                <a:latin typeface="VIC" panose="00000500000000000000" pitchFamily="2" charset="0"/>
              </a:rPr>
              <a:t>Digital Stakeholder Roles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Ovens Murray Region - At a Glance</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Regional Snapshot</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Ovens Murray Digital Landscape</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Regional Initiatives &amp; Networks</a:t>
            </a:r>
          </a:p>
          <a:p>
            <a:pPr>
              <a:spcBef>
                <a:spcPts val="600"/>
              </a:spcBef>
            </a:pPr>
            <a:r>
              <a:rPr lang="en-US" sz="900" dirty="0">
                <a:solidFill>
                  <a:schemeClr val="tx1">
                    <a:lumMod val="50000"/>
                    <a:lumOff val="50000"/>
                  </a:schemeClr>
                </a:solidFill>
                <a:latin typeface="VIC" panose="00000500000000000000" pitchFamily="2" charset="0"/>
              </a:rPr>
              <a:t>Showcasing Regional Digital Innovation</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The Digital Divide</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Assessment of Digital Supply and Demand Needs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Findings of Digital Supply and Demand Analysis</a:t>
            </a:r>
          </a:p>
          <a:p>
            <a:pPr>
              <a:spcBef>
                <a:spcPts val="600"/>
              </a:spcBef>
            </a:pPr>
            <a:r>
              <a:rPr lang="en-US" sz="900" dirty="0">
                <a:solidFill>
                  <a:schemeClr val="tx1">
                    <a:lumMod val="50000"/>
                    <a:lumOff val="50000"/>
                  </a:schemeClr>
                </a:solidFill>
                <a:latin typeface="VIC" panose="00000500000000000000" pitchFamily="2" charset="0"/>
              </a:rPr>
              <a:t>Findings from Local Government Survey and Stakeholder Consultations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Ovens Murray Region – Key Issues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Ovens Murray Focus Areas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Ovens Murray Priority Actions</a:t>
            </a:r>
          </a:p>
          <a:p>
            <a:pPr>
              <a:spcBef>
                <a:spcPts val="600"/>
              </a:spcBef>
            </a:pPr>
            <a:r>
              <a:rPr lang="en-US" sz="900" dirty="0">
                <a:solidFill>
                  <a:schemeClr val="tx1">
                    <a:lumMod val="50000"/>
                    <a:lumOff val="50000"/>
                  </a:schemeClr>
                </a:solidFill>
                <a:latin typeface="VIC" panose="00000500000000000000" pitchFamily="2" charset="0"/>
              </a:rPr>
              <a:t>Ovens Murray Priority Projects</a:t>
            </a:r>
            <a:endParaRPr lang="en-AU" sz="900" dirty="0">
              <a:solidFill>
                <a:schemeClr val="tx1">
                  <a:lumMod val="50000"/>
                  <a:lumOff val="50000"/>
                </a:schemeClr>
              </a:solidFill>
              <a:latin typeface="VIC" panose="00000500000000000000" pitchFamily="2" charset="0"/>
            </a:endParaRPr>
          </a:p>
          <a:p>
            <a:pPr>
              <a:spcBef>
                <a:spcPts val="600"/>
              </a:spcBef>
            </a:pPr>
            <a:r>
              <a:rPr lang="en-US" sz="900" dirty="0">
                <a:solidFill>
                  <a:schemeClr val="tx1">
                    <a:lumMod val="50000"/>
                    <a:lumOff val="50000"/>
                  </a:schemeClr>
                </a:solidFill>
                <a:latin typeface="VIC" panose="00000500000000000000" pitchFamily="2" charset="0"/>
              </a:rPr>
              <a:t>Next Steps</a:t>
            </a:r>
            <a:endParaRPr lang="en-AU" sz="900" dirty="0">
              <a:solidFill>
                <a:schemeClr val="tx1">
                  <a:lumMod val="50000"/>
                  <a:lumOff val="50000"/>
                </a:schemeClr>
              </a:solidFill>
              <a:latin typeface="VIC" panose="00000500000000000000" pitchFamily="2" charset="0"/>
            </a:endParaRPr>
          </a:p>
          <a:p>
            <a:r>
              <a:rPr lang="en-US" sz="900" b="1" dirty="0">
                <a:solidFill>
                  <a:schemeClr val="tx1">
                    <a:lumMod val="50000"/>
                    <a:lumOff val="50000"/>
                  </a:schemeClr>
                </a:solidFill>
                <a:latin typeface="VIC" panose="00000500000000000000" pitchFamily="2" charset="0"/>
              </a:rPr>
              <a:t> </a:t>
            </a:r>
            <a:endParaRPr lang="en-AU" sz="900" dirty="0">
              <a:solidFill>
                <a:schemeClr val="tx1">
                  <a:lumMod val="50000"/>
                  <a:lumOff val="50000"/>
                </a:schemeClr>
              </a:solidFill>
              <a:latin typeface="VIC" panose="00000500000000000000" pitchFamily="2" charset="0"/>
            </a:endParaRPr>
          </a:p>
          <a:p>
            <a:r>
              <a:rPr lang="en-US" sz="1100" b="1" dirty="0">
                <a:solidFill>
                  <a:schemeClr val="tx1">
                    <a:lumMod val="50000"/>
                    <a:lumOff val="50000"/>
                  </a:schemeClr>
                </a:solidFill>
                <a:latin typeface="VIC" panose="00000500000000000000" pitchFamily="2" charset="0"/>
              </a:rPr>
              <a:t>PART 2: OVENS MURRAY DIGITAL PLAN - DATA COLLECTION FINDINGS &amp; ANALYSIS</a:t>
            </a:r>
            <a:endParaRPr lang="en-AU" sz="1100" dirty="0">
              <a:solidFill>
                <a:schemeClr val="tx1">
                  <a:lumMod val="50000"/>
                  <a:lumOff val="50000"/>
                </a:schemeClr>
              </a:solidFill>
              <a:latin typeface="VIC" panose="00000500000000000000" pitchFamily="2" charset="0"/>
            </a:endParaRPr>
          </a:p>
          <a:p>
            <a:pPr>
              <a:spcBef>
                <a:spcPts val="300"/>
              </a:spcBef>
            </a:pPr>
            <a:r>
              <a:rPr lang="en-US" sz="900" b="1" u="sng" dirty="0">
                <a:solidFill>
                  <a:schemeClr val="tx1">
                    <a:lumMod val="50000"/>
                    <a:lumOff val="50000"/>
                  </a:schemeClr>
                </a:solidFill>
                <a:latin typeface="VIC" panose="00000500000000000000" pitchFamily="2" charset="0"/>
              </a:rPr>
              <a:t>Section 1:</a:t>
            </a:r>
            <a:r>
              <a:rPr lang="en-US" sz="900" b="1" dirty="0">
                <a:solidFill>
                  <a:schemeClr val="tx1">
                    <a:lumMod val="50000"/>
                    <a:lumOff val="50000"/>
                  </a:schemeClr>
                </a:solidFill>
                <a:latin typeface="VIC" panose="00000500000000000000" pitchFamily="2" charset="0"/>
              </a:rPr>
              <a:t> OVENS MURRAY SUPPLY &amp; DEMAND TECHNICAL ANALYSIS </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Glossary </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Context of the Digital Plan</a:t>
            </a:r>
          </a:p>
          <a:p>
            <a:pPr>
              <a:spcBef>
                <a:spcPts val="400"/>
              </a:spcBef>
            </a:pPr>
            <a:r>
              <a:rPr lang="en-US" sz="900" dirty="0">
                <a:solidFill>
                  <a:schemeClr val="tx1">
                    <a:lumMod val="50000"/>
                    <a:lumOff val="50000"/>
                  </a:schemeClr>
                </a:solidFill>
                <a:latin typeface="VIC" panose="00000500000000000000" pitchFamily="2" charset="0"/>
              </a:rPr>
              <a:t>Ovens Murray Regional Place/Sector Overview</a:t>
            </a:r>
          </a:p>
          <a:p>
            <a:pPr>
              <a:spcBef>
                <a:spcPts val="400"/>
              </a:spcBef>
            </a:pPr>
            <a:r>
              <a:rPr lang="en-US" sz="900" dirty="0">
                <a:solidFill>
                  <a:schemeClr val="tx1">
                    <a:lumMod val="50000"/>
                    <a:lumOff val="50000"/>
                  </a:schemeClr>
                </a:solidFill>
                <a:latin typeface="VIC" panose="00000500000000000000" pitchFamily="2" charset="0"/>
              </a:rPr>
              <a:t>Analytical Framework</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Ovens Murray General Characteristics</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Regional Supply Overview</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Significant Places</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Primary Production Areas</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Tourist Destinations</a:t>
            </a:r>
            <a:endParaRPr lang="en-AU" sz="900" dirty="0">
              <a:solidFill>
                <a:schemeClr val="tx1">
                  <a:lumMod val="50000"/>
                  <a:lumOff val="50000"/>
                </a:schemeClr>
              </a:solidFill>
              <a:latin typeface="VIC" panose="00000500000000000000" pitchFamily="2" charset="0"/>
            </a:endParaRPr>
          </a:p>
          <a:p>
            <a:pPr>
              <a:spcBef>
                <a:spcPts val="400"/>
              </a:spcBef>
            </a:pPr>
            <a:r>
              <a:rPr lang="en-US" sz="900" dirty="0">
                <a:solidFill>
                  <a:schemeClr val="tx1">
                    <a:lumMod val="50000"/>
                    <a:lumOff val="50000"/>
                  </a:schemeClr>
                </a:solidFill>
                <a:latin typeface="VIC" panose="00000500000000000000" pitchFamily="2" charset="0"/>
              </a:rPr>
              <a:t>Transport Blackspots</a:t>
            </a:r>
          </a:p>
          <a:p>
            <a:pPr>
              <a:spcBef>
                <a:spcPts val="400"/>
              </a:spcBef>
            </a:pPr>
            <a:r>
              <a:rPr lang="en-US" sz="900" b="1" dirty="0">
                <a:solidFill>
                  <a:schemeClr val="tx1">
                    <a:lumMod val="50000"/>
                    <a:lumOff val="50000"/>
                  </a:schemeClr>
                </a:solidFill>
                <a:latin typeface="VIC" panose="00000500000000000000" pitchFamily="2" charset="0"/>
              </a:rPr>
              <a:t>Appendix A - Acknowledgements and Qualifications</a:t>
            </a:r>
          </a:p>
          <a:p>
            <a:pPr>
              <a:spcBef>
                <a:spcPts val="400"/>
              </a:spcBef>
            </a:pPr>
            <a:r>
              <a:rPr lang="en-US" sz="900" b="1" dirty="0">
                <a:solidFill>
                  <a:schemeClr val="tx1">
                    <a:lumMod val="50000"/>
                    <a:lumOff val="50000"/>
                  </a:schemeClr>
                </a:solidFill>
                <a:latin typeface="VIC" panose="00000500000000000000" pitchFamily="2" charset="0"/>
              </a:rPr>
              <a:t>Appendix B – Fieldwork</a:t>
            </a:r>
          </a:p>
          <a:p>
            <a:pPr>
              <a:spcBef>
                <a:spcPts val="400"/>
              </a:spcBef>
            </a:pPr>
            <a:r>
              <a:rPr lang="en-US" sz="900" b="1" dirty="0">
                <a:solidFill>
                  <a:schemeClr val="tx1">
                    <a:lumMod val="50000"/>
                    <a:lumOff val="50000"/>
                  </a:schemeClr>
                </a:solidFill>
                <a:latin typeface="VIC" panose="00000500000000000000" pitchFamily="2" charset="0"/>
              </a:rPr>
              <a:t>Appendix C – Common Themes </a:t>
            </a:r>
          </a:p>
          <a:p>
            <a:pPr>
              <a:spcBef>
                <a:spcPts val="400"/>
              </a:spcBef>
            </a:pPr>
            <a:r>
              <a:rPr lang="en-US" sz="900" b="1" dirty="0">
                <a:solidFill>
                  <a:schemeClr val="tx1">
                    <a:lumMod val="50000"/>
                    <a:lumOff val="50000"/>
                  </a:schemeClr>
                </a:solidFill>
                <a:latin typeface="VIC" panose="00000500000000000000" pitchFamily="2" charset="0"/>
              </a:rPr>
              <a:t>Appendix D – LGA Digital Needs Report</a:t>
            </a:r>
          </a:p>
          <a:p>
            <a:pPr>
              <a:spcBef>
                <a:spcPts val="400"/>
              </a:spcBef>
            </a:pPr>
            <a:r>
              <a:rPr lang="en-US" sz="900" b="1" dirty="0">
                <a:solidFill>
                  <a:schemeClr val="tx1">
                    <a:lumMod val="50000"/>
                    <a:lumOff val="50000"/>
                  </a:schemeClr>
                </a:solidFill>
                <a:latin typeface="VIC" panose="00000500000000000000" pitchFamily="2" charset="0"/>
              </a:rPr>
              <a:t>Appendix E – Ovens Murray Stakeholder Study</a:t>
            </a:r>
            <a:endParaRPr lang="en-AU" sz="900" b="1" dirty="0">
              <a:solidFill>
                <a:schemeClr val="tx1">
                  <a:lumMod val="50000"/>
                  <a:lumOff val="50000"/>
                </a:schemeClr>
              </a:solidFill>
              <a:latin typeface="VIC" panose="00000500000000000000" pitchFamily="2" charset="0"/>
            </a:endParaRPr>
          </a:p>
          <a:p>
            <a:r>
              <a:rPr lang="en-US" sz="900" b="1" dirty="0">
                <a:solidFill>
                  <a:schemeClr val="tx1">
                    <a:lumMod val="50000"/>
                    <a:lumOff val="50000"/>
                  </a:schemeClr>
                </a:solidFill>
                <a:latin typeface="VIC" panose="00000500000000000000" pitchFamily="2" charset="0"/>
              </a:rPr>
              <a:t> </a:t>
            </a:r>
            <a:endParaRPr lang="en-AU" sz="900"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80000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CAA3AF4-9ED1-4517-BC70-9634F0370F0C}"/>
              </a:ext>
            </a:extLst>
          </p:cNvPr>
          <p:cNvSpPr txBox="1">
            <a:spLocks/>
          </p:cNvSpPr>
          <p:nvPr/>
        </p:nvSpPr>
        <p:spPr>
          <a:xfrm>
            <a:off x="368218" y="4405"/>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Executive Summary</a:t>
            </a:r>
          </a:p>
        </p:txBody>
      </p:sp>
      <p:sp>
        <p:nvSpPr>
          <p:cNvPr id="10" name="TextBox 9">
            <a:extLst>
              <a:ext uri="{FF2B5EF4-FFF2-40B4-BE49-F238E27FC236}">
                <a16:creationId xmlns:a16="http://schemas.microsoft.com/office/drawing/2014/main" id="{6E9C5282-FCF9-442A-BCA3-F02651FDBD7D}"/>
              </a:ext>
            </a:extLst>
          </p:cNvPr>
          <p:cNvSpPr txBox="1"/>
          <p:nvPr/>
        </p:nvSpPr>
        <p:spPr>
          <a:xfrm>
            <a:off x="400876" y="1005893"/>
            <a:ext cx="4944008" cy="4057521"/>
          </a:xfrm>
          <a:prstGeom prst="rect">
            <a:avLst/>
          </a:prstGeom>
          <a:noFill/>
        </p:spPr>
        <p:txBody>
          <a:bodyPr wrap="square" rtlCol="0">
            <a:spAutoFit/>
          </a:bodyPr>
          <a:lstStyle/>
          <a:p>
            <a:r>
              <a:rPr lang="en-AU" sz="1100" dirty="0">
                <a:solidFill>
                  <a:prstClr val="black">
                    <a:lumMod val="50000"/>
                    <a:lumOff val="50000"/>
                  </a:prstClr>
                </a:solidFill>
                <a:latin typeface="VIC" panose="00000500000000000000" pitchFamily="2" charset="0"/>
              </a:rPr>
              <a:t>Unprecedented advances in digital technology are presenting both opportunities and challenges for community members, business and service providers in the Ovens Murray region and beyond.</a:t>
            </a:r>
          </a:p>
          <a:p>
            <a:pPr>
              <a:spcBef>
                <a:spcPts val="750"/>
              </a:spcBef>
            </a:pPr>
            <a:r>
              <a:rPr lang="en-AU" sz="1100" dirty="0">
                <a:solidFill>
                  <a:prstClr val="black">
                    <a:lumMod val="50000"/>
                    <a:lumOff val="50000"/>
                  </a:prstClr>
                </a:solidFill>
                <a:latin typeface="VIC" panose="00000500000000000000" pitchFamily="2" charset="0"/>
              </a:rPr>
              <a:t>The Ovens Murray Digital Plan, one of nine across Victoria, was launched by the Ovens Murray Regional Partnership in 2019. It was developed with guidance from Ovens Murray Digital Plan Working Group members – a committed group of local stakeholders from </a:t>
            </a:r>
            <a:r>
              <a:rPr lang="en-US" sz="1100" dirty="0">
                <a:solidFill>
                  <a:prstClr val="black">
                    <a:lumMod val="50000"/>
                    <a:lumOff val="50000"/>
                  </a:prstClr>
                </a:solidFill>
                <a:latin typeface="VIC" panose="00000500000000000000" pitchFamily="2" charset="0"/>
              </a:rPr>
              <a:t> local government, health, education, tourism, business, community and the telecommunications industry</a:t>
            </a:r>
            <a:r>
              <a:rPr lang="en-AU" sz="1100" dirty="0">
                <a:solidFill>
                  <a:prstClr val="black">
                    <a:lumMod val="50000"/>
                    <a:lumOff val="50000"/>
                  </a:prstClr>
                </a:solidFill>
                <a:latin typeface="VIC" panose="00000500000000000000" pitchFamily="2" charset="0"/>
              </a:rPr>
              <a:t>. </a:t>
            </a:r>
          </a:p>
          <a:p>
            <a:pPr>
              <a:spcBef>
                <a:spcPts val="750"/>
              </a:spcBef>
            </a:pPr>
            <a:r>
              <a:rPr lang="en-AU" sz="1100" dirty="0">
                <a:solidFill>
                  <a:prstClr val="black">
                    <a:lumMod val="50000"/>
                    <a:lumOff val="50000"/>
                  </a:prstClr>
                </a:solidFill>
                <a:latin typeface="VIC" panose="00000500000000000000" pitchFamily="2" charset="0"/>
              </a:rPr>
              <a:t>A statewide project team from the Department of Jobs, Precincts and Regions (DJPR), under the Victorian Government’s Connecting Regional Communities Program provided expert technical input and coordinated the targeted local government and sector consultations. </a:t>
            </a:r>
          </a:p>
          <a:p>
            <a:pPr>
              <a:spcBef>
                <a:spcPts val="750"/>
              </a:spcBef>
            </a:pPr>
            <a:r>
              <a:rPr lang="en-AU" sz="1100" dirty="0">
                <a:solidFill>
                  <a:prstClr val="black">
                    <a:lumMod val="50000"/>
                    <a:lumOff val="50000"/>
                  </a:prstClr>
                </a:solidFill>
                <a:latin typeface="VIC" panose="00000500000000000000" pitchFamily="2" charset="0"/>
              </a:rPr>
              <a:t>In recent years, evidence has shown that there is a clear digital divide between metropolitan and regional areas and that, as part of Northern Victoria, Ovens Murray region has the lowest level of digital inclusion in Victoria.</a:t>
            </a:r>
          </a:p>
          <a:p>
            <a:pPr>
              <a:spcBef>
                <a:spcPts val="750"/>
              </a:spcBef>
            </a:pPr>
            <a:r>
              <a:rPr lang="en-AU" sz="1100" dirty="0">
                <a:solidFill>
                  <a:prstClr val="black">
                    <a:lumMod val="50000"/>
                    <a:lumOff val="50000"/>
                  </a:prstClr>
                </a:solidFill>
                <a:latin typeface="VIC" panose="00000500000000000000" pitchFamily="2" charset="0"/>
              </a:rPr>
              <a:t>A digital divide also exists within the region, with Ovens Murray also being an emerging digital leader in a number of areas, including digital innovation and entrepreneurship, digital collaboration and telehealth. </a:t>
            </a:r>
          </a:p>
        </p:txBody>
      </p:sp>
      <p:sp>
        <p:nvSpPr>
          <p:cNvPr id="14" name="TextBox 13">
            <a:extLst>
              <a:ext uri="{FF2B5EF4-FFF2-40B4-BE49-F238E27FC236}">
                <a16:creationId xmlns:a16="http://schemas.microsoft.com/office/drawing/2014/main" id="{B1A692BA-E80F-4FA6-8B7D-3F332CBC2D2C}"/>
              </a:ext>
            </a:extLst>
          </p:cNvPr>
          <p:cNvSpPr txBox="1"/>
          <p:nvPr/>
        </p:nvSpPr>
        <p:spPr>
          <a:xfrm>
            <a:off x="400876" y="5016762"/>
            <a:ext cx="5742748" cy="4057521"/>
          </a:xfrm>
          <a:prstGeom prst="rect">
            <a:avLst/>
          </a:prstGeom>
          <a:noFill/>
        </p:spPr>
        <p:txBody>
          <a:bodyPr wrap="square" rtlCol="0">
            <a:spAutoFit/>
          </a:bodyPr>
          <a:lstStyle/>
          <a:p>
            <a:pPr>
              <a:spcBef>
                <a:spcPts val="750"/>
              </a:spcBef>
            </a:pPr>
            <a:r>
              <a:rPr lang="en-AU" sz="1100" dirty="0">
                <a:solidFill>
                  <a:prstClr val="black">
                    <a:lumMod val="50000"/>
                    <a:lumOff val="50000"/>
                  </a:prstClr>
                </a:solidFill>
                <a:latin typeface="VIC" panose="00000500000000000000" pitchFamily="2" charset="0"/>
              </a:rPr>
              <a:t>With its unique lifestyle advantages and pockets of digital excellence that are attracting innovators and entrepreneurs to the region and building local digital engagement, Ovens Murray has a solid foundation for its desired outcome – a ‘Smart Region’ that connects people, attracts talent, encourages innovation and creates jobs and growth for the 21st Century.</a:t>
            </a:r>
          </a:p>
          <a:p>
            <a:pPr>
              <a:spcBef>
                <a:spcPts val="750"/>
              </a:spcBef>
            </a:pPr>
            <a:r>
              <a:rPr lang="en-AU" sz="1100" dirty="0">
                <a:solidFill>
                  <a:prstClr val="black">
                    <a:lumMod val="50000"/>
                    <a:lumOff val="50000"/>
                  </a:prstClr>
                </a:solidFill>
                <a:latin typeface="VIC" panose="00000500000000000000" pitchFamily="2" charset="0"/>
              </a:rPr>
              <a:t>Development of the Digital Plan provided an important opportunity for the Ovens Murray Regional Partnership to work with community, business and service providers to consider the available data and other evidence; identify the region’s digital strengths, issues and needs; and develop a set of regional priorities.</a:t>
            </a:r>
          </a:p>
          <a:p>
            <a:pPr>
              <a:spcBef>
                <a:spcPts val="750"/>
              </a:spcBef>
            </a:pPr>
            <a:r>
              <a:rPr lang="en-AU" sz="1100" dirty="0">
                <a:solidFill>
                  <a:prstClr val="black">
                    <a:lumMod val="50000"/>
                    <a:lumOff val="50000"/>
                  </a:prstClr>
                </a:solidFill>
                <a:latin typeface="VIC" panose="00000500000000000000" pitchFamily="2" charset="0"/>
              </a:rPr>
              <a:t>The evidence base for the Ovens Murray Digital Plan includes digital supply and demand data, telecommunications coverage maps, advice from local government and discussions with regional industry and sector representatives from business, health, education and tourism.</a:t>
            </a:r>
          </a:p>
          <a:p>
            <a:pPr>
              <a:spcBef>
                <a:spcPts val="750"/>
              </a:spcBef>
            </a:pPr>
            <a:r>
              <a:rPr lang="en-AU" sz="1100" dirty="0">
                <a:solidFill>
                  <a:prstClr val="black">
                    <a:lumMod val="50000"/>
                    <a:lumOff val="50000"/>
                  </a:prstClr>
                </a:solidFill>
                <a:latin typeface="VIC" panose="00000500000000000000" pitchFamily="2" charset="0"/>
              </a:rPr>
              <a:t>Information was analysed for key locations (places) and sectors, as well as infrastructure supply and demand for fixed access broadband (including NBN), mobile networks, public WiFi and the low powered wide area networks (LP-WAN) that support the internet of things (IoT).</a:t>
            </a:r>
          </a:p>
          <a:p>
            <a:pPr>
              <a:spcBef>
                <a:spcPts val="750"/>
              </a:spcBef>
            </a:pPr>
            <a:r>
              <a:rPr lang="en-AU" sz="1100" dirty="0">
                <a:solidFill>
                  <a:prstClr val="black">
                    <a:lumMod val="50000"/>
                    <a:lumOff val="50000"/>
                  </a:prstClr>
                </a:solidFill>
                <a:latin typeface="VIC" panose="00000500000000000000" pitchFamily="2" charset="0"/>
              </a:rPr>
              <a:t>Findings were used to identify a set of focus areas and priority actions that will form the basis for Ovens Murray Regional Partnership advocacy to all levels of government, as well as informing engagement and collaboration with industry and community groups on digital priorities.</a:t>
            </a:r>
          </a:p>
        </p:txBody>
      </p:sp>
    </p:spTree>
    <p:extLst>
      <p:ext uri="{BB962C8B-B14F-4D97-AF65-F5344CB8AC3E}">
        <p14:creationId xmlns:p14="http://schemas.microsoft.com/office/powerpoint/2010/main" val="3214645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1DD577-4BF4-47F6-B9C7-6AB0AE18D703}"/>
              </a:ext>
            </a:extLst>
          </p:cNvPr>
          <p:cNvSpPr txBox="1"/>
          <p:nvPr/>
        </p:nvSpPr>
        <p:spPr>
          <a:xfrm>
            <a:off x="395701" y="628405"/>
            <a:ext cx="5416376" cy="3111108"/>
          </a:xfrm>
          <a:prstGeom prst="rect">
            <a:avLst/>
          </a:prstGeom>
          <a:noFill/>
        </p:spPr>
        <p:txBody>
          <a:bodyPr wrap="square" rtlCol="0">
            <a:spAutoFit/>
          </a:bodyPr>
          <a:lstStyle/>
          <a:p>
            <a:r>
              <a:rPr lang="en-AU" sz="1100" dirty="0">
                <a:solidFill>
                  <a:prstClr val="black">
                    <a:lumMod val="50000"/>
                    <a:lumOff val="50000"/>
                  </a:prstClr>
                </a:solidFill>
                <a:latin typeface="VIC" panose="00000500000000000000" pitchFamily="2" charset="0"/>
              </a:rPr>
              <a:t>Key issues identified in Ovens Murray were:</a:t>
            </a:r>
          </a:p>
          <a:p>
            <a:pPr marL="171450" lvl="0" indent="-171450">
              <a:spcBef>
                <a:spcPts val="3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One of the lowest levels of digital inclusion in Victoria for digital access (connectivity), digital affordability and digital ability, including basic skills</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Poor awareness of digital opportunities</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Variable NBN service availability and quality across the region, including lack of reliable business-grade broadband and system resilience</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Inadequate mobile coverage, including mobile blackspots and inadequate mobile signal strength during peak times, particularly in tourism areas</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Limited availability of free public WiFi</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Relatively low availability and take-up of LP-WAN IoT technologies, particularly in the agriculture sector</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Gaps in awareness about digital data opportunities and </a:t>
            </a:r>
          </a:p>
          <a:p>
            <a:pPr lvl="0"/>
            <a:r>
              <a:rPr lang="en-AU" sz="1100" dirty="0">
                <a:solidFill>
                  <a:prstClr val="black">
                    <a:lumMod val="50000"/>
                    <a:lumOff val="50000"/>
                  </a:prstClr>
                </a:solidFill>
                <a:latin typeface="VIC" panose="00000500000000000000" pitchFamily="2" charset="0"/>
              </a:rPr>
              <a:t>     cyber security</a:t>
            </a:r>
          </a:p>
          <a:p>
            <a:pPr marL="171450" lvl="0" indent="-171450">
              <a:spcBef>
                <a:spcPts val="100"/>
              </a:spcBef>
              <a:buFont typeface="Arial" panose="020B0604020202020204" pitchFamily="34" charset="0"/>
              <a:buChar char="•"/>
            </a:pPr>
            <a:r>
              <a:rPr lang="en-AU" sz="1100" dirty="0">
                <a:solidFill>
                  <a:prstClr val="black">
                    <a:lumMod val="50000"/>
                    <a:lumOff val="50000"/>
                  </a:prstClr>
                </a:solidFill>
                <a:latin typeface="VIC" panose="00000500000000000000" pitchFamily="2" charset="0"/>
              </a:rPr>
              <a:t>Support for ongoing regional leadership and collaboration to </a:t>
            </a:r>
          </a:p>
          <a:p>
            <a:pPr lvl="0"/>
            <a:r>
              <a:rPr lang="en-AU" sz="1100" dirty="0">
                <a:solidFill>
                  <a:prstClr val="black">
                    <a:lumMod val="50000"/>
                    <a:lumOff val="50000"/>
                  </a:prstClr>
                </a:solidFill>
                <a:latin typeface="VIC" panose="00000500000000000000" pitchFamily="2" charset="0"/>
              </a:rPr>
              <a:t>     eliminate the region’s digital divide and capitalise on its digital</a:t>
            </a:r>
          </a:p>
          <a:p>
            <a:pPr lvl="0"/>
            <a:r>
              <a:rPr lang="en-AU" sz="1100" dirty="0">
                <a:solidFill>
                  <a:prstClr val="black">
                    <a:lumMod val="50000"/>
                    <a:lumOff val="50000"/>
                  </a:prstClr>
                </a:solidFill>
                <a:latin typeface="VIC" panose="00000500000000000000" pitchFamily="2" charset="0"/>
              </a:rPr>
              <a:t>     strengths and opportunities.</a:t>
            </a:r>
          </a:p>
        </p:txBody>
      </p:sp>
      <p:sp>
        <p:nvSpPr>
          <p:cNvPr id="3" name="TextBox 2">
            <a:extLst>
              <a:ext uri="{FF2B5EF4-FFF2-40B4-BE49-F238E27FC236}">
                <a16:creationId xmlns:a16="http://schemas.microsoft.com/office/drawing/2014/main" id="{516D52C7-5A53-4D8B-9B6D-35922B8C2994}"/>
              </a:ext>
            </a:extLst>
          </p:cNvPr>
          <p:cNvSpPr txBox="1"/>
          <p:nvPr/>
        </p:nvSpPr>
        <p:spPr>
          <a:xfrm>
            <a:off x="298058" y="3859306"/>
            <a:ext cx="5200868" cy="430887"/>
          </a:xfrm>
          <a:prstGeom prst="rect">
            <a:avLst/>
          </a:prstGeom>
          <a:noFill/>
        </p:spPr>
        <p:txBody>
          <a:bodyPr wrap="square" rtlCol="0">
            <a:spAutoFit/>
          </a:bodyPr>
          <a:lstStyle/>
          <a:p>
            <a:r>
              <a:rPr lang="en-AU" sz="1100" dirty="0">
                <a:solidFill>
                  <a:prstClr val="black">
                    <a:lumMod val="50000"/>
                    <a:lumOff val="50000"/>
                  </a:prstClr>
                </a:solidFill>
                <a:latin typeface="VIC" panose="00000500000000000000" pitchFamily="2" charset="0"/>
              </a:rPr>
              <a:t>Drawing from the data analysis, surveys and consultations, Ovens Murray region identified five focus areas and associated priority actions.</a:t>
            </a:r>
            <a:endParaRPr lang="en-AU" sz="1100" dirty="0"/>
          </a:p>
        </p:txBody>
      </p:sp>
      <p:sp>
        <p:nvSpPr>
          <p:cNvPr id="4" name="TextBox 3">
            <a:extLst>
              <a:ext uri="{FF2B5EF4-FFF2-40B4-BE49-F238E27FC236}">
                <a16:creationId xmlns:a16="http://schemas.microsoft.com/office/drawing/2014/main" id="{ED6CA206-D713-4CE2-80C1-8EAD76BCD716}"/>
              </a:ext>
            </a:extLst>
          </p:cNvPr>
          <p:cNvSpPr txBox="1"/>
          <p:nvPr/>
        </p:nvSpPr>
        <p:spPr>
          <a:xfrm>
            <a:off x="788983" y="4400855"/>
            <a:ext cx="5182587" cy="815608"/>
          </a:xfrm>
          <a:prstGeom prst="rect">
            <a:avLst/>
          </a:prstGeom>
          <a:noFill/>
        </p:spPr>
        <p:txBody>
          <a:bodyPr wrap="square" rtlCol="0">
            <a:spAutoFit/>
          </a:bodyPr>
          <a:lstStyle/>
          <a:p>
            <a:r>
              <a:rPr lang="en-AU" sz="1400" dirty="0">
                <a:solidFill>
                  <a:schemeClr val="accent1"/>
                </a:solidFill>
                <a:latin typeface="VIC" panose="00000500000000000000" pitchFamily="2" charset="0"/>
              </a:rPr>
              <a:t>Digital Awareness</a:t>
            </a:r>
          </a:p>
          <a:p>
            <a:r>
              <a:rPr lang="en-AU" sz="1100" dirty="0">
                <a:solidFill>
                  <a:prstClr val="black">
                    <a:lumMod val="50000"/>
                    <a:lumOff val="50000"/>
                  </a:prstClr>
                </a:solidFill>
                <a:latin typeface="VIC" panose="00000500000000000000" pitchFamily="2" charset="0"/>
              </a:rPr>
              <a:t>Increase digital awareness amongst businesses, services, industries and community members in order to improve access to digital services, training, good practice and opportunities.</a:t>
            </a:r>
          </a:p>
        </p:txBody>
      </p:sp>
      <p:sp>
        <p:nvSpPr>
          <p:cNvPr id="5" name="TextBox 4">
            <a:extLst>
              <a:ext uri="{FF2B5EF4-FFF2-40B4-BE49-F238E27FC236}">
                <a16:creationId xmlns:a16="http://schemas.microsoft.com/office/drawing/2014/main" id="{F97B3719-1BA1-4F78-8211-212780B1FB3F}"/>
              </a:ext>
            </a:extLst>
          </p:cNvPr>
          <p:cNvSpPr txBox="1"/>
          <p:nvPr/>
        </p:nvSpPr>
        <p:spPr>
          <a:xfrm>
            <a:off x="767997" y="5262997"/>
            <a:ext cx="5444913" cy="815608"/>
          </a:xfrm>
          <a:prstGeom prst="rect">
            <a:avLst/>
          </a:prstGeom>
          <a:noFill/>
        </p:spPr>
        <p:txBody>
          <a:bodyPr wrap="square" rtlCol="0">
            <a:spAutoFit/>
          </a:bodyPr>
          <a:lstStyle/>
          <a:p>
            <a:r>
              <a:rPr lang="en-AU" sz="1400" dirty="0">
                <a:solidFill>
                  <a:schemeClr val="accent1"/>
                </a:solidFill>
                <a:latin typeface="VIC" panose="00000500000000000000" pitchFamily="2" charset="0"/>
              </a:rPr>
              <a:t>Digital Skills</a:t>
            </a:r>
          </a:p>
          <a:p>
            <a:r>
              <a:rPr lang="en-AU" sz="1100" dirty="0">
                <a:solidFill>
                  <a:schemeClr val="tx1">
                    <a:lumMod val="50000"/>
                    <a:lumOff val="50000"/>
                  </a:schemeClr>
                </a:solidFill>
                <a:latin typeface="VIC" panose="00000500000000000000" pitchFamily="2" charset="0"/>
              </a:rPr>
              <a:t>Support businesses, services, industries and community members to develop the skills and aptitude needed to access digital technology and innovate through the digital economy.</a:t>
            </a:r>
            <a:endParaRPr lang="en-AU" sz="1100" dirty="0">
              <a:solidFill>
                <a:prstClr val="black">
                  <a:lumMod val="50000"/>
                  <a:lumOff val="50000"/>
                </a:prstClr>
              </a:solidFill>
              <a:latin typeface="VIC" panose="00000500000000000000" pitchFamily="2" charset="0"/>
            </a:endParaRPr>
          </a:p>
        </p:txBody>
      </p:sp>
      <p:sp>
        <p:nvSpPr>
          <p:cNvPr id="6" name="TextBox 5">
            <a:extLst>
              <a:ext uri="{FF2B5EF4-FFF2-40B4-BE49-F238E27FC236}">
                <a16:creationId xmlns:a16="http://schemas.microsoft.com/office/drawing/2014/main" id="{3FFEB386-7452-48BB-9202-77767AAD9242}"/>
              </a:ext>
            </a:extLst>
          </p:cNvPr>
          <p:cNvSpPr txBox="1"/>
          <p:nvPr/>
        </p:nvSpPr>
        <p:spPr>
          <a:xfrm>
            <a:off x="788983" y="6137169"/>
            <a:ext cx="5301020" cy="815608"/>
          </a:xfrm>
          <a:prstGeom prst="rect">
            <a:avLst/>
          </a:prstGeom>
          <a:noFill/>
        </p:spPr>
        <p:txBody>
          <a:bodyPr wrap="square" rtlCol="0">
            <a:spAutoFit/>
          </a:bodyPr>
          <a:lstStyle/>
          <a:p>
            <a:r>
              <a:rPr lang="en-AU" sz="1400" dirty="0">
                <a:solidFill>
                  <a:schemeClr val="accent1"/>
                </a:solidFill>
                <a:latin typeface="VIC" panose="00000500000000000000" pitchFamily="2" charset="0"/>
              </a:rPr>
              <a:t>Digital Data Use</a:t>
            </a:r>
          </a:p>
          <a:p>
            <a:r>
              <a:rPr lang="en-AU" sz="1100" dirty="0">
                <a:solidFill>
                  <a:schemeClr val="tx1">
                    <a:lumMod val="50000"/>
                    <a:lumOff val="50000"/>
                  </a:schemeClr>
                </a:solidFill>
                <a:latin typeface="VIC" panose="00000500000000000000" pitchFamily="2" charset="0"/>
              </a:rPr>
              <a:t>Encourage awareness about data management practices that ensure existing data is utilised to monitor, benchmark and improve good practice, including cyber security.</a:t>
            </a:r>
            <a:endParaRPr lang="en-AU" sz="1100" dirty="0">
              <a:solidFill>
                <a:prstClr val="black">
                  <a:lumMod val="50000"/>
                  <a:lumOff val="50000"/>
                </a:prstClr>
              </a:solidFill>
              <a:latin typeface="VIC" panose="00000500000000000000" pitchFamily="2" charset="0"/>
            </a:endParaRPr>
          </a:p>
        </p:txBody>
      </p:sp>
      <p:sp>
        <p:nvSpPr>
          <p:cNvPr id="7" name="TextBox 6">
            <a:extLst>
              <a:ext uri="{FF2B5EF4-FFF2-40B4-BE49-F238E27FC236}">
                <a16:creationId xmlns:a16="http://schemas.microsoft.com/office/drawing/2014/main" id="{1E3563CF-221B-4A8A-ABB8-AE72BF8A7D1D}"/>
              </a:ext>
            </a:extLst>
          </p:cNvPr>
          <p:cNvSpPr txBox="1"/>
          <p:nvPr/>
        </p:nvSpPr>
        <p:spPr>
          <a:xfrm>
            <a:off x="767997" y="7043292"/>
            <a:ext cx="5621566" cy="635585"/>
          </a:xfrm>
          <a:prstGeom prst="rect">
            <a:avLst/>
          </a:prstGeom>
          <a:noFill/>
        </p:spPr>
        <p:txBody>
          <a:bodyPr wrap="square" rtlCol="0">
            <a:spAutoFit/>
          </a:bodyPr>
          <a:lstStyle/>
          <a:p>
            <a:r>
              <a:rPr lang="en-AU" sz="1400" dirty="0">
                <a:solidFill>
                  <a:schemeClr val="accent1"/>
                </a:solidFill>
                <a:latin typeface="VIC" panose="00000500000000000000" pitchFamily="2" charset="0"/>
              </a:rPr>
              <a:t>Digital Connectivity</a:t>
            </a:r>
          </a:p>
          <a:p>
            <a:pPr>
              <a:lnSpc>
                <a:spcPct val="90000"/>
              </a:lnSpc>
            </a:pPr>
            <a:r>
              <a:rPr lang="en-AU" sz="1100" dirty="0">
                <a:solidFill>
                  <a:schemeClr val="tx1">
                    <a:lumMod val="50000"/>
                    <a:lumOff val="50000"/>
                  </a:schemeClr>
                </a:solidFill>
                <a:latin typeface="VIC" panose="00000500000000000000" pitchFamily="2" charset="0"/>
              </a:rPr>
              <a:t>Enhance the inclusivity, reach, optimisation and resilience of digital services that meet current and future needs, including fixed broadband, mobile telephone and data services (4G and 5G), public WiFi and LP-WAN IoT.</a:t>
            </a:r>
            <a:endParaRPr lang="en-AU" sz="1100" dirty="0">
              <a:solidFill>
                <a:prstClr val="black">
                  <a:lumMod val="50000"/>
                  <a:lumOff val="50000"/>
                </a:prstClr>
              </a:solidFill>
              <a:latin typeface="VIC" panose="00000500000000000000" pitchFamily="2" charset="0"/>
            </a:endParaRPr>
          </a:p>
        </p:txBody>
      </p:sp>
      <p:sp>
        <p:nvSpPr>
          <p:cNvPr id="8" name="TextBox 7">
            <a:extLst>
              <a:ext uri="{FF2B5EF4-FFF2-40B4-BE49-F238E27FC236}">
                <a16:creationId xmlns:a16="http://schemas.microsoft.com/office/drawing/2014/main" id="{D5148A5B-4622-4789-89E1-2894FD291A2B}"/>
              </a:ext>
            </a:extLst>
          </p:cNvPr>
          <p:cNvSpPr txBox="1"/>
          <p:nvPr/>
        </p:nvSpPr>
        <p:spPr>
          <a:xfrm>
            <a:off x="699022" y="7959810"/>
            <a:ext cx="5621566" cy="815608"/>
          </a:xfrm>
          <a:prstGeom prst="rect">
            <a:avLst/>
          </a:prstGeom>
          <a:noFill/>
        </p:spPr>
        <p:txBody>
          <a:bodyPr wrap="square" rtlCol="0">
            <a:spAutoFit/>
          </a:bodyPr>
          <a:lstStyle/>
          <a:p>
            <a:r>
              <a:rPr lang="en-AU" sz="1400" dirty="0">
                <a:solidFill>
                  <a:schemeClr val="accent1"/>
                </a:solidFill>
                <a:latin typeface="VIC" panose="00000500000000000000" pitchFamily="2" charset="0"/>
              </a:rPr>
              <a:t>Digital Governance</a:t>
            </a:r>
          </a:p>
          <a:p>
            <a:r>
              <a:rPr lang="en-AU" sz="1100" dirty="0">
                <a:solidFill>
                  <a:schemeClr val="tx1">
                    <a:lumMod val="50000"/>
                    <a:lumOff val="50000"/>
                  </a:schemeClr>
                </a:solidFill>
                <a:latin typeface="VIC" panose="00000500000000000000" pitchFamily="2" charset="0"/>
              </a:rPr>
              <a:t>Establish a framework for regional leadership and coordination to support initiatives that align with the region’s digital priorities and oversee progress on implementation of the Ovens Murray Digital Plan.</a:t>
            </a:r>
            <a:endParaRPr lang="en-AU" sz="1100" dirty="0">
              <a:solidFill>
                <a:prstClr val="black">
                  <a:lumMod val="50000"/>
                  <a:lumOff val="50000"/>
                </a:prstClr>
              </a:solidFill>
              <a:latin typeface="VIC" panose="00000500000000000000" pitchFamily="2" charset="0"/>
            </a:endParaRPr>
          </a:p>
        </p:txBody>
      </p:sp>
      <p:pic>
        <p:nvPicPr>
          <p:cNvPr id="9" name="Graphic 8" descr="Lightbulb and gear">
            <a:extLst>
              <a:ext uri="{FF2B5EF4-FFF2-40B4-BE49-F238E27FC236}">
                <a16:creationId xmlns:a16="http://schemas.microsoft.com/office/drawing/2014/main" id="{5D116166-E0EB-46EE-AC35-9BB0CD41BF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301" y="4438433"/>
            <a:ext cx="323011" cy="323011"/>
          </a:xfrm>
          <a:prstGeom prst="rect">
            <a:avLst/>
          </a:prstGeom>
        </p:spPr>
      </p:pic>
      <p:pic>
        <p:nvPicPr>
          <p:cNvPr id="10" name="Graphic 9" descr="Classroom">
            <a:extLst>
              <a:ext uri="{FF2B5EF4-FFF2-40B4-BE49-F238E27FC236}">
                <a16:creationId xmlns:a16="http://schemas.microsoft.com/office/drawing/2014/main" id="{733BE720-EC77-4ABE-80F1-A919437CBE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8437" y="5341089"/>
            <a:ext cx="284618" cy="272062"/>
          </a:xfrm>
          <a:prstGeom prst="rect">
            <a:avLst/>
          </a:prstGeom>
        </p:spPr>
      </p:pic>
      <p:pic>
        <p:nvPicPr>
          <p:cNvPr id="11" name="Graphic 10" descr="Internet">
            <a:extLst>
              <a:ext uri="{FF2B5EF4-FFF2-40B4-BE49-F238E27FC236}">
                <a16:creationId xmlns:a16="http://schemas.microsoft.com/office/drawing/2014/main" id="{EF33FCEA-F60F-4F3E-9E1E-EB0B6777AC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379" y="6172655"/>
            <a:ext cx="284618" cy="284618"/>
          </a:xfrm>
          <a:prstGeom prst="rect">
            <a:avLst/>
          </a:prstGeom>
        </p:spPr>
      </p:pic>
      <p:pic>
        <p:nvPicPr>
          <p:cNvPr id="12" name="Graphic 11" descr="Connections">
            <a:extLst>
              <a:ext uri="{FF2B5EF4-FFF2-40B4-BE49-F238E27FC236}">
                <a16:creationId xmlns:a16="http://schemas.microsoft.com/office/drawing/2014/main" id="{40CC4E2E-D9CE-497D-BBEC-50DF6DCAE8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3801" y="7089762"/>
            <a:ext cx="235221" cy="235221"/>
          </a:xfrm>
          <a:prstGeom prst="rect">
            <a:avLst/>
          </a:prstGeom>
        </p:spPr>
      </p:pic>
      <p:pic>
        <p:nvPicPr>
          <p:cNvPr id="13" name="Graphic 12" descr="Newspaper">
            <a:extLst>
              <a:ext uri="{FF2B5EF4-FFF2-40B4-BE49-F238E27FC236}">
                <a16:creationId xmlns:a16="http://schemas.microsoft.com/office/drawing/2014/main" id="{4DD7C6E5-28EA-4DAF-A06C-C183C15165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8437" y="7927866"/>
            <a:ext cx="284617" cy="284617"/>
          </a:xfrm>
          <a:prstGeom prst="rect">
            <a:avLst/>
          </a:prstGeom>
        </p:spPr>
      </p:pic>
    </p:spTree>
    <p:extLst>
      <p:ext uri="{BB962C8B-B14F-4D97-AF65-F5344CB8AC3E}">
        <p14:creationId xmlns:p14="http://schemas.microsoft.com/office/powerpoint/2010/main" val="33764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5E8EFA1A-913C-469A-BDAD-B45CF43F232D}"/>
              </a:ext>
            </a:extLst>
          </p:cNvPr>
          <p:cNvSpPr txBox="1">
            <a:spLocks/>
          </p:cNvSpPr>
          <p:nvPr/>
        </p:nvSpPr>
        <p:spPr>
          <a:xfrm>
            <a:off x="473527" y="5327886"/>
            <a:ext cx="5224698" cy="441344"/>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1"/>
                </a:solidFill>
              </a:rPr>
              <a:t>Ovens Murray Digital Plan Logic</a:t>
            </a:r>
          </a:p>
        </p:txBody>
      </p:sp>
      <p:sp>
        <p:nvSpPr>
          <p:cNvPr id="28" name="Text Placeholder 5">
            <a:extLst>
              <a:ext uri="{FF2B5EF4-FFF2-40B4-BE49-F238E27FC236}">
                <a16:creationId xmlns:a16="http://schemas.microsoft.com/office/drawing/2014/main" id="{52FA3D84-BE6C-4BB4-BCA8-8500D7EDA86F}"/>
              </a:ext>
            </a:extLst>
          </p:cNvPr>
          <p:cNvSpPr txBox="1">
            <a:spLocks/>
          </p:cNvSpPr>
          <p:nvPr/>
        </p:nvSpPr>
        <p:spPr>
          <a:xfrm>
            <a:off x="473527" y="1072930"/>
            <a:ext cx="5910943" cy="388007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AU" dirty="0"/>
              <a:t>The </a:t>
            </a:r>
            <a:r>
              <a:rPr lang="en-AU" dirty="0">
                <a:solidFill>
                  <a:schemeClr val="accent1"/>
                </a:solidFill>
              </a:rPr>
              <a:t>Ovens Murray Digital Plan </a:t>
            </a:r>
            <a:r>
              <a:rPr lang="en-AU" dirty="0"/>
              <a:t>is one of a set of nine digital plans</a:t>
            </a:r>
          </a:p>
          <a:p>
            <a:pPr>
              <a:spcBef>
                <a:spcPts val="0"/>
              </a:spcBef>
            </a:pPr>
            <a:r>
              <a:rPr lang="en-AU" dirty="0"/>
              <a:t>developed for each of Victoria’s Regional Partnership regions.</a:t>
            </a:r>
          </a:p>
          <a:p>
            <a:r>
              <a:rPr lang="en-AU" dirty="0"/>
              <a:t>Each plan contains an </a:t>
            </a:r>
            <a:r>
              <a:rPr lang="en-US" dirty="0"/>
              <a:t>evidence-based analysis of the supply and </a:t>
            </a:r>
          </a:p>
          <a:p>
            <a:pPr>
              <a:spcBef>
                <a:spcPts val="0"/>
              </a:spcBef>
            </a:pPr>
            <a:r>
              <a:rPr lang="en-US" dirty="0"/>
              <a:t>demand for digital services and skills.</a:t>
            </a:r>
          </a:p>
          <a:p>
            <a:r>
              <a:rPr lang="en-AU" dirty="0">
                <a:solidFill>
                  <a:prstClr val="black">
                    <a:lumMod val="50000"/>
                    <a:lumOff val="50000"/>
                  </a:prstClr>
                </a:solidFill>
              </a:rPr>
              <a:t>The Ovens Murray Digital Plan describes the region’s digital </a:t>
            </a:r>
          </a:p>
          <a:p>
            <a:pPr>
              <a:spcBef>
                <a:spcPts val="0"/>
              </a:spcBef>
            </a:pPr>
            <a:r>
              <a:rPr lang="en-AU" dirty="0">
                <a:solidFill>
                  <a:prstClr val="black">
                    <a:lumMod val="50000"/>
                    <a:lumOff val="50000"/>
                  </a:prstClr>
                </a:solidFill>
              </a:rPr>
              <a:t>landscape, gaps and opportunities, as well as identifying priority</a:t>
            </a:r>
          </a:p>
          <a:p>
            <a:pPr>
              <a:spcBef>
                <a:spcPts val="0"/>
              </a:spcBef>
            </a:pPr>
            <a:r>
              <a:rPr lang="en-AU" dirty="0">
                <a:solidFill>
                  <a:prstClr val="black">
                    <a:lumMod val="50000"/>
                    <a:lumOff val="50000"/>
                  </a:prstClr>
                </a:solidFill>
              </a:rPr>
              <a:t>actions that will strengthen the region’s digital future.</a:t>
            </a:r>
          </a:p>
          <a:p>
            <a:r>
              <a:rPr lang="en-AU" dirty="0">
                <a:solidFill>
                  <a:prstClr val="black">
                    <a:lumMod val="50000"/>
                    <a:lumOff val="50000"/>
                  </a:prstClr>
                </a:solidFill>
              </a:rPr>
              <a:t>It forms the basis for Ovens Murray Regional Partnership </a:t>
            </a:r>
          </a:p>
          <a:p>
            <a:pPr>
              <a:spcBef>
                <a:spcPts val="0"/>
              </a:spcBef>
            </a:pPr>
            <a:r>
              <a:rPr lang="en-AU" dirty="0">
                <a:solidFill>
                  <a:prstClr val="black">
                    <a:lumMod val="50000"/>
                    <a:lumOff val="50000"/>
                  </a:prstClr>
                </a:solidFill>
              </a:rPr>
              <a:t>advocacy to all levels of government, as well as informing</a:t>
            </a:r>
          </a:p>
          <a:p>
            <a:pPr>
              <a:spcBef>
                <a:spcPts val="0"/>
              </a:spcBef>
            </a:pPr>
            <a:r>
              <a:rPr lang="en-AU" dirty="0">
                <a:solidFill>
                  <a:prstClr val="black">
                    <a:lumMod val="50000"/>
                    <a:lumOff val="50000"/>
                  </a:prstClr>
                </a:solidFill>
              </a:rPr>
              <a:t>engagement and collaboration with industry and community</a:t>
            </a:r>
          </a:p>
          <a:p>
            <a:pPr>
              <a:spcBef>
                <a:spcPts val="0"/>
              </a:spcBef>
            </a:pPr>
            <a:r>
              <a:rPr lang="en-AU" dirty="0">
                <a:solidFill>
                  <a:prstClr val="black">
                    <a:lumMod val="50000"/>
                    <a:lumOff val="50000"/>
                  </a:prstClr>
                </a:solidFill>
              </a:rPr>
              <a:t>groups. It will also be a valuable resource to other stakeholders</a:t>
            </a:r>
          </a:p>
          <a:p>
            <a:pPr>
              <a:spcBef>
                <a:spcPts val="0"/>
              </a:spcBef>
            </a:pPr>
            <a:r>
              <a:rPr lang="en-AU" dirty="0">
                <a:solidFill>
                  <a:prstClr val="black">
                    <a:lumMod val="50000"/>
                    <a:lumOff val="50000"/>
                  </a:prstClr>
                </a:solidFill>
              </a:rPr>
              <a:t>in the region for their own advocacy and action.</a:t>
            </a:r>
          </a:p>
          <a:p>
            <a:pPr lvl="0"/>
            <a:r>
              <a:rPr lang="en-AU" dirty="0">
                <a:solidFill>
                  <a:prstClr val="black">
                    <a:lumMod val="50000"/>
                    <a:lumOff val="50000"/>
                  </a:prstClr>
                </a:solidFill>
              </a:rPr>
              <a:t>The Ovens Murray Digital Plan has two parts: </a:t>
            </a:r>
          </a:p>
          <a:p>
            <a:pPr marL="171450" lvl="0" indent="-171450">
              <a:buFont typeface="Arial" panose="020B0604020202020204" pitchFamily="34" charset="0"/>
              <a:buChar char="•"/>
            </a:pPr>
            <a:r>
              <a:rPr lang="en-AU" b="1" dirty="0">
                <a:solidFill>
                  <a:prstClr val="black">
                    <a:lumMod val="50000"/>
                    <a:lumOff val="50000"/>
                  </a:prstClr>
                </a:solidFill>
              </a:rPr>
              <a:t>Part 1</a:t>
            </a:r>
            <a:r>
              <a:rPr lang="en-AU" dirty="0">
                <a:solidFill>
                  <a:prstClr val="black">
                    <a:lumMod val="50000"/>
                    <a:lumOff val="50000"/>
                  </a:prstClr>
                </a:solidFill>
              </a:rPr>
              <a:t> (this report) presents a summary of the analysis </a:t>
            </a:r>
          </a:p>
          <a:p>
            <a:pPr lvl="0">
              <a:spcBef>
                <a:spcPts val="0"/>
              </a:spcBef>
            </a:pPr>
            <a:r>
              <a:rPr lang="en-AU" dirty="0">
                <a:solidFill>
                  <a:prstClr val="black">
                    <a:lumMod val="50000"/>
                    <a:lumOff val="50000"/>
                  </a:prstClr>
                </a:solidFill>
              </a:rPr>
              <a:t>     undertaken and the Regional Partnership’s key focus areas, </a:t>
            </a:r>
          </a:p>
          <a:p>
            <a:pPr lvl="0">
              <a:spcBef>
                <a:spcPts val="0"/>
              </a:spcBef>
            </a:pPr>
            <a:r>
              <a:rPr lang="en-AU" dirty="0">
                <a:solidFill>
                  <a:prstClr val="black">
                    <a:lumMod val="50000"/>
                    <a:lumOff val="50000"/>
                  </a:prstClr>
                </a:solidFill>
              </a:rPr>
              <a:t>     priority actions and projects. </a:t>
            </a:r>
          </a:p>
          <a:p>
            <a:pPr marL="171450" lvl="0" indent="-171450">
              <a:buFont typeface="Arial" panose="020B0604020202020204" pitchFamily="34" charset="0"/>
              <a:buChar char="•"/>
            </a:pPr>
            <a:r>
              <a:rPr lang="en-AU" b="1" dirty="0">
                <a:solidFill>
                  <a:prstClr val="black">
                    <a:lumMod val="50000"/>
                    <a:lumOff val="50000"/>
                  </a:prstClr>
                </a:solidFill>
              </a:rPr>
              <a:t>Part 2</a:t>
            </a:r>
            <a:r>
              <a:rPr lang="en-AU" dirty="0">
                <a:solidFill>
                  <a:prstClr val="black">
                    <a:lumMod val="50000"/>
                    <a:lumOff val="50000"/>
                  </a:prstClr>
                </a:solidFill>
              </a:rPr>
              <a:t> presents the detailed research and analysis undertaken in developing the Digital Plan and can be used by interested </a:t>
            </a:r>
          </a:p>
          <a:p>
            <a:pPr lvl="0">
              <a:spcBef>
                <a:spcPts val="0"/>
              </a:spcBef>
            </a:pPr>
            <a:r>
              <a:rPr lang="en-AU" dirty="0">
                <a:solidFill>
                  <a:prstClr val="black">
                    <a:lumMod val="50000"/>
                    <a:lumOff val="50000"/>
                  </a:prstClr>
                </a:solidFill>
              </a:rPr>
              <a:t>    stakeholders requiring more detailed information.</a:t>
            </a:r>
          </a:p>
          <a:p>
            <a:endParaRPr lang="en-AU" dirty="0"/>
          </a:p>
        </p:txBody>
      </p:sp>
      <p:sp>
        <p:nvSpPr>
          <p:cNvPr id="15" name="Text Placeholder 5">
            <a:extLst>
              <a:ext uri="{FF2B5EF4-FFF2-40B4-BE49-F238E27FC236}">
                <a16:creationId xmlns:a16="http://schemas.microsoft.com/office/drawing/2014/main" id="{9DED6B91-B880-47D4-ACB4-FAA13F412DEC}"/>
              </a:ext>
            </a:extLst>
          </p:cNvPr>
          <p:cNvSpPr txBox="1">
            <a:spLocks/>
          </p:cNvSpPr>
          <p:nvPr/>
        </p:nvSpPr>
        <p:spPr>
          <a:xfrm>
            <a:off x="473527" y="5845431"/>
            <a:ext cx="5910943" cy="2852256"/>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AU" dirty="0">
                <a:solidFill>
                  <a:prstClr val="black">
                    <a:lumMod val="50000"/>
                    <a:lumOff val="50000"/>
                  </a:prstClr>
                </a:solidFill>
              </a:rPr>
              <a:t>T</a:t>
            </a:r>
            <a:r>
              <a:rPr lang="en-US" dirty="0"/>
              <a:t>he analytical framework and supporting research methodology for the Ovens Murray Digital Plan was developed by the DJPR statewide digital plan project team to systematically </a:t>
            </a:r>
            <a:r>
              <a:rPr lang="en-US" dirty="0" err="1"/>
              <a:t>analyse</a:t>
            </a:r>
            <a:r>
              <a:rPr lang="en-US" dirty="0"/>
              <a:t> digital infrastructure and skills supply, demand and other key information. The framework, glossary and findings from the three research ‘inputs’ for the Ovens Murray region are presented in full in Part 2 of the Ovens Murray Digital Plan.</a:t>
            </a:r>
            <a:endParaRPr lang="en-AU" dirty="0"/>
          </a:p>
          <a:p>
            <a:r>
              <a:rPr lang="en-US" dirty="0"/>
              <a:t>At the regional level, development of the digital plan was coordinated by the Ovens Murray Regional Partnership. </a:t>
            </a:r>
            <a:endParaRPr lang="en-AU" dirty="0"/>
          </a:p>
          <a:p>
            <a:r>
              <a:rPr lang="en-US" dirty="0"/>
              <a:t>Regional stakeholders played a key role as members of the Ovens Murray Digital Plan Working Group which was chaired by the Ovens Murray Regional Partnership Digital Portfolio Lead. </a:t>
            </a:r>
          </a:p>
          <a:p>
            <a:r>
              <a:rPr lang="en-US" dirty="0"/>
              <a:t>Working group members provided a strong regional voice that informed the background research and shaped the focus, priorities and projects outlined in Part 1 of the Ovens Murray Digital Plan.</a:t>
            </a:r>
          </a:p>
          <a:p>
            <a:endParaRPr lang="en-AU" dirty="0">
              <a:solidFill>
                <a:prstClr val="black">
                  <a:lumMod val="50000"/>
                  <a:lumOff val="50000"/>
                </a:prstClr>
              </a:solidFill>
            </a:endParaRPr>
          </a:p>
        </p:txBody>
      </p:sp>
      <p:sp>
        <p:nvSpPr>
          <p:cNvPr id="18" name="Title 10">
            <a:extLst>
              <a:ext uri="{FF2B5EF4-FFF2-40B4-BE49-F238E27FC236}">
                <a16:creationId xmlns:a16="http://schemas.microsoft.com/office/drawing/2014/main" id="{F89815F5-04EB-420C-A190-3522F846789B}"/>
              </a:ext>
            </a:extLst>
          </p:cNvPr>
          <p:cNvSpPr txBox="1">
            <a:spLocks/>
          </p:cNvSpPr>
          <p:nvPr/>
        </p:nvSpPr>
        <p:spPr>
          <a:xfrm>
            <a:off x="368218" y="4405"/>
            <a:ext cx="5903844" cy="995008"/>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1"/>
                </a:solidFill>
              </a:rPr>
              <a:t>What is a digital plan?</a:t>
            </a:r>
          </a:p>
        </p:txBody>
      </p:sp>
      <p:sp>
        <p:nvSpPr>
          <p:cNvPr id="2" name="Slide Number Placeholder 1">
            <a:extLst>
              <a:ext uri="{FF2B5EF4-FFF2-40B4-BE49-F238E27FC236}">
                <a16:creationId xmlns:a16="http://schemas.microsoft.com/office/drawing/2014/main" id="{AF71A680-C726-483F-9A02-3F18072C3AB1}"/>
              </a:ext>
            </a:extLst>
          </p:cNvPr>
          <p:cNvSpPr>
            <a:spLocks noGrp="1"/>
          </p:cNvSpPr>
          <p:nvPr>
            <p:ph type="sldNum" sz="quarter" idx="12"/>
          </p:nvPr>
        </p:nvSpPr>
        <p:spPr/>
        <p:txBody>
          <a:bodyPr/>
          <a:lstStyle/>
          <a:p>
            <a:fld id="{6948CE19-2F83-46F3-9C1F-CE53E9CFC87D}" type="slidenum">
              <a:rPr lang="en-AU" smtClean="0"/>
              <a:t>6</a:t>
            </a:fld>
            <a:endParaRPr lang="en-AU"/>
          </a:p>
        </p:txBody>
      </p:sp>
    </p:spTree>
    <p:extLst>
      <p:ext uri="{BB962C8B-B14F-4D97-AF65-F5344CB8AC3E}">
        <p14:creationId xmlns:p14="http://schemas.microsoft.com/office/powerpoint/2010/main" val="203710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5">
            <a:extLst>
              <a:ext uri="{FF2B5EF4-FFF2-40B4-BE49-F238E27FC236}">
                <a16:creationId xmlns:a16="http://schemas.microsoft.com/office/drawing/2014/main" id="{52FA3D84-BE6C-4BB4-BCA8-8500D7EDA86F}"/>
              </a:ext>
            </a:extLst>
          </p:cNvPr>
          <p:cNvSpPr txBox="1">
            <a:spLocks/>
          </p:cNvSpPr>
          <p:nvPr/>
        </p:nvSpPr>
        <p:spPr>
          <a:xfrm>
            <a:off x="424542" y="797941"/>
            <a:ext cx="5910943" cy="395444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AU" dirty="0">
                <a:solidFill>
                  <a:prstClr val="black">
                    <a:lumMod val="50000"/>
                    <a:lumOff val="50000"/>
                  </a:prstClr>
                </a:solidFill>
              </a:rPr>
              <a:t>   </a:t>
            </a:r>
          </a:p>
          <a:p>
            <a:endParaRPr lang="en-AU" dirty="0">
              <a:solidFill>
                <a:prstClr val="black">
                  <a:lumMod val="50000"/>
                  <a:lumOff val="50000"/>
                </a:prstClr>
              </a:solidFill>
            </a:endParaRPr>
          </a:p>
          <a:p>
            <a:endParaRPr lang="en-AU" dirty="0">
              <a:solidFill>
                <a:prstClr val="black">
                  <a:lumMod val="50000"/>
                  <a:lumOff val="50000"/>
                </a:prstClr>
              </a:solidFill>
            </a:endParaRPr>
          </a:p>
          <a:p>
            <a:endParaRPr lang="en-AU" dirty="0">
              <a:solidFill>
                <a:prstClr val="black">
                  <a:lumMod val="50000"/>
                  <a:lumOff val="50000"/>
                </a:prstClr>
              </a:solidFill>
            </a:endParaRPr>
          </a:p>
          <a:p>
            <a:endParaRPr lang="en-AU" dirty="0"/>
          </a:p>
        </p:txBody>
      </p:sp>
      <p:sp>
        <p:nvSpPr>
          <p:cNvPr id="21" name="Text Placeholder 5">
            <a:extLst>
              <a:ext uri="{FF2B5EF4-FFF2-40B4-BE49-F238E27FC236}">
                <a16:creationId xmlns:a16="http://schemas.microsoft.com/office/drawing/2014/main" id="{6BC5782C-A638-4C5D-A467-A8B2EE61580B}"/>
              </a:ext>
            </a:extLst>
          </p:cNvPr>
          <p:cNvSpPr txBox="1">
            <a:spLocks/>
          </p:cNvSpPr>
          <p:nvPr/>
        </p:nvSpPr>
        <p:spPr>
          <a:xfrm>
            <a:off x="478970" y="661448"/>
            <a:ext cx="5573486" cy="162455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US" dirty="0"/>
              <a:t>The Ovens Murray Digital Plan Working Group applied an outcomes logic based on change theory, to guide development of the digital plan focus and priorities.</a:t>
            </a:r>
          </a:p>
          <a:p>
            <a:r>
              <a:rPr lang="en-US" dirty="0"/>
              <a:t>This logic was used as the framework for the Digital Plan Strategic Directions and Priorities stakeholder workshop hosted by the Ovens Murray Regional Partnership in March 2019.</a:t>
            </a:r>
          </a:p>
          <a:p>
            <a:r>
              <a:rPr lang="en-US" dirty="0">
                <a:solidFill>
                  <a:prstClr val="black">
                    <a:lumMod val="50000"/>
                    <a:lumOff val="50000"/>
                  </a:prstClr>
                </a:solidFill>
              </a:rPr>
              <a:t>The Ovens Murray Digital Plan ‘logic’ is presented in the following graphic:</a:t>
            </a:r>
            <a:endParaRPr lang="en-AU" dirty="0">
              <a:solidFill>
                <a:prstClr val="black">
                  <a:lumMod val="50000"/>
                  <a:lumOff val="50000"/>
                </a:prstClr>
              </a:solidFill>
            </a:endParaRPr>
          </a:p>
          <a:p>
            <a:endParaRPr lang="en-AU" dirty="0"/>
          </a:p>
        </p:txBody>
      </p:sp>
      <p:pic>
        <p:nvPicPr>
          <p:cNvPr id="2" name="Picture 1">
            <a:extLst>
              <a:ext uri="{FF2B5EF4-FFF2-40B4-BE49-F238E27FC236}">
                <a16:creationId xmlns:a16="http://schemas.microsoft.com/office/drawing/2014/main" id="{B23ED445-B81E-45C5-9A82-FD61B65D72FB}"/>
              </a:ext>
            </a:extLst>
          </p:cNvPr>
          <p:cNvPicPr>
            <a:picLocks noChangeAspect="1"/>
          </p:cNvPicPr>
          <p:nvPr/>
        </p:nvPicPr>
        <p:blipFill>
          <a:blip r:embed="rId3"/>
          <a:stretch>
            <a:fillRect/>
          </a:stretch>
        </p:blipFill>
        <p:spPr>
          <a:xfrm>
            <a:off x="522514" y="2470729"/>
            <a:ext cx="5935177" cy="5800448"/>
          </a:xfrm>
          <a:prstGeom prst="rect">
            <a:avLst/>
          </a:prstGeom>
          <a:ln>
            <a:solidFill>
              <a:schemeClr val="tx1"/>
            </a:solidFill>
          </a:ln>
        </p:spPr>
      </p:pic>
      <p:sp>
        <p:nvSpPr>
          <p:cNvPr id="3" name="TextBox 2">
            <a:extLst>
              <a:ext uri="{FF2B5EF4-FFF2-40B4-BE49-F238E27FC236}">
                <a16:creationId xmlns:a16="http://schemas.microsoft.com/office/drawing/2014/main" id="{E8EEE511-BA85-4C2C-9FCF-92B4A0310380}"/>
              </a:ext>
            </a:extLst>
          </p:cNvPr>
          <p:cNvSpPr txBox="1"/>
          <p:nvPr/>
        </p:nvSpPr>
        <p:spPr>
          <a:xfrm>
            <a:off x="522514" y="8271177"/>
            <a:ext cx="4147457" cy="230832"/>
          </a:xfrm>
          <a:prstGeom prst="rect">
            <a:avLst/>
          </a:prstGeom>
          <a:noFill/>
        </p:spPr>
        <p:txBody>
          <a:bodyPr wrap="square" rtlCol="0">
            <a:spAutoFit/>
          </a:bodyPr>
          <a:lstStyle/>
          <a:p>
            <a:endParaRPr lang="en-AU" sz="900" dirty="0"/>
          </a:p>
        </p:txBody>
      </p:sp>
      <p:sp>
        <p:nvSpPr>
          <p:cNvPr id="4" name="Slide Number Placeholder 3">
            <a:extLst>
              <a:ext uri="{FF2B5EF4-FFF2-40B4-BE49-F238E27FC236}">
                <a16:creationId xmlns:a16="http://schemas.microsoft.com/office/drawing/2014/main" id="{94E4C49A-A548-419A-AFCF-7EF330225D0D}"/>
              </a:ext>
            </a:extLst>
          </p:cNvPr>
          <p:cNvSpPr>
            <a:spLocks noGrp="1"/>
          </p:cNvSpPr>
          <p:nvPr>
            <p:ph type="sldNum" sz="quarter" idx="12"/>
          </p:nvPr>
        </p:nvSpPr>
        <p:spPr/>
        <p:txBody>
          <a:bodyPr/>
          <a:lstStyle/>
          <a:p>
            <a:fld id="{6948CE19-2F83-46F3-9C1F-CE53E9CFC87D}" type="slidenum">
              <a:rPr lang="en-AU" smtClean="0"/>
              <a:t>7</a:t>
            </a:fld>
            <a:endParaRPr lang="en-AU"/>
          </a:p>
        </p:txBody>
      </p:sp>
    </p:spTree>
    <p:extLst>
      <p:ext uri="{BB962C8B-B14F-4D97-AF65-F5344CB8AC3E}">
        <p14:creationId xmlns:p14="http://schemas.microsoft.com/office/powerpoint/2010/main" val="159440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
            <a:extLst>
              <a:ext uri="{FF2B5EF4-FFF2-40B4-BE49-F238E27FC236}">
                <a16:creationId xmlns:a16="http://schemas.microsoft.com/office/drawing/2014/main" id="{8B32ED31-A6AC-4396-B60F-C4717DE5EDE9}"/>
              </a:ext>
            </a:extLst>
          </p:cNvPr>
          <p:cNvSpPr>
            <a:spLocks noGrp="1"/>
          </p:cNvSpPr>
          <p:nvPr>
            <p:ph idx="1"/>
          </p:nvPr>
        </p:nvSpPr>
        <p:spPr>
          <a:xfrm>
            <a:off x="2483763" y="6427914"/>
            <a:ext cx="3712089" cy="316936"/>
          </a:xfrm>
        </p:spPr>
        <p:txBody>
          <a:bodyPr>
            <a:normAutofit/>
          </a:bodyPr>
          <a:lstStyle/>
          <a:p>
            <a:pPr marL="0" indent="0" algn="r">
              <a:buNone/>
            </a:pPr>
            <a:r>
              <a:rPr lang="en-AU" sz="600" dirty="0">
                <a:solidFill>
                  <a:schemeClr val="tx1">
                    <a:lumMod val="50000"/>
                    <a:lumOff val="50000"/>
                  </a:schemeClr>
                </a:solidFill>
              </a:rPr>
              <a:t>^ Rating from the 2019 Royal Melbourne Institute of Technology-Swinburne-Roy Morgan-Telstra Australian Digital Inclusion Index (ADII)</a:t>
            </a: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p:txBody>
      </p:sp>
      <p:sp>
        <p:nvSpPr>
          <p:cNvPr id="29" name="Rectangle 28">
            <a:extLst>
              <a:ext uri="{FF2B5EF4-FFF2-40B4-BE49-F238E27FC236}">
                <a16:creationId xmlns:a16="http://schemas.microsoft.com/office/drawing/2014/main" id="{2D5F6F8B-F005-4603-B2B8-DE4B13CB5476}"/>
              </a:ext>
            </a:extLst>
          </p:cNvPr>
          <p:cNvSpPr/>
          <p:nvPr/>
        </p:nvSpPr>
        <p:spPr>
          <a:xfrm>
            <a:off x="504184" y="4578485"/>
            <a:ext cx="5456884" cy="1587614"/>
          </a:xfrm>
          <a:prstGeom prst="rect">
            <a:avLst/>
          </a:prstGeom>
        </p:spPr>
        <p:txBody>
          <a:bodyPr wrap="square">
            <a:spAutoFit/>
          </a:bodyPr>
          <a:lstStyle/>
          <a:p>
            <a:pPr lvl="0" defTabSz="685800">
              <a:lnSpc>
                <a:spcPct val="90000"/>
              </a:lnSpc>
              <a:spcBef>
                <a:spcPts val="750"/>
              </a:spcBef>
            </a:pPr>
            <a:r>
              <a:rPr lang="en-AU" sz="1400" dirty="0">
                <a:solidFill>
                  <a:prstClr val="black">
                    <a:lumMod val="50000"/>
                    <a:lumOff val="50000"/>
                  </a:prstClr>
                </a:solidFill>
                <a:latin typeface="VIC" panose="00000500000000000000" pitchFamily="2" charset="0"/>
              </a:rPr>
              <a:t>A substantial digital gap has been found between regional Victoria and Melbourne and the size of the digital gap is different for each of Victoria’s regions:</a:t>
            </a:r>
          </a:p>
          <a:p>
            <a:pPr algn="ctr" defTabSz="685800">
              <a:lnSpc>
                <a:spcPct val="90000"/>
              </a:lnSpc>
              <a:spcBef>
                <a:spcPts val="750"/>
              </a:spcBef>
            </a:pPr>
            <a:r>
              <a:rPr lang="en-AU" sz="1200" dirty="0">
                <a:solidFill>
                  <a:schemeClr val="tx1">
                    <a:lumMod val="50000"/>
                    <a:lumOff val="50000"/>
                  </a:schemeClr>
                </a:solidFill>
                <a:latin typeface="VIC" panose="00000500000000000000" pitchFamily="2" charset="0"/>
              </a:rPr>
              <a:t>2019 Northern Victoria </a:t>
            </a:r>
            <a:r>
              <a:rPr lang="en-AU" sz="1200" dirty="0">
                <a:solidFill>
                  <a:prstClr val="black">
                    <a:lumMod val="50000"/>
                    <a:lumOff val="50000"/>
                  </a:prstClr>
                </a:solidFill>
                <a:latin typeface="VIC" panose="00000500000000000000" pitchFamily="2" charset="0"/>
              </a:rPr>
              <a:t>region digital inclusion score – </a:t>
            </a:r>
            <a:r>
              <a:rPr lang="en-AU" sz="1200" b="1" dirty="0">
                <a:solidFill>
                  <a:prstClr val="black">
                    <a:lumMod val="50000"/>
                    <a:lumOff val="50000"/>
                  </a:prstClr>
                </a:solidFill>
                <a:latin typeface="VIC" panose="00000500000000000000" pitchFamily="2" charset="0"/>
              </a:rPr>
              <a:t>54</a:t>
            </a:r>
            <a:endParaRPr lang="en-AU" sz="1200" dirty="0">
              <a:solidFill>
                <a:prstClr val="black">
                  <a:lumMod val="50000"/>
                  <a:lumOff val="50000"/>
                </a:prstClr>
              </a:solidFill>
              <a:latin typeface="VIC" panose="00000500000000000000" pitchFamily="2" charset="0"/>
            </a:endParaRPr>
          </a:p>
          <a:p>
            <a:pPr lvl="0" algn="ctr" defTabSz="685800">
              <a:lnSpc>
                <a:spcPct val="90000"/>
              </a:lnSpc>
              <a:spcBef>
                <a:spcPts val="1200"/>
              </a:spcBef>
            </a:pPr>
            <a:r>
              <a:rPr lang="en-AU" sz="1200" dirty="0">
                <a:solidFill>
                  <a:prstClr val="black">
                    <a:lumMod val="50000"/>
                    <a:lumOff val="50000"/>
                  </a:prstClr>
                </a:solidFill>
                <a:latin typeface="VIC" panose="00000500000000000000" pitchFamily="2" charset="0"/>
              </a:rPr>
              <a:t>2019 Rural Victoria digital inclusion score – </a:t>
            </a:r>
            <a:r>
              <a:rPr lang="en-AU" sz="1200" b="1" dirty="0">
                <a:solidFill>
                  <a:prstClr val="black">
                    <a:lumMod val="50000"/>
                    <a:lumOff val="50000"/>
                  </a:prstClr>
                </a:solidFill>
                <a:latin typeface="VIC" panose="00000500000000000000" pitchFamily="2" charset="0"/>
              </a:rPr>
              <a:t>56</a:t>
            </a:r>
            <a:endParaRPr lang="en-AU" sz="1200" dirty="0">
              <a:solidFill>
                <a:prstClr val="black">
                  <a:lumMod val="50000"/>
                  <a:lumOff val="50000"/>
                </a:prstClr>
              </a:solidFill>
              <a:latin typeface="VIC" panose="00000500000000000000" pitchFamily="2" charset="0"/>
            </a:endParaRPr>
          </a:p>
          <a:p>
            <a:pPr lvl="0" algn="ctr" defTabSz="685800">
              <a:lnSpc>
                <a:spcPct val="90000"/>
              </a:lnSpc>
              <a:spcBef>
                <a:spcPts val="1200"/>
              </a:spcBef>
            </a:pPr>
            <a:r>
              <a:rPr lang="en-AU" sz="1200" dirty="0">
                <a:solidFill>
                  <a:prstClr val="black">
                    <a:lumMod val="50000"/>
                    <a:lumOff val="50000"/>
                  </a:prstClr>
                </a:solidFill>
                <a:latin typeface="VIC" panose="00000500000000000000" pitchFamily="2" charset="0"/>
              </a:rPr>
              <a:t>2019 Metropolitan Melbourne digital inclusion score – </a:t>
            </a:r>
            <a:r>
              <a:rPr lang="en-AU" sz="1200" b="1" dirty="0">
                <a:solidFill>
                  <a:prstClr val="black">
                    <a:lumMod val="50000"/>
                    <a:lumOff val="50000"/>
                  </a:prstClr>
                </a:solidFill>
                <a:latin typeface="VIC" panose="00000500000000000000" pitchFamily="2" charset="0"/>
              </a:rPr>
              <a:t>65</a:t>
            </a:r>
            <a:r>
              <a:rPr lang="en-AU" sz="1200" dirty="0">
                <a:solidFill>
                  <a:prstClr val="black">
                    <a:lumMod val="50000"/>
                    <a:lumOff val="50000"/>
                  </a:prstClr>
                </a:solidFill>
                <a:latin typeface="VIC" panose="00000500000000000000" pitchFamily="2" charset="0"/>
              </a:rPr>
              <a:t>^</a:t>
            </a:r>
            <a:r>
              <a:rPr lang="en-AU" sz="1200" b="1" dirty="0">
                <a:solidFill>
                  <a:prstClr val="black">
                    <a:lumMod val="50000"/>
                    <a:lumOff val="50000"/>
                  </a:prstClr>
                </a:solidFill>
                <a:latin typeface="VIC" panose="00000500000000000000" pitchFamily="2" charset="0"/>
              </a:rPr>
              <a:t> </a:t>
            </a:r>
          </a:p>
        </p:txBody>
      </p:sp>
      <p:grpSp>
        <p:nvGrpSpPr>
          <p:cNvPr id="32" name="Group 31">
            <a:extLst>
              <a:ext uri="{FF2B5EF4-FFF2-40B4-BE49-F238E27FC236}">
                <a16:creationId xmlns:a16="http://schemas.microsoft.com/office/drawing/2014/main" id="{E130D7C4-0D78-42F3-81E9-675EEA10BD59}"/>
              </a:ext>
            </a:extLst>
          </p:cNvPr>
          <p:cNvGrpSpPr/>
          <p:nvPr/>
        </p:nvGrpSpPr>
        <p:grpSpPr>
          <a:xfrm>
            <a:off x="357856" y="1180873"/>
            <a:ext cx="6142287" cy="3206070"/>
            <a:chOff x="769152" y="4026497"/>
            <a:chExt cx="5892885" cy="2454223"/>
          </a:xfrm>
        </p:grpSpPr>
        <p:pic>
          <p:nvPicPr>
            <p:cNvPr id="22" name="Picture 21">
              <a:extLst>
                <a:ext uri="{FF2B5EF4-FFF2-40B4-BE49-F238E27FC236}">
                  <a16:creationId xmlns:a16="http://schemas.microsoft.com/office/drawing/2014/main" id="{D3CBD6A3-37AF-456F-AAC5-E6DA8FFD9524}"/>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63520" y="5972522"/>
              <a:ext cx="527528" cy="508198"/>
            </a:xfrm>
            <a:prstGeom prst="rect">
              <a:avLst/>
            </a:prstGeom>
          </p:spPr>
        </p:pic>
        <p:pic>
          <p:nvPicPr>
            <p:cNvPr id="23" name="Picture 22">
              <a:extLst>
                <a:ext uri="{FF2B5EF4-FFF2-40B4-BE49-F238E27FC236}">
                  <a16:creationId xmlns:a16="http://schemas.microsoft.com/office/drawing/2014/main" id="{4DB31DE0-582D-4E48-B1A4-8628B77E45E3}"/>
                </a:ext>
              </a:extLst>
            </p:cNvPr>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82791" y="5256268"/>
              <a:ext cx="574224" cy="582227"/>
            </a:xfrm>
            <a:prstGeom prst="rect">
              <a:avLst/>
            </a:prstGeom>
          </p:spPr>
        </p:pic>
        <p:pic>
          <p:nvPicPr>
            <p:cNvPr id="24" name="Picture 23">
              <a:extLst>
                <a:ext uri="{FF2B5EF4-FFF2-40B4-BE49-F238E27FC236}">
                  <a16:creationId xmlns:a16="http://schemas.microsoft.com/office/drawing/2014/main" id="{AC461FC4-9548-414B-B16A-0405DB5240A8}"/>
                </a:ext>
              </a:extLst>
            </p:cNvPr>
            <p:cNvPicPr>
              <a:picLocks noChangeAspect="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09027" y="4662293"/>
              <a:ext cx="708276" cy="512200"/>
            </a:xfrm>
            <a:prstGeom prst="rect">
              <a:avLst/>
            </a:prstGeom>
          </p:spPr>
        </p:pic>
        <p:sp>
          <p:nvSpPr>
            <p:cNvPr id="25" name="TextBox 24">
              <a:extLst>
                <a:ext uri="{FF2B5EF4-FFF2-40B4-BE49-F238E27FC236}">
                  <a16:creationId xmlns:a16="http://schemas.microsoft.com/office/drawing/2014/main" id="{321BE86B-D038-4231-B46B-562A56D7C935}"/>
                </a:ext>
              </a:extLst>
            </p:cNvPr>
            <p:cNvSpPr txBox="1"/>
            <p:nvPr/>
          </p:nvSpPr>
          <p:spPr>
            <a:xfrm>
              <a:off x="1967233" y="4709756"/>
              <a:ext cx="4037231" cy="267582"/>
            </a:xfrm>
            <a:prstGeom prst="rect">
              <a:avLst/>
            </a:prstGeom>
            <a:noFill/>
          </p:spPr>
          <p:txBody>
            <a:bodyPr wrap="square" rtlCol="0">
              <a:spAutoFit/>
            </a:bodyPr>
            <a:lstStyle/>
            <a:p>
              <a:pPr lvl="0" defTabSz="685800">
                <a:lnSpc>
                  <a:spcPct val="90000"/>
                </a:lnSpc>
                <a:spcBef>
                  <a:spcPts val="750"/>
                </a:spcBef>
              </a:pPr>
              <a:r>
                <a:rPr lang="en-AU" sz="2000" dirty="0">
                  <a:solidFill>
                    <a:schemeClr val="accent1"/>
                  </a:solidFill>
                  <a:latin typeface="VIC" panose="00000500000000000000" pitchFamily="2" charset="0"/>
                </a:rPr>
                <a:t>access</a:t>
              </a:r>
              <a:r>
                <a:rPr lang="en-AU" sz="1200" dirty="0">
                  <a:solidFill>
                    <a:prstClr val="black">
                      <a:lumMod val="50000"/>
                      <a:lumOff val="50000"/>
                    </a:prstClr>
                  </a:solidFill>
                  <a:latin typeface="VIC" panose="00000500000000000000" pitchFamily="2" charset="0"/>
                </a:rPr>
                <a:t> to digital services </a:t>
              </a:r>
              <a:endParaRPr lang="en-AU" dirty="0"/>
            </a:p>
          </p:txBody>
        </p:sp>
        <p:sp>
          <p:nvSpPr>
            <p:cNvPr id="26" name="TextBox 25">
              <a:extLst>
                <a:ext uri="{FF2B5EF4-FFF2-40B4-BE49-F238E27FC236}">
                  <a16:creationId xmlns:a16="http://schemas.microsoft.com/office/drawing/2014/main" id="{5E874F45-F9C9-449B-96D8-8AB2BFE4C294}"/>
                </a:ext>
              </a:extLst>
            </p:cNvPr>
            <p:cNvSpPr txBox="1"/>
            <p:nvPr/>
          </p:nvSpPr>
          <p:spPr>
            <a:xfrm>
              <a:off x="2280513" y="5315013"/>
              <a:ext cx="4381524" cy="383308"/>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the </a:t>
              </a:r>
              <a:r>
                <a:rPr lang="en-AU" sz="2000" dirty="0">
                  <a:solidFill>
                    <a:schemeClr val="accent1"/>
                  </a:solidFill>
                  <a:latin typeface="VIC" panose="00000500000000000000" pitchFamily="2" charset="0"/>
                </a:rPr>
                <a:t>ability</a:t>
              </a:r>
              <a:r>
                <a:rPr lang="en-AU" sz="1200" dirty="0">
                  <a:solidFill>
                    <a:schemeClr val="accent6"/>
                  </a:solidFill>
                  <a:latin typeface="VIC" panose="00000500000000000000" pitchFamily="2" charset="0"/>
                </a:rPr>
                <a:t> </a:t>
              </a:r>
              <a:r>
                <a:rPr lang="en-AU" sz="1200" dirty="0">
                  <a:solidFill>
                    <a:prstClr val="black">
                      <a:lumMod val="50000"/>
                      <a:lumOff val="50000"/>
                    </a:prstClr>
                  </a:solidFill>
                  <a:latin typeface="VIC" panose="00000500000000000000" pitchFamily="2" charset="0"/>
                </a:rPr>
                <a:t>to effectively use these</a:t>
              </a:r>
            </a:p>
            <a:p>
              <a:pPr lvl="0" defTabSz="685800">
                <a:lnSpc>
                  <a:spcPct val="90000"/>
                </a:lnSpc>
              </a:pPr>
              <a:r>
                <a:rPr lang="en-AU" sz="1200" dirty="0">
                  <a:solidFill>
                    <a:prstClr val="black">
                      <a:lumMod val="50000"/>
                      <a:lumOff val="50000"/>
                    </a:prstClr>
                  </a:solidFill>
                  <a:latin typeface="VIC" panose="00000500000000000000" pitchFamily="2" charset="0"/>
                </a:rPr>
                <a:t>services </a:t>
              </a:r>
              <a:endParaRPr lang="en-AU" dirty="0"/>
            </a:p>
          </p:txBody>
        </p:sp>
        <p:sp>
          <p:nvSpPr>
            <p:cNvPr id="27" name="TextBox 26">
              <a:extLst>
                <a:ext uri="{FF2B5EF4-FFF2-40B4-BE49-F238E27FC236}">
                  <a16:creationId xmlns:a16="http://schemas.microsoft.com/office/drawing/2014/main" id="{3ACF873E-459C-4B5F-A85E-E440BF1D2D2C}"/>
                </a:ext>
              </a:extLst>
            </p:cNvPr>
            <p:cNvSpPr txBox="1"/>
            <p:nvPr/>
          </p:nvSpPr>
          <p:spPr>
            <a:xfrm>
              <a:off x="2628750" y="5922267"/>
              <a:ext cx="3365100" cy="383353"/>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their </a:t>
              </a:r>
              <a:r>
                <a:rPr lang="en-AU" sz="2000" dirty="0">
                  <a:solidFill>
                    <a:schemeClr val="accent1"/>
                  </a:solidFill>
                  <a:latin typeface="VIC" panose="00000500000000000000" pitchFamily="2" charset="0"/>
                </a:rPr>
                <a:t>affordability</a:t>
              </a:r>
              <a:r>
                <a:rPr lang="en-AU" sz="1200" dirty="0">
                  <a:solidFill>
                    <a:prstClr val="black">
                      <a:lumMod val="50000"/>
                      <a:lumOff val="50000"/>
                    </a:prstClr>
                  </a:solidFill>
                  <a:latin typeface="VIC" panose="00000500000000000000" pitchFamily="2" charset="0"/>
                </a:rPr>
                <a:t> relative to their capital city counterparts.</a:t>
              </a:r>
            </a:p>
          </p:txBody>
        </p:sp>
        <p:sp>
          <p:nvSpPr>
            <p:cNvPr id="31" name="Rectangle 30">
              <a:extLst>
                <a:ext uri="{FF2B5EF4-FFF2-40B4-BE49-F238E27FC236}">
                  <a16:creationId xmlns:a16="http://schemas.microsoft.com/office/drawing/2014/main" id="{BCAC3957-1DC0-49C0-8821-3FB1AEA92CC5}"/>
                </a:ext>
              </a:extLst>
            </p:cNvPr>
            <p:cNvSpPr/>
            <p:nvPr/>
          </p:nvSpPr>
          <p:spPr>
            <a:xfrm>
              <a:off x="769152" y="4026497"/>
              <a:ext cx="5516085" cy="1968865"/>
            </a:xfrm>
            <a:prstGeom prst="rect">
              <a:avLst/>
            </a:prstGeom>
          </p:spPr>
          <p:txBody>
            <a:bodyPr wrap="square">
              <a:spAutoFit/>
            </a:bodyPr>
            <a:lstStyle/>
            <a:p>
              <a:pPr lvl="0" defTabSz="685800">
                <a:lnSpc>
                  <a:spcPct val="90000"/>
                </a:lnSpc>
                <a:spcBef>
                  <a:spcPts val="750"/>
                </a:spcBef>
              </a:pPr>
              <a:r>
                <a:rPr lang="en-AU" sz="1400" dirty="0">
                  <a:solidFill>
                    <a:prstClr val="black">
                      <a:lumMod val="50000"/>
                      <a:lumOff val="50000"/>
                    </a:prstClr>
                  </a:solidFill>
                  <a:latin typeface="VIC" panose="00000500000000000000" pitchFamily="2" charset="0"/>
                </a:rPr>
                <a:t>The Australian Digital Inclusion Index (ADII) has identified a persistent country-city </a:t>
              </a:r>
              <a:r>
                <a:rPr lang="en-AU" sz="1400" b="1" dirty="0">
                  <a:solidFill>
                    <a:prstClr val="black">
                      <a:lumMod val="50000"/>
                      <a:lumOff val="50000"/>
                    </a:prstClr>
                  </a:solidFill>
                  <a:latin typeface="VIC" panose="00000500000000000000" pitchFamily="2" charset="0"/>
                </a:rPr>
                <a:t>digital divide </a:t>
              </a:r>
              <a:r>
                <a:rPr lang="en-AU" sz="1400" dirty="0">
                  <a:solidFill>
                    <a:prstClr val="black">
                      <a:lumMod val="50000"/>
                      <a:lumOff val="50000"/>
                    </a:prstClr>
                  </a:solidFill>
                  <a:latin typeface="VIC" panose="00000500000000000000" pitchFamily="2" charset="0"/>
                </a:rPr>
                <a:t>which is demonstrated in Ovens Murray as part of the Northern Victoria region and defined as regional shortfalls in:</a:t>
              </a:r>
            </a:p>
            <a:p>
              <a:pPr lvl="0" defTabSz="685800">
                <a:lnSpc>
                  <a:spcPct val="90000"/>
                </a:lnSpc>
                <a:spcBef>
                  <a:spcPts val="750"/>
                </a:spcBef>
              </a:pPr>
              <a:endParaRPr lang="en-AU" sz="1400" dirty="0">
                <a:solidFill>
                  <a:prstClr val="black">
                    <a:lumMod val="50000"/>
                    <a:lumOff val="50000"/>
                  </a:prstClr>
                </a:solidFill>
                <a:latin typeface="VIC" panose="00000500000000000000" pitchFamily="2" charset="0"/>
              </a:endParaRPr>
            </a:p>
            <a:p>
              <a:pPr lvl="0" defTabSz="685800">
                <a:lnSpc>
                  <a:spcPct val="90000"/>
                </a:lnSpc>
                <a:spcBef>
                  <a:spcPts val="750"/>
                </a:spcBef>
              </a:pPr>
              <a:endParaRPr lang="en-AU" sz="1400" dirty="0">
                <a:solidFill>
                  <a:prstClr val="black">
                    <a:lumMod val="50000"/>
                    <a:lumOff val="50000"/>
                  </a:prstClr>
                </a:solidFill>
                <a:latin typeface="VIC" panose="00000500000000000000" pitchFamily="2" charset="0"/>
              </a:endParaRPr>
            </a:p>
            <a:p>
              <a:pPr lvl="0" defTabSz="685800">
                <a:lnSpc>
                  <a:spcPct val="90000"/>
                </a:lnSpc>
              </a:pPr>
              <a:endParaRPr lang="en-AU" sz="1400" dirty="0">
                <a:solidFill>
                  <a:prstClr val="black">
                    <a:lumMod val="50000"/>
                    <a:lumOff val="50000"/>
                  </a:prstClr>
                </a:solidFill>
                <a:latin typeface="VIC" panose="00000500000000000000" pitchFamily="2" charset="0"/>
              </a:endParaRPr>
            </a:p>
            <a:p>
              <a:pPr lvl="0" defTabSz="685800">
                <a:lnSpc>
                  <a:spcPct val="90000"/>
                </a:lnSpc>
              </a:pPr>
              <a:endParaRPr lang="en-AU" sz="1400" dirty="0">
                <a:solidFill>
                  <a:prstClr val="black">
                    <a:lumMod val="50000"/>
                    <a:lumOff val="50000"/>
                  </a:prstClr>
                </a:solidFill>
                <a:latin typeface="VIC" panose="00000500000000000000" pitchFamily="2" charset="0"/>
              </a:endParaRPr>
            </a:p>
            <a:p>
              <a:pPr lvl="0" defTabSz="685800">
                <a:lnSpc>
                  <a:spcPct val="90000"/>
                </a:lnSpc>
              </a:pPr>
              <a:endParaRPr lang="en-AU" sz="1400" dirty="0">
                <a:solidFill>
                  <a:prstClr val="black">
                    <a:lumMod val="50000"/>
                    <a:lumOff val="50000"/>
                  </a:prstClr>
                </a:solidFill>
                <a:latin typeface="VIC" panose="00000500000000000000" pitchFamily="2" charset="0"/>
              </a:endParaRPr>
            </a:p>
            <a:p>
              <a:pPr lvl="0" defTabSz="685800">
                <a:lnSpc>
                  <a:spcPct val="90000"/>
                </a:lnSpc>
              </a:pPr>
              <a:endParaRPr lang="en-AU" sz="1200" dirty="0">
                <a:solidFill>
                  <a:prstClr val="black">
                    <a:lumMod val="50000"/>
                    <a:lumOff val="50000"/>
                  </a:prstClr>
                </a:solidFill>
                <a:latin typeface="VIC" panose="00000500000000000000" pitchFamily="2" charset="0"/>
              </a:endParaRPr>
            </a:p>
            <a:p>
              <a:pPr lvl="0" defTabSz="685800">
                <a:lnSpc>
                  <a:spcPct val="90000"/>
                </a:lnSpc>
              </a:pPr>
              <a:endParaRPr lang="en-AU" sz="1200" dirty="0">
                <a:solidFill>
                  <a:prstClr val="black">
                    <a:lumMod val="50000"/>
                    <a:lumOff val="50000"/>
                  </a:prstClr>
                </a:solidFill>
                <a:latin typeface="VIC" panose="00000500000000000000" pitchFamily="2" charset="0"/>
              </a:endParaRPr>
            </a:p>
            <a:p>
              <a:pPr lvl="0" defTabSz="685800">
                <a:lnSpc>
                  <a:spcPct val="90000"/>
                </a:lnSpc>
              </a:pPr>
              <a:endParaRPr lang="en-AU" sz="1200" dirty="0">
                <a:solidFill>
                  <a:prstClr val="black">
                    <a:lumMod val="50000"/>
                    <a:lumOff val="50000"/>
                  </a:prstClr>
                </a:solidFill>
                <a:latin typeface="VIC" panose="00000500000000000000" pitchFamily="2" charset="0"/>
              </a:endParaRPr>
            </a:p>
          </p:txBody>
        </p:sp>
      </p:grpSp>
      <p:sp>
        <p:nvSpPr>
          <p:cNvPr id="16" name="Title 3">
            <a:extLst>
              <a:ext uri="{FF2B5EF4-FFF2-40B4-BE49-F238E27FC236}">
                <a16:creationId xmlns:a16="http://schemas.microsoft.com/office/drawing/2014/main" id="{5E8EFA1A-913C-469A-BDAD-B45CF43F232D}"/>
              </a:ext>
            </a:extLst>
          </p:cNvPr>
          <p:cNvSpPr txBox="1">
            <a:spLocks/>
          </p:cNvSpPr>
          <p:nvPr/>
        </p:nvSpPr>
        <p:spPr>
          <a:xfrm>
            <a:off x="424541" y="134622"/>
            <a:ext cx="5224698" cy="88268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1"/>
                </a:solidFill>
              </a:rPr>
              <a:t>Addressing the Digital Divide</a:t>
            </a:r>
          </a:p>
        </p:txBody>
      </p:sp>
      <p:sp>
        <p:nvSpPr>
          <p:cNvPr id="2" name="Slide Number Placeholder 1">
            <a:extLst>
              <a:ext uri="{FF2B5EF4-FFF2-40B4-BE49-F238E27FC236}">
                <a16:creationId xmlns:a16="http://schemas.microsoft.com/office/drawing/2014/main" id="{DC9223D7-7601-4D51-A02E-55C0417378D3}"/>
              </a:ext>
            </a:extLst>
          </p:cNvPr>
          <p:cNvSpPr>
            <a:spLocks noGrp="1"/>
          </p:cNvSpPr>
          <p:nvPr>
            <p:ph type="sldNum" sz="quarter" idx="12"/>
          </p:nvPr>
        </p:nvSpPr>
        <p:spPr/>
        <p:txBody>
          <a:bodyPr/>
          <a:lstStyle/>
          <a:p>
            <a:fld id="{6948CE19-2F83-46F3-9C1F-CE53E9CFC87D}" type="slidenum">
              <a:rPr lang="en-AU" smtClean="0"/>
              <a:t>8</a:t>
            </a:fld>
            <a:endParaRPr lang="en-AU"/>
          </a:p>
        </p:txBody>
      </p:sp>
    </p:spTree>
    <p:extLst>
      <p:ext uri="{BB962C8B-B14F-4D97-AF65-F5344CB8AC3E}">
        <p14:creationId xmlns:p14="http://schemas.microsoft.com/office/powerpoint/2010/main" val="79275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0B0EB66-0EFC-42C9-8541-BCBF37B78EED}"/>
              </a:ext>
            </a:extLst>
          </p:cNvPr>
          <p:cNvSpPr>
            <a:spLocks noGrp="1"/>
          </p:cNvSpPr>
          <p:nvPr>
            <p:ph type="body" sz="half" idx="2"/>
          </p:nvPr>
        </p:nvSpPr>
        <p:spPr>
          <a:xfrm>
            <a:off x="472380" y="2021436"/>
            <a:ext cx="1644519" cy="1523495"/>
          </a:xfrm>
        </p:spPr>
        <p:txBody>
          <a:bodyPr>
            <a:normAutofit/>
          </a:bodyPr>
          <a:lstStyle/>
          <a:p>
            <a:r>
              <a:rPr lang="en-AU" dirty="0"/>
              <a:t>Six technology areas have been analysed in the Digital Plans to identify supply shortages in the regions:</a:t>
            </a:r>
          </a:p>
        </p:txBody>
      </p:sp>
      <p:sp>
        <p:nvSpPr>
          <p:cNvPr id="23" name="Title 22">
            <a:extLst>
              <a:ext uri="{FF2B5EF4-FFF2-40B4-BE49-F238E27FC236}">
                <a16:creationId xmlns:a16="http://schemas.microsoft.com/office/drawing/2014/main" id="{F72FA9B5-75AC-4701-8A9E-C5643DA2C858}"/>
              </a:ext>
            </a:extLst>
          </p:cNvPr>
          <p:cNvSpPr>
            <a:spLocks noGrp="1"/>
          </p:cNvSpPr>
          <p:nvPr>
            <p:ph type="title"/>
          </p:nvPr>
        </p:nvSpPr>
        <p:spPr>
          <a:xfrm>
            <a:off x="472381" y="607253"/>
            <a:ext cx="1851719" cy="1523494"/>
          </a:xfrm>
        </p:spPr>
        <p:txBody>
          <a:bodyPr anchor="t">
            <a:normAutofit/>
          </a:bodyPr>
          <a:lstStyle/>
          <a:p>
            <a:r>
              <a:rPr lang="en-AU" dirty="0">
                <a:solidFill>
                  <a:schemeClr val="accent1"/>
                </a:solidFill>
              </a:rPr>
              <a:t>Digital issues affecting all regions</a:t>
            </a:r>
          </a:p>
        </p:txBody>
      </p:sp>
      <p:graphicFrame>
        <p:nvGraphicFramePr>
          <p:cNvPr id="39" name="Content Placeholder 38">
            <a:extLst>
              <a:ext uri="{FF2B5EF4-FFF2-40B4-BE49-F238E27FC236}">
                <a16:creationId xmlns:a16="http://schemas.microsoft.com/office/drawing/2014/main" id="{91650C10-9214-4D66-BD32-9D358B167C0D}"/>
              </a:ext>
            </a:extLst>
          </p:cNvPr>
          <p:cNvGraphicFramePr>
            <a:graphicFrameLocks noGrp="1"/>
          </p:cNvGraphicFramePr>
          <p:nvPr>
            <p:ph idx="1"/>
            <p:extLst>
              <p:ext uri="{D42A27DB-BD31-4B8C-83A1-F6EECF244321}">
                <p14:modId xmlns:p14="http://schemas.microsoft.com/office/powerpoint/2010/main" val="4149048257"/>
              </p:ext>
            </p:extLst>
          </p:nvPr>
        </p:nvGraphicFramePr>
        <p:xfrm>
          <a:off x="2779965" y="641971"/>
          <a:ext cx="2697300" cy="2942709"/>
        </p:xfrm>
        <a:graphic>
          <a:graphicData uri="http://schemas.openxmlformats.org/drawingml/2006/table">
            <a:tbl>
              <a:tblPr firstRow="1" bandRow="1">
                <a:tableStyleId>{2D5ABB26-0587-4C30-8999-92F81FD0307C}</a:tableStyleId>
              </a:tblPr>
              <a:tblGrid>
                <a:gridCol w="2697300">
                  <a:extLst>
                    <a:ext uri="{9D8B030D-6E8A-4147-A177-3AD203B41FA5}">
                      <a16:colId xmlns:a16="http://schemas.microsoft.com/office/drawing/2014/main" val="1328844006"/>
                    </a:ext>
                  </a:extLst>
                </a:gridCol>
              </a:tblGrid>
              <a:tr h="472216">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Fixed broadband – variable NBN service quality that is sufficient to meet resident,  business and community service needs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344137"/>
                  </a:ext>
                </a:extLst>
              </a:tr>
              <a:tr h="346910">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Mobile coverage – prevalence of mobile telephone blackspots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90688"/>
                  </a:ext>
                </a:extLst>
              </a:tr>
              <a:tr h="59752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IoT (Internet of Things) networks –variable availability of low-bandwidth networks to support the uptake of next generation technologies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3105117"/>
                  </a:ext>
                </a:extLst>
              </a:tr>
              <a:tr h="472216">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Public WiFi – limited availability of free public WiFi for disadvantaged people, residents and tourists who require infrequent access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532371"/>
                  </a:ext>
                </a:extLst>
              </a:tr>
              <a:tr h="346910">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Access to government assets – shortfall in utilisation of all available assets to secure local service improvements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927961"/>
                  </a:ext>
                </a:extLst>
              </a:tr>
              <a:tr h="472216">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sz="900" b="0" kern="1200" dirty="0">
                          <a:solidFill>
                            <a:schemeClr val="tx1">
                              <a:lumMod val="50000"/>
                              <a:lumOff val="50000"/>
                            </a:schemeClr>
                          </a:solidFill>
                          <a:latin typeface="VIC" panose="00000500000000000000" pitchFamily="2" charset="0"/>
                          <a:ea typeface="+mn-ea"/>
                          <a:cs typeface="+mn-cs"/>
                        </a:rPr>
                        <a:t>Digital skills – significant gaps in digital literacy, supply of IT professionals and workforce preparedness for the future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154737"/>
                  </a:ext>
                </a:extLst>
              </a:tr>
            </a:tbl>
          </a:graphicData>
        </a:graphic>
      </p:graphicFrame>
      <p:grpSp>
        <p:nvGrpSpPr>
          <p:cNvPr id="53" name="Group 52">
            <a:extLst>
              <a:ext uri="{FF2B5EF4-FFF2-40B4-BE49-F238E27FC236}">
                <a16:creationId xmlns:a16="http://schemas.microsoft.com/office/drawing/2014/main" id="{6A93F35D-1BAF-419F-93BB-3ACF9BBBB184}"/>
              </a:ext>
            </a:extLst>
          </p:cNvPr>
          <p:cNvGrpSpPr>
            <a:grpSpLocks noChangeAspect="1"/>
          </p:cNvGrpSpPr>
          <p:nvPr/>
        </p:nvGrpSpPr>
        <p:grpSpPr>
          <a:xfrm>
            <a:off x="2354064" y="672623"/>
            <a:ext cx="372388" cy="2677338"/>
            <a:chOff x="2724610" y="1639047"/>
            <a:chExt cx="465487" cy="3346674"/>
          </a:xfrm>
        </p:grpSpPr>
        <p:pic>
          <p:nvPicPr>
            <p:cNvPr id="41" name="Picture 40">
              <a:extLst>
                <a:ext uri="{FF2B5EF4-FFF2-40B4-BE49-F238E27FC236}">
                  <a16:creationId xmlns:a16="http://schemas.microsoft.com/office/drawing/2014/main" id="{378702D2-A6E0-4EAD-A53C-87F69851595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2834" y="1639047"/>
              <a:ext cx="457263" cy="457264"/>
            </a:xfrm>
            <a:prstGeom prst="rect">
              <a:avLst/>
            </a:prstGeom>
          </p:spPr>
        </p:pic>
        <p:pic>
          <p:nvPicPr>
            <p:cNvPr id="43" name="Picture 42">
              <a:extLst>
                <a:ext uri="{FF2B5EF4-FFF2-40B4-BE49-F238E27FC236}">
                  <a16:creationId xmlns:a16="http://schemas.microsoft.com/office/drawing/2014/main" id="{83AEC1E6-E65E-40DB-80A6-FDE37BB1A92B}"/>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9541" y="2794810"/>
              <a:ext cx="457263" cy="457264"/>
            </a:xfrm>
            <a:prstGeom prst="rect">
              <a:avLst/>
            </a:prstGeom>
          </p:spPr>
        </p:pic>
        <p:pic>
          <p:nvPicPr>
            <p:cNvPr id="45" name="Picture 44">
              <a:extLst>
                <a:ext uri="{FF2B5EF4-FFF2-40B4-BE49-F238E27FC236}">
                  <a16:creationId xmlns:a16="http://schemas.microsoft.com/office/drawing/2014/main" id="{6E863E6F-0F83-45FA-B668-9E49F35C11B3}"/>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1186" y="2216929"/>
              <a:ext cx="457263" cy="457264"/>
            </a:xfrm>
            <a:prstGeom prst="rect">
              <a:avLst/>
            </a:prstGeom>
          </p:spPr>
        </p:pic>
        <p:pic>
          <p:nvPicPr>
            <p:cNvPr id="47" name="Picture 46">
              <a:extLst>
                <a:ext uri="{FF2B5EF4-FFF2-40B4-BE49-F238E27FC236}">
                  <a16:creationId xmlns:a16="http://schemas.microsoft.com/office/drawing/2014/main" id="{CF2EB36D-B01F-4996-98C6-04E450A853D9}"/>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4610" y="4528457"/>
              <a:ext cx="457263" cy="457264"/>
            </a:xfrm>
            <a:prstGeom prst="rect">
              <a:avLst/>
            </a:prstGeom>
          </p:spPr>
        </p:pic>
        <p:pic>
          <p:nvPicPr>
            <p:cNvPr id="50" name="Picture 49">
              <a:extLst>
                <a:ext uri="{FF2B5EF4-FFF2-40B4-BE49-F238E27FC236}">
                  <a16:creationId xmlns:a16="http://schemas.microsoft.com/office/drawing/2014/main" id="{05495A1B-6071-40DD-8B61-3B3A07CDA05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6251" y="3372692"/>
              <a:ext cx="457263" cy="457264"/>
            </a:xfrm>
            <a:prstGeom prst="rect">
              <a:avLst/>
            </a:prstGeom>
          </p:spPr>
        </p:pic>
        <p:pic>
          <p:nvPicPr>
            <p:cNvPr id="52" name="Picture 51">
              <a:extLst>
                <a:ext uri="{FF2B5EF4-FFF2-40B4-BE49-F238E27FC236}">
                  <a16:creationId xmlns:a16="http://schemas.microsoft.com/office/drawing/2014/main" id="{92EA24AF-370D-45D2-8657-3A367DDBC0A7}"/>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7896" y="3950573"/>
              <a:ext cx="457263" cy="457264"/>
            </a:xfrm>
            <a:prstGeom prst="rect">
              <a:avLst/>
            </a:prstGeom>
          </p:spPr>
        </p:pic>
      </p:grpSp>
      <p:graphicFrame>
        <p:nvGraphicFramePr>
          <p:cNvPr id="79" name="Table 78">
            <a:extLst>
              <a:ext uri="{FF2B5EF4-FFF2-40B4-BE49-F238E27FC236}">
                <a16:creationId xmlns:a16="http://schemas.microsoft.com/office/drawing/2014/main" id="{9FE48E3C-2336-4F27-9E40-63E497B36F83}"/>
              </a:ext>
            </a:extLst>
          </p:cNvPr>
          <p:cNvGraphicFramePr>
            <a:graphicFrameLocks noGrp="1"/>
          </p:cNvGraphicFramePr>
          <p:nvPr>
            <p:extLst>
              <p:ext uri="{D42A27DB-BD31-4B8C-83A1-F6EECF244321}">
                <p14:modId xmlns:p14="http://schemas.microsoft.com/office/powerpoint/2010/main" val="660503354"/>
              </p:ext>
            </p:extLst>
          </p:nvPr>
        </p:nvGraphicFramePr>
        <p:xfrm>
          <a:off x="356557" y="5188917"/>
          <a:ext cx="6033227" cy="2042160"/>
        </p:xfrm>
        <a:graphic>
          <a:graphicData uri="http://schemas.openxmlformats.org/drawingml/2006/table">
            <a:tbl>
              <a:tblPr firstRow="1" bandRow="1">
                <a:tableStyleId>{2D5ABB26-0587-4C30-8999-92F81FD0307C}</a:tableStyleId>
              </a:tblPr>
              <a:tblGrid>
                <a:gridCol w="1228512">
                  <a:extLst>
                    <a:ext uri="{9D8B030D-6E8A-4147-A177-3AD203B41FA5}">
                      <a16:colId xmlns:a16="http://schemas.microsoft.com/office/drawing/2014/main" val="2417435694"/>
                    </a:ext>
                  </a:extLst>
                </a:gridCol>
                <a:gridCol w="1224563">
                  <a:extLst>
                    <a:ext uri="{9D8B030D-6E8A-4147-A177-3AD203B41FA5}">
                      <a16:colId xmlns:a16="http://schemas.microsoft.com/office/drawing/2014/main" val="1102425610"/>
                    </a:ext>
                  </a:extLst>
                </a:gridCol>
                <a:gridCol w="1228785">
                  <a:extLst>
                    <a:ext uri="{9D8B030D-6E8A-4147-A177-3AD203B41FA5}">
                      <a16:colId xmlns:a16="http://schemas.microsoft.com/office/drawing/2014/main" val="1073372709"/>
                    </a:ext>
                  </a:extLst>
                </a:gridCol>
                <a:gridCol w="1155285">
                  <a:extLst>
                    <a:ext uri="{9D8B030D-6E8A-4147-A177-3AD203B41FA5}">
                      <a16:colId xmlns:a16="http://schemas.microsoft.com/office/drawing/2014/main" val="888822730"/>
                    </a:ext>
                  </a:extLst>
                </a:gridCol>
                <a:gridCol w="1196082">
                  <a:extLst>
                    <a:ext uri="{9D8B030D-6E8A-4147-A177-3AD203B41FA5}">
                      <a16:colId xmlns:a16="http://schemas.microsoft.com/office/drawing/2014/main" val="1483106690"/>
                    </a:ext>
                  </a:extLst>
                </a:gridCol>
              </a:tblGrid>
              <a:tr h="342776">
                <a:tc>
                  <a:txBody>
                    <a:bodyPr/>
                    <a:lstStyle/>
                    <a:p>
                      <a:r>
                        <a:rPr lang="en-AU" sz="900" b="1" kern="1200" dirty="0">
                          <a:solidFill>
                            <a:schemeClr val="accent1"/>
                          </a:solidFill>
                          <a:latin typeface="VIC" panose="00000500000000000000" pitchFamily="2" charset="0"/>
                        </a:rPr>
                        <a:t>Local Government</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Victorian Government</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Commonwealth Government</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NBN Co</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Telco Industry</a:t>
                      </a:r>
                      <a:endParaRPr lang="en-AU" sz="900" b="1" kern="1200" dirty="0">
                        <a:solidFill>
                          <a:schemeClr val="accent1"/>
                        </a:solidFill>
                        <a:latin typeface="VIC" panose="00000500000000000000" pitchFamily="2" charset="0"/>
                        <a:ea typeface="+mn-ea"/>
                        <a:cs typeface="+mn-cs"/>
                      </a:endParaRPr>
                    </a:p>
                  </a:txBody>
                  <a:tcPr/>
                </a:tc>
                <a:extLst>
                  <a:ext uri="{0D108BD9-81ED-4DB2-BD59-A6C34878D82A}">
                    <a16:rowId xmlns:a16="http://schemas.microsoft.com/office/drawing/2014/main" val="118160266"/>
                  </a:ext>
                </a:extLst>
              </a:tr>
              <a:tr h="1043255">
                <a:tc>
                  <a:txBody>
                    <a:bodyPr/>
                    <a:lstStyle/>
                    <a:p>
                      <a:r>
                        <a:rPr lang="en-AU" sz="800" b="0" kern="1200" dirty="0">
                          <a:solidFill>
                            <a:schemeClr val="tx1">
                              <a:lumMod val="50000"/>
                              <a:lumOff val="50000"/>
                            </a:schemeClr>
                          </a:solidFill>
                          <a:latin typeface="VIC" panose="00000500000000000000" pitchFamily="2" charset="0"/>
                          <a:ea typeface="+mn-ea"/>
                          <a:cs typeface="+mn-cs"/>
                        </a:rPr>
                        <a:t>Identify local digital connectivity issues &amp; opportunities to advocate &amp; collaborate to progress digital priorities for the region. </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Adopt a whole-of-state perspective on digital issues, advocate to Commonwealth, industry &amp; Victorian stakeholders to identify &amp; address issues; &amp; coordinate &amp; partner in policy development &amp; investment across the state.</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Set national policy &amp; programs to ensure access to adequate digital services; &amp; partner with states, local government and regional stakeholders to direct investment to priority areas. </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Deliver &amp; operate a high-capacity national broadband network. Deliver &amp; upgrade infrastructure to meet user needs. Work with local stakeholders to inform rollout priorities. </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Build &amp; maintain digital networks &amp; deliver services to users. Partner with Commonwealth &amp; state programs to address digital issues. </a:t>
                      </a:r>
                    </a:p>
                  </a:txBody>
                  <a:tcPr/>
                </a:tc>
                <a:extLst>
                  <a:ext uri="{0D108BD9-81ED-4DB2-BD59-A6C34878D82A}">
                    <a16:rowId xmlns:a16="http://schemas.microsoft.com/office/drawing/2014/main" val="162923599"/>
                  </a:ext>
                </a:extLst>
              </a:tr>
            </a:tbl>
          </a:graphicData>
        </a:graphic>
      </p:graphicFrame>
      <p:pic>
        <p:nvPicPr>
          <p:cNvPr id="81" name="Picture 80">
            <a:extLst>
              <a:ext uri="{FF2B5EF4-FFF2-40B4-BE49-F238E27FC236}">
                <a16:creationId xmlns:a16="http://schemas.microsoft.com/office/drawing/2014/main" id="{9347108C-63F2-439D-B240-B1052DF880A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22383" y="4877655"/>
            <a:ext cx="228632" cy="228632"/>
          </a:xfrm>
          <a:prstGeom prst="rect">
            <a:avLst/>
          </a:prstGeom>
        </p:spPr>
      </p:pic>
      <p:pic>
        <p:nvPicPr>
          <p:cNvPr id="83" name="Picture 82">
            <a:extLst>
              <a:ext uri="{FF2B5EF4-FFF2-40B4-BE49-F238E27FC236}">
                <a16:creationId xmlns:a16="http://schemas.microsoft.com/office/drawing/2014/main" id="{84F2166D-A2C9-4F4F-A8D3-20F06A66ACAB}"/>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64296" y="4872082"/>
            <a:ext cx="228632" cy="228632"/>
          </a:xfrm>
          <a:prstGeom prst="rect">
            <a:avLst/>
          </a:prstGeom>
        </p:spPr>
      </p:pic>
      <p:pic>
        <p:nvPicPr>
          <p:cNvPr id="85" name="Picture 84">
            <a:extLst>
              <a:ext uri="{FF2B5EF4-FFF2-40B4-BE49-F238E27FC236}">
                <a16:creationId xmlns:a16="http://schemas.microsoft.com/office/drawing/2014/main" id="{9063D2A0-D090-429E-92EE-AAA63F9D503C}"/>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14299" y="4863366"/>
            <a:ext cx="228632" cy="228632"/>
          </a:xfrm>
          <a:prstGeom prst="rect">
            <a:avLst/>
          </a:prstGeom>
        </p:spPr>
      </p:pic>
      <p:pic>
        <p:nvPicPr>
          <p:cNvPr id="87" name="Picture 86">
            <a:extLst>
              <a:ext uri="{FF2B5EF4-FFF2-40B4-BE49-F238E27FC236}">
                <a16:creationId xmlns:a16="http://schemas.microsoft.com/office/drawing/2014/main" id="{BBD5485A-6D1D-4DAA-96EB-A35376157A0A}"/>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21564" y="4853030"/>
            <a:ext cx="228632" cy="228632"/>
          </a:xfrm>
          <a:prstGeom prst="rect">
            <a:avLst/>
          </a:prstGeom>
        </p:spPr>
      </p:pic>
      <p:pic>
        <p:nvPicPr>
          <p:cNvPr id="89" name="Picture 88">
            <a:extLst>
              <a:ext uri="{FF2B5EF4-FFF2-40B4-BE49-F238E27FC236}">
                <a16:creationId xmlns:a16="http://schemas.microsoft.com/office/drawing/2014/main" id="{5D8FF000-D760-4420-9714-89759B7CA42D}"/>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30197" y="7490559"/>
            <a:ext cx="228632" cy="228632"/>
          </a:xfrm>
          <a:prstGeom prst="rect">
            <a:avLst/>
          </a:prstGeom>
        </p:spPr>
      </p:pic>
      <p:sp>
        <p:nvSpPr>
          <p:cNvPr id="20" name="Title 22">
            <a:extLst>
              <a:ext uri="{FF2B5EF4-FFF2-40B4-BE49-F238E27FC236}">
                <a16:creationId xmlns:a16="http://schemas.microsoft.com/office/drawing/2014/main" id="{CF2B0082-BC30-447C-996C-58EB563B9DF7}"/>
              </a:ext>
            </a:extLst>
          </p:cNvPr>
          <p:cNvSpPr txBox="1">
            <a:spLocks/>
          </p:cNvSpPr>
          <p:nvPr/>
        </p:nvSpPr>
        <p:spPr>
          <a:xfrm>
            <a:off x="356556" y="3678845"/>
            <a:ext cx="5422421" cy="63380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1"/>
                </a:solidFill>
              </a:rPr>
              <a:t>Digital stakeholder roles</a:t>
            </a:r>
          </a:p>
        </p:txBody>
      </p:sp>
      <p:sp>
        <p:nvSpPr>
          <p:cNvPr id="22" name="Text Placeholder 20">
            <a:extLst>
              <a:ext uri="{FF2B5EF4-FFF2-40B4-BE49-F238E27FC236}">
                <a16:creationId xmlns:a16="http://schemas.microsoft.com/office/drawing/2014/main" id="{B84B7E6A-913B-487F-9B09-33444C0E6E79}"/>
              </a:ext>
            </a:extLst>
          </p:cNvPr>
          <p:cNvSpPr txBox="1">
            <a:spLocks/>
          </p:cNvSpPr>
          <p:nvPr/>
        </p:nvSpPr>
        <p:spPr>
          <a:xfrm>
            <a:off x="356556" y="4098226"/>
            <a:ext cx="5577518" cy="630499"/>
          </a:xfrm>
          <a:prstGeom prst="rect">
            <a:avLst/>
          </a:prstGeom>
        </p:spPr>
        <p:txBody>
          <a:bodyPr vert="horz" lIns="91440" tIns="45720" rIns="91440" bIns="4572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AU" dirty="0"/>
              <a:t>The digital landscape is a relatively complex environment that involves a number of government, non-government, business and community stakeholders. Outlined below is a high level description of ‘who does what’.</a:t>
            </a:r>
          </a:p>
        </p:txBody>
      </p:sp>
      <p:graphicFrame>
        <p:nvGraphicFramePr>
          <p:cNvPr id="24" name="Table 23">
            <a:extLst>
              <a:ext uri="{FF2B5EF4-FFF2-40B4-BE49-F238E27FC236}">
                <a16:creationId xmlns:a16="http://schemas.microsoft.com/office/drawing/2014/main" id="{8F6100B0-FA55-4816-BAFA-B0B2C8AD3228}"/>
              </a:ext>
            </a:extLst>
          </p:cNvPr>
          <p:cNvGraphicFramePr>
            <a:graphicFrameLocks noGrp="1"/>
          </p:cNvGraphicFramePr>
          <p:nvPr/>
        </p:nvGraphicFramePr>
        <p:xfrm>
          <a:off x="2360643" y="7834176"/>
          <a:ext cx="5912948" cy="1389189"/>
        </p:xfrm>
        <a:graphic>
          <a:graphicData uri="http://schemas.openxmlformats.org/drawingml/2006/table">
            <a:tbl>
              <a:tblPr firstRow="1" bandRow="1">
                <a:tableStyleId>{2D5ABB26-0587-4C30-8999-92F81FD0307C}</a:tableStyleId>
              </a:tblPr>
              <a:tblGrid>
                <a:gridCol w="1204020">
                  <a:extLst>
                    <a:ext uri="{9D8B030D-6E8A-4147-A177-3AD203B41FA5}">
                      <a16:colId xmlns:a16="http://schemas.microsoft.com/office/drawing/2014/main" val="2417435694"/>
                    </a:ext>
                  </a:extLst>
                </a:gridCol>
                <a:gridCol w="1200150">
                  <a:extLst>
                    <a:ext uri="{9D8B030D-6E8A-4147-A177-3AD203B41FA5}">
                      <a16:colId xmlns:a16="http://schemas.microsoft.com/office/drawing/2014/main" val="1102425610"/>
                    </a:ext>
                  </a:extLst>
                </a:gridCol>
                <a:gridCol w="1204288">
                  <a:extLst>
                    <a:ext uri="{9D8B030D-6E8A-4147-A177-3AD203B41FA5}">
                      <a16:colId xmlns:a16="http://schemas.microsoft.com/office/drawing/2014/main" val="1073372709"/>
                    </a:ext>
                  </a:extLst>
                </a:gridCol>
                <a:gridCol w="1132253">
                  <a:extLst>
                    <a:ext uri="{9D8B030D-6E8A-4147-A177-3AD203B41FA5}">
                      <a16:colId xmlns:a16="http://schemas.microsoft.com/office/drawing/2014/main" val="888822730"/>
                    </a:ext>
                  </a:extLst>
                </a:gridCol>
                <a:gridCol w="1172237">
                  <a:extLst>
                    <a:ext uri="{9D8B030D-6E8A-4147-A177-3AD203B41FA5}">
                      <a16:colId xmlns:a16="http://schemas.microsoft.com/office/drawing/2014/main" val="1483106690"/>
                    </a:ext>
                  </a:extLst>
                </a:gridCol>
              </a:tblGrid>
              <a:tr h="325384">
                <a:tc>
                  <a:txBody>
                    <a:bodyPr/>
                    <a:lstStyle/>
                    <a:p>
                      <a:r>
                        <a:rPr lang="en-AU" sz="900" b="1" kern="1200" dirty="0">
                          <a:solidFill>
                            <a:schemeClr val="accent1"/>
                          </a:solidFill>
                          <a:latin typeface="VIC" panose="00000500000000000000" pitchFamily="2" charset="0"/>
                        </a:rPr>
                        <a:t>Regional Partnerships</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Networks &amp; Interest Groups</a:t>
                      </a:r>
                      <a:endParaRPr lang="en-AU" sz="900" b="1" kern="1200" dirty="0">
                        <a:solidFill>
                          <a:schemeClr val="accent1"/>
                        </a:solidFill>
                        <a:latin typeface="VIC" panose="00000500000000000000" pitchFamily="2" charset="0"/>
                        <a:ea typeface="+mn-ea"/>
                        <a:cs typeface="+mn-cs"/>
                      </a:endParaRPr>
                    </a:p>
                  </a:txBody>
                  <a:tcPr/>
                </a:tc>
                <a:tc>
                  <a:txBody>
                    <a:bodyPr/>
                    <a:lstStyle/>
                    <a:p>
                      <a:r>
                        <a:rPr lang="en-AU" sz="900" b="1" kern="1200" dirty="0">
                          <a:solidFill>
                            <a:schemeClr val="accent1"/>
                          </a:solidFill>
                          <a:latin typeface="VIC" panose="00000500000000000000" pitchFamily="2" charset="0"/>
                        </a:rPr>
                        <a:t>Other Regional Stakeholders</a:t>
                      </a:r>
                      <a:endParaRPr lang="en-AU" sz="900" b="1" kern="1200" dirty="0">
                        <a:solidFill>
                          <a:schemeClr val="accent1"/>
                        </a:solidFill>
                        <a:latin typeface="VIC" panose="00000500000000000000" pitchFamily="2" charset="0"/>
                        <a:ea typeface="+mn-ea"/>
                        <a:cs typeface="+mn-cs"/>
                      </a:endParaRPr>
                    </a:p>
                  </a:txBody>
                  <a:tcPr/>
                </a:tc>
                <a:tc>
                  <a:txBody>
                    <a:bodyPr/>
                    <a:lstStyle/>
                    <a:p>
                      <a:endParaRPr lang="en-AU" sz="900" b="1" kern="1200" dirty="0">
                        <a:solidFill>
                          <a:schemeClr val="accent1"/>
                        </a:solidFill>
                        <a:latin typeface="VIC" panose="00000500000000000000" pitchFamily="2" charset="0"/>
                        <a:ea typeface="+mn-ea"/>
                        <a:cs typeface="+mn-cs"/>
                      </a:endParaRPr>
                    </a:p>
                  </a:txBody>
                  <a:tcPr/>
                </a:tc>
                <a:tc>
                  <a:txBody>
                    <a:bodyPr/>
                    <a:lstStyle/>
                    <a:p>
                      <a:endParaRPr lang="en-AU" sz="900" b="1" kern="1200" dirty="0">
                        <a:solidFill>
                          <a:schemeClr val="accent1"/>
                        </a:solidFill>
                        <a:latin typeface="VIC" panose="00000500000000000000" pitchFamily="2" charset="0"/>
                        <a:ea typeface="+mn-ea"/>
                        <a:cs typeface="+mn-cs"/>
                      </a:endParaRPr>
                    </a:p>
                  </a:txBody>
                  <a:tcPr/>
                </a:tc>
                <a:extLst>
                  <a:ext uri="{0D108BD9-81ED-4DB2-BD59-A6C34878D82A}">
                    <a16:rowId xmlns:a16="http://schemas.microsoft.com/office/drawing/2014/main" val="118160266"/>
                  </a:ext>
                </a:extLst>
              </a:tr>
              <a:tr h="1023429">
                <a:tc>
                  <a:txBody>
                    <a:bodyPr/>
                    <a:lstStyle/>
                    <a:p>
                      <a:r>
                        <a:rPr lang="en-AU" sz="800" b="0" kern="1200" dirty="0">
                          <a:solidFill>
                            <a:schemeClr val="tx1">
                              <a:lumMod val="50000"/>
                              <a:lumOff val="50000"/>
                            </a:schemeClr>
                          </a:solidFill>
                          <a:latin typeface="VIC" panose="00000500000000000000" pitchFamily="2" charset="0"/>
                          <a:ea typeface="+mn-ea"/>
                          <a:cs typeface="+mn-cs"/>
                        </a:rPr>
                        <a:t>Advocate to all levels of government &amp; undertake collaborative action for the benefit of the region.</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Collaborate to identify issues / opportunities &amp; progress action to meet needs &amp; maximise positive outcomes.</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Community / business / services – contribute to solutions &amp; inform improvements by sharing ‘lived experience’ &amp; ideas.</a:t>
                      </a:r>
                    </a:p>
                  </a:txBody>
                  <a:tcPr/>
                </a:tc>
                <a:tc>
                  <a:txBody>
                    <a:bodyPr/>
                    <a:lstStyle/>
                    <a:p>
                      <a:endParaRPr lang="en-AU" sz="800" b="0" kern="1200" dirty="0">
                        <a:solidFill>
                          <a:schemeClr val="tx1">
                            <a:lumMod val="50000"/>
                            <a:lumOff val="50000"/>
                          </a:schemeClr>
                        </a:solidFill>
                        <a:latin typeface="VIC" panose="00000500000000000000" pitchFamily="2" charset="0"/>
                        <a:ea typeface="+mn-ea"/>
                        <a:cs typeface="+mn-cs"/>
                      </a:endParaRPr>
                    </a:p>
                  </a:txBody>
                  <a:tcPr/>
                </a:tc>
                <a:tc>
                  <a:txBody>
                    <a:bodyPr/>
                    <a:lstStyle/>
                    <a:p>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extLst>
                  <a:ext uri="{0D108BD9-81ED-4DB2-BD59-A6C34878D82A}">
                    <a16:rowId xmlns:a16="http://schemas.microsoft.com/office/drawing/2014/main" val="162923599"/>
                  </a:ext>
                </a:extLst>
              </a:tr>
            </a:tbl>
          </a:graphicData>
        </a:graphic>
      </p:graphicFrame>
      <p:pic>
        <p:nvPicPr>
          <p:cNvPr id="25" name="Picture 24">
            <a:extLst>
              <a:ext uri="{FF2B5EF4-FFF2-40B4-BE49-F238E27FC236}">
                <a16:creationId xmlns:a16="http://schemas.microsoft.com/office/drawing/2014/main" id="{6B88B970-DA48-48E4-B795-3815FC16B0C2}"/>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261" y="4859821"/>
            <a:ext cx="240960" cy="240960"/>
          </a:xfrm>
          <a:prstGeom prst="rect">
            <a:avLst/>
          </a:prstGeom>
        </p:spPr>
      </p:pic>
      <p:pic>
        <p:nvPicPr>
          <p:cNvPr id="26" name="Picture 25">
            <a:extLst>
              <a:ext uri="{FF2B5EF4-FFF2-40B4-BE49-F238E27FC236}">
                <a16:creationId xmlns:a16="http://schemas.microsoft.com/office/drawing/2014/main" id="{33991132-9164-4E51-A503-AA89059294C8}"/>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48643" y="7509611"/>
            <a:ext cx="228632" cy="228632"/>
          </a:xfrm>
          <a:prstGeom prst="rect">
            <a:avLst/>
          </a:prstGeom>
        </p:spPr>
      </p:pic>
      <p:pic>
        <p:nvPicPr>
          <p:cNvPr id="27" name="Picture 26">
            <a:extLst>
              <a:ext uri="{FF2B5EF4-FFF2-40B4-BE49-F238E27FC236}">
                <a16:creationId xmlns:a16="http://schemas.microsoft.com/office/drawing/2014/main" id="{78839CC9-B593-450A-A43F-67676C47CFBC}"/>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2425511" y="7385152"/>
            <a:ext cx="438785" cy="342900"/>
          </a:xfrm>
          <a:prstGeom prst="rect">
            <a:avLst/>
          </a:prstGeom>
          <a:noFill/>
          <a:ln>
            <a:noFill/>
          </a:ln>
        </p:spPr>
      </p:pic>
      <p:sp>
        <p:nvSpPr>
          <p:cNvPr id="2" name="Slide Number Placeholder 1">
            <a:extLst>
              <a:ext uri="{FF2B5EF4-FFF2-40B4-BE49-F238E27FC236}">
                <a16:creationId xmlns:a16="http://schemas.microsoft.com/office/drawing/2014/main" id="{8691D3C4-4AEE-419C-B709-DB458E08D010}"/>
              </a:ext>
            </a:extLst>
          </p:cNvPr>
          <p:cNvSpPr>
            <a:spLocks noGrp="1"/>
          </p:cNvSpPr>
          <p:nvPr>
            <p:ph type="sldNum" sz="quarter" idx="12"/>
          </p:nvPr>
        </p:nvSpPr>
        <p:spPr/>
        <p:txBody>
          <a:bodyPr/>
          <a:lstStyle/>
          <a:p>
            <a:fld id="{6948CE19-2F83-46F3-9C1F-CE53E9CFC87D}" type="slidenum">
              <a:rPr lang="en-AU" smtClean="0"/>
              <a:t>9</a:t>
            </a:fld>
            <a:endParaRPr lang="en-AU"/>
          </a:p>
        </p:txBody>
      </p:sp>
    </p:spTree>
    <p:extLst>
      <p:ext uri="{BB962C8B-B14F-4D97-AF65-F5344CB8AC3E}">
        <p14:creationId xmlns:p14="http://schemas.microsoft.com/office/powerpoint/2010/main" val="31104988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EDJTR Document" ma:contentTypeID="0x010100611F6414DFB111E7BA88F9DF1743E3170043213FC8FE638A439D4CFA4AEC730DC7" ma:contentTypeVersion="25" ma:contentTypeDescription="DEDJTR Document" ma:contentTypeScope="" ma:versionID="fc7b08a2992a9f274ef4d1fcb80ea780">
  <xsd:schema xmlns:xsd="http://www.w3.org/2001/XMLSchema" xmlns:xs="http://www.w3.org/2001/XMLSchema" xmlns:p="http://schemas.microsoft.com/office/2006/metadata/properties" xmlns:ns2="1970f3ff-c7c3-4b73-8f0c-0bc260d159f3" xmlns:ns3="da973825-62eb-4672-8e27-fd50ec3007d7" xmlns:ns4="0d454819-1b3d-4fd0-b6aa-840c3f73725f" targetNamespace="http://schemas.microsoft.com/office/2006/metadata/properties" ma:root="true" ma:fieldsID="f0d40422734c7dd5655b3ce8656878a3" ns2:_="" ns3:_="" ns4:_="">
    <xsd:import namespace="1970f3ff-c7c3-4b73-8f0c-0bc260d159f3"/>
    <xsd:import namespace="da973825-62eb-4672-8e27-fd50ec3007d7"/>
    <xsd:import namespace="0d454819-1b3d-4fd0-b6aa-840c3f73725f"/>
    <xsd:element name="properties">
      <xsd:complexType>
        <xsd:sequence>
          <xsd:element name="documentManagement">
            <xsd:complexType>
              <xsd:all>
                <xsd:element ref="ns2:g46a9f61d38540a784cfecbd3da27bca" minOccurs="0"/>
                <xsd:element ref="ns3:TaxCatchAll" minOccurs="0"/>
                <xsd:element ref="ns3:TaxCatchAllLabel" minOccurs="0"/>
                <xsd:element ref="ns2:b4605c5f9d584382a57fb8476d85f713" minOccurs="0"/>
                <xsd:element ref="ns2:p31afe295eb448f092f13ab8c2af2c33" minOccurs="0"/>
                <xsd:element ref="ns2:hcae176ec3a54dbeadeeec1b38baec58" minOccurs="0"/>
                <xsd:element ref="ns2:lf5681727d5b4cc1a5c417fcf66e2a7b" minOccurs="0"/>
                <xsd:element ref="ns4:MediaServiceMetadata" minOccurs="0"/>
                <xsd:element ref="ns4:MediaServiceFastMetadata" minOccurs="0"/>
                <xsd:element ref="ns3:SharedWithUsers" minOccurs="0"/>
                <xsd:element ref="ns3:SharedWithDetails" minOccurs="0"/>
                <xsd:element ref="ns4:MediaServiceEventHashCode" minOccurs="0"/>
                <xsd:element ref="ns4:MediaServiceGenerationTime" minOccurs="0"/>
                <xsd:element ref="ns4:MediaServiceAutoTags" minOccurs="0"/>
                <xsd:element ref="ns4:MediaServiceOCR" minOccurs="0"/>
                <xsd:element ref="ns4:Current_x0020_autho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0f3ff-c7c3-4b73-8f0c-0bc260d159f3" elementFormDefault="qualified">
    <xsd:import namespace="http://schemas.microsoft.com/office/2006/documentManagement/types"/>
    <xsd:import namespace="http://schemas.microsoft.com/office/infopath/2007/PartnerControls"/>
    <xsd:element name="g46a9f61d38540a784cfecbd3da27bca" ma:index="8" nillable="true" ma:taxonomy="true" ma:internalName="g46a9f61d38540a784cfecbd3da27bca" ma:taxonomyFieldName="DEDJTRGroup" ma:displayName="Group" ma:fieldId="{046a9f61-d385-40a7-84cf-ecbd3da27bca}"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b4605c5f9d584382a57fb8476d85f713" ma:index="12" nillable="true" ma:taxonomy="true" ma:internalName="b4605c5f9d584382a57fb8476d85f713" ma:taxonomyFieldName="DEDJTRDivision" ma:displayName="Division" ma:fieldId="{b4605c5f-9d58-4382-a57f-b8476d85f71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p31afe295eb448f092f13ab8c2af2c33" ma:index="14" nillable="true" ma:taxonomy="true" ma:internalName="p31afe295eb448f092f13ab8c2af2c33" ma:taxonomyFieldName="DEDJTRBranch" ma:displayName="Branch" ma:fieldId="{931afe29-5eb4-48f0-92f1-3ab8c2af2c3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hcae176ec3a54dbeadeeec1b38baec58" ma:index="16" nillable="true" ma:taxonomy="true" ma:internalName="hcae176ec3a54dbeadeeec1b38baec58" ma:taxonomyFieldName="DEDJTRSection" ma:displayName="Section" ma:fieldId="{1cae176e-c3a5-4dbe-adee-ec1b38baec58}"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lf5681727d5b4cc1a5c417fcf66e2a7b" ma:index="18" nillable="true" ma:taxonomy="true" ma:internalName="lf5681727d5b4cc1a5c417fcf66e2a7b" ma:taxonomyFieldName="DEDJTRSecurityClassification" ma:displayName="Security Classification" ma:fieldId="{5f568172-7d5b-4cc1-a5c4-17fcf66e2a7b}" ma:sspId="9292314e-c97d-49c1-8ae7-4cb6e1c4f97c" ma:termSetId="e639de15-6b57-4d67-aed9-4113af6bf4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973825-62eb-4672-8e27-fd50ec3007d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62e364cc-69f5-4e3f-8a29-68616369e6e0}" ma:internalName="TaxCatchAll" ma:showField="CatchAllData"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2e364cc-69f5-4e3f-8a29-68616369e6e0}" ma:internalName="TaxCatchAllLabel" ma:readOnly="true" ma:showField="CatchAllDataLabel"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454819-1b3d-4fd0-b6aa-840c3f73725f"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Current_x0020_author" ma:index="28" nillable="true" ma:displayName="Current author" ma:default="&lt;initials&gt;" ma:internalName="Current_x0020_author">
      <xsd:simpleType>
        <xsd:restriction base="dms:Text">
          <xsd:maxLength value="255"/>
        </xsd:restriction>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973825-62eb-4672-8e27-fd50ec3007d7">
      <Value>1</Value>
      <Value>3</Value>
    </TaxCatchAll>
    <hcae176ec3a54dbeadeeec1b38baec58 xmlns="1970f3ff-c7c3-4b73-8f0c-0bc260d159f3">
      <Terms xmlns="http://schemas.microsoft.com/office/infopath/2007/PartnerControls"/>
    </hcae176ec3a54dbeadeeec1b38baec58>
    <p31afe295eb448f092f13ab8c2af2c33 xmlns="1970f3ff-c7c3-4b73-8f0c-0bc260d159f3">
      <Terms xmlns="http://schemas.microsoft.com/office/infopath/2007/PartnerControls"/>
    </p31afe295eb448f092f13ab8c2af2c33>
    <Current_x0020_author xmlns="0d454819-1b3d-4fd0-b6aa-840c3f73725f">&lt;initials&gt;</Current_x0020_author>
    <lf5681727d5b4cc1a5c417fcf66e2a7b xmlns="1970f3ff-c7c3-4b73-8f0c-0bc260d159f3">
      <Terms xmlns="http://schemas.microsoft.com/office/infopath/2007/PartnerControls"/>
    </lf5681727d5b4cc1a5c417fcf66e2a7b>
    <b4605c5f9d584382a57fb8476d85f713 xmlns="1970f3ff-c7c3-4b73-8f0c-0bc260d159f3">
      <Terms xmlns="http://schemas.microsoft.com/office/infopath/2007/PartnerControls">
        <TermInfo xmlns="http://schemas.microsoft.com/office/infopath/2007/PartnerControls">
          <TermName xmlns="http://schemas.microsoft.com/office/infopath/2007/PartnerControls">Regional Development Victoria</TermName>
          <TermId xmlns="http://schemas.microsoft.com/office/infopath/2007/PartnerControls">11743595-2a6e-4ba8-94e3-7bd292d5296c</TermId>
        </TermInfo>
      </Terms>
    </b4605c5f9d584382a57fb8476d85f713>
    <g46a9f61d38540a784cfecbd3da27bca xmlns="1970f3ff-c7c3-4b73-8f0c-0bc260d159f3">
      <Terms xmlns="http://schemas.microsoft.com/office/infopath/2007/PartnerControls">
        <TermInfo xmlns="http://schemas.microsoft.com/office/infopath/2007/PartnerControls">
          <TermName xmlns="http://schemas.microsoft.com/office/infopath/2007/PartnerControls">Employment Investment and Trade</TermName>
          <TermId xmlns="http://schemas.microsoft.com/office/infopath/2007/PartnerControls">55ce1999-68b6-4f37-bdce-009ad410cd2a</TermId>
        </TermInfo>
      </Terms>
    </g46a9f61d38540a784cfecbd3da27bca>
  </documentManagement>
</p:properties>
</file>

<file path=customXml/itemProps1.xml><?xml version="1.0" encoding="utf-8"?>
<ds:datastoreItem xmlns:ds="http://schemas.openxmlformats.org/officeDocument/2006/customXml" ds:itemID="{3895FE33-183A-4BB9-9223-F67997C1F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70f3ff-c7c3-4b73-8f0c-0bc260d159f3"/>
    <ds:schemaRef ds:uri="da973825-62eb-4672-8e27-fd50ec3007d7"/>
    <ds:schemaRef ds:uri="0d454819-1b3d-4fd0-b6aa-840c3f737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EFC9FC-E44C-4956-965F-B4EE5EECD29D}">
  <ds:schemaRefs>
    <ds:schemaRef ds:uri="http://schemas.microsoft.com/sharepoint/v3/contenttype/forms"/>
  </ds:schemaRefs>
</ds:datastoreItem>
</file>

<file path=customXml/itemProps3.xml><?xml version="1.0" encoding="utf-8"?>
<ds:datastoreItem xmlns:ds="http://schemas.openxmlformats.org/officeDocument/2006/customXml" ds:itemID="{7EE64C6F-729B-4EEB-84A7-CEEF56956BD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970f3ff-c7c3-4b73-8f0c-0bc260d159f3"/>
    <ds:schemaRef ds:uri="0d454819-1b3d-4fd0-b6aa-840c3f73725f"/>
    <ds:schemaRef ds:uri="da973825-62eb-4672-8e27-fd50ec3007d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8745</TotalTime>
  <Words>9426</Words>
  <Application>Microsoft Office PowerPoint</Application>
  <PresentationFormat>A4 Paper (210x297 mm)</PresentationFormat>
  <Paragraphs>876</Paragraphs>
  <Slides>29</Slides>
  <Notes>5</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29</vt:i4>
      </vt:variant>
    </vt:vector>
  </HeadingPairs>
  <TitlesOfParts>
    <vt:vector size="41" baseType="lpstr">
      <vt:lpstr>Arial</vt:lpstr>
      <vt:lpstr>Calibri</vt:lpstr>
      <vt:lpstr>VIC</vt:lpstr>
      <vt:lpstr>Wingdings</vt:lpstr>
      <vt:lpstr>Office Theme</vt:lpstr>
      <vt:lpstr>1_Office Theme</vt:lpstr>
      <vt:lpstr>3_Office Theme</vt:lpstr>
      <vt:lpstr>6_Office Theme</vt:lpstr>
      <vt:lpstr>4_Office Theme</vt:lpstr>
      <vt:lpstr>5_Office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issues affecting all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Luong (DEDJTR)</dc:creator>
  <cp:lastModifiedBy>Timothy Z Kovess (DJPR)</cp:lastModifiedBy>
  <cp:revision>7</cp:revision>
  <cp:lastPrinted>2019-10-21T23:55:06Z</cp:lastPrinted>
  <dcterms:created xsi:type="dcterms:W3CDTF">2019-02-21T01:02:11Z</dcterms:created>
  <dcterms:modified xsi:type="dcterms:W3CDTF">2020-11-09T23:31:15Z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0x010100611F6414DFB111E7BA88F9DF1743E3170043213FC8FE638A439D4CFA4AEC730DC7</vt:lpwstr>
  </property>
  <property fmtid="{D5CDD505-2E9C-101B-9397-08002B2CF9AE}" pid="3" name="DEDJTRDivision">
    <vt:lpwstr>3;#Regional Development Victoria|11743595-2a6e-4ba8-94e3-7bd292d5296c</vt:lpwstr>
  </property>
  <property fmtid="{D5CDD505-2E9C-101B-9397-08002B2CF9AE}" pid="4" name="DEDJTRSecurityClassification">
    <vt:lpwstr/>
  </property>
  <property fmtid="{D5CDD505-2E9C-101B-9397-08002B2CF9AE}" pid="5" name="DEDJTRSection">
    <vt:lpwstr/>
  </property>
  <property fmtid="{D5CDD505-2E9C-101B-9397-08002B2CF9AE}" pid="6" name="DEDJTRBranch">
    <vt:lpwstr/>
  </property>
  <property fmtid="{D5CDD505-2E9C-101B-9397-08002B2CF9AE}" pid="7" name="DEDJTRGroup">
    <vt:lpwstr>1;#Employment Investment and Trade|55ce1999-68b6-4f37-bdce-009ad410cd2a</vt:lpwstr>
  </property>
</Properties>
</file>