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7" r:id="rId5"/>
    <p:sldMasterId id="2147483708" r:id="rId6"/>
    <p:sldMasterId id="2147483711" r:id="rId7"/>
    <p:sldMasterId id="2147483709" r:id="rId8"/>
    <p:sldMasterId id="2147483710" r:id="rId9"/>
    <p:sldMasterId id="2147483757" r:id="rId10"/>
    <p:sldMasterId id="2147483696" r:id="rId11"/>
  </p:sldMasterIdLst>
  <p:notesMasterIdLst>
    <p:notesMasterId r:id="rId25"/>
  </p:notesMasterIdLst>
  <p:sldIdLst>
    <p:sldId id="256" r:id="rId12"/>
    <p:sldId id="270" r:id="rId13"/>
    <p:sldId id="258" r:id="rId14"/>
    <p:sldId id="272" r:id="rId15"/>
    <p:sldId id="273" r:id="rId16"/>
    <p:sldId id="257" r:id="rId17"/>
    <p:sldId id="259" r:id="rId18"/>
    <p:sldId id="266" r:id="rId19"/>
    <p:sldId id="267" r:id="rId20"/>
    <p:sldId id="268" r:id="rId21"/>
    <p:sldId id="262" r:id="rId22"/>
    <p:sldId id="261" r:id="rId23"/>
    <p:sldId id="269" r:id="rId24"/>
  </p:sldIdLst>
  <p:sldSz cx="6858000" cy="9906000" type="A4"/>
  <p:notesSz cx="9926638" cy="1435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3FA"/>
    <a:srgbClr val="DAA3DC"/>
    <a:srgbClr val="FBF4F6"/>
    <a:srgbClr val="DEAABA"/>
    <a:srgbClr val="61BA45"/>
    <a:srgbClr val="F5F8F8"/>
    <a:srgbClr val="B5CCCB"/>
    <a:srgbClr val="BBD1AB"/>
    <a:srgbClr val="B0C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F7044-5C7D-41E4-B8D3-CEE8552F5E81}" v="1" dt="2020-11-09T04:27:30.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92982" autoAdjust="0"/>
  </p:normalViewPr>
  <p:slideViewPr>
    <p:cSldViewPr snapToGrid="0">
      <p:cViewPr varScale="1">
        <p:scale>
          <a:sx n="63" d="100"/>
          <a:sy n="63" d="100"/>
        </p:scale>
        <p:origin x="223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Luong (DEDJTR)" userId="60a209a0-c33c-4d65-9236-89e577ec135d" providerId="ADAL" clId="{C884E683-A483-495E-B526-3583DDAE74C6}"/>
  </pc:docChgLst>
  <pc:docChgLst>
    <pc:chgData name="Caroline Luong (DEDJTR)" userId="60a209a0-c33c-4d65-9236-89e577ec135d" providerId="ADAL" clId="{E4DFFDC5-0457-4B8A-A4AC-6BE18A392014}"/>
  </pc:docChgLst>
  <pc:docChgLst>
    <pc:chgData name="Caroline Luong (DEDJTR)" userId="60a209a0-c33c-4d65-9236-89e577ec135d" providerId="ADAL" clId="{A8275F3E-7126-41E0-BE86-F443743C46D1}"/>
  </pc:docChgLst>
  <pc:docChgLst>
    <pc:chgData name="Caroline Luong (DEDJTR)" userId="60a209a0-c33c-4d65-9236-89e577ec135d" providerId="ADAL" clId="{749ACA61-CD83-4161-88F7-6179AC63B42E}"/>
  </pc:docChgLst>
  <pc:docChgLst>
    <pc:chgData name="Caroline Luong (DEDJTR)" userId="60a209a0-c33c-4d65-9236-89e577ec135d" providerId="ADAL" clId="{CC561115-61ED-4C20-83B5-5A85F94FE735}"/>
  </pc:docChgLst>
  <pc:docChgLst>
    <pc:chgData name="Tim Z Kovess (DEDJTR)" userId="a7a3217d-02e8-4d02-ab84-929557071cc8" providerId="ADAL" clId="{8D03BD40-344F-4AB7-987F-1A76E6D2B802}"/>
    <pc:docChg chg="custSel modSld modMainMaster">
      <pc:chgData name="Tim Z Kovess (DEDJTR)" userId="a7a3217d-02e8-4d02-ab84-929557071cc8" providerId="ADAL" clId="{8D03BD40-344F-4AB7-987F-1A76E6D2B802}" dt="2019-11-24T23:34:23.044" v="11" actId="20577"/>
      <pc:docMkLst>
        <pc:docMk/>
      </pc:docMkLst>
      <pc:sldChg chg="modSp">
        <pc:chgData name="Tim Z Kovess (DEDJTR)" userId="a7a3217d-02e8-4d02-ab84-929557071cc8" providerId="ADAL" clId="{8D03BD40-344F-4AB7-987F-1A76E6D2B802}" dt="2019-11-24T23:34:23.044" v="11" actId="20577"/>
        <pc:sldMkLst>
          <pc:docMk/>
          <pc:sldMk cId="1782882321" sldId="267"/>
        </pc:sldMkLst>
        <pc:spChg chg="mod">
          <ac:chgData name="Tim Z Kovess (DEDJTR)" userId="a7a3217d-02e8-4d02-ab84-929557071cc8" providerId="ADAL" clId="{8D03BD40-344F-4AB7-987F-1A76E6D2B802}" dt="2019-11-24T23:34:23.044" v="11" actId="20577"/>
          <ac:spMkLst>
            <pc:docMk/>
            <pc:sldMk cId="1782882321" sldId="267"/>
            <ac:spMk id="15" creationId="{E2672C63-FCCF-40F6-A7EA-E147BD782679}"/>
          </ac:spMkLst>
        </pc:spChg>
      </pc:sldChg>
      <pc:sldMasterChg chg="delSp">
        <pc:chgData name="Tim Z Kovess (DEDJTR)" userId="a7a3217d-02e8-4d02-ab84-929557071cc8" providerId="ADAL" clId="{8D03BD40-344F-4AB7-987F-1A76E6D2B802}" dt="2019-11-24T23:19:09.391" v="0" actId="478"/>
        <pc:sldMasterMkLst>
          <pc:docMk/>
          <pc:sldMasterMk cId="2848080193" sldId="2147483672"/>
        </pc:sldMasterMkLst>
        <pc:picChg chg="del">
          <ac:chgData name="Tim Z Kovess (DEDJTR)" userId="a7a3217d-02e8-4d02-ab84-929557071cc8" providerId="ADAL" clId="{8D03BD40-344F-4AB7-987F-1A76E6D2B802}" dt="2019-11-24T23:19:09.391" v="0" actId="478"/>
          <ac:picMkLst>
            <pc:docMk/>
            <pc:sldMasterMk cId="2848080193" sldId="2147483672"/>
            <ac:picMk id="9" creationId="{12479D93-3092-4B47-86E6-77E1B970F43D}"/>
          </ac:picMkLst>
        </pc:picChg>
      </pc:sldMasterChg>
      <pc:sldMasterChg chg="delSp">
        <pc:chgData name="Tim Z Kovess (DEDJTR)" userId="a7a3217d-02e8-4d02-ab84-929557071cc8" providerId="ADAL" clId="{8D03BD40-344F-4AB7-987F-1A76E6D2B802}" dt="2019-11-24T23:25:02.803" v="7" actId="478"/>
        <pc:sldMasterMkLst>
          <pc:docMk/>
          <pc:sldMasterMk cId="2893802987" sldId="2147483696"/>
        </pc:sldMasterMkLst>
        <pc:picChg chg="del">
          <ac:chgData name="Tim Z Kovess (DEDJTR)" userId="a7a3217d-02e8-4d02-ab84-929557071cc8" providerId="ADAL" clId="{8D03BD40-344F-4AB7-987F-1A76E6D2B802}" dt="2019-11-24T23:25:02.803" v="7" actId="478"/>
          <ac:picMkLst>
            <pc:docMk/>
            <pc:sldMasterMk cId="2893802987" sldId="2147483696"/>
            <ac:picMk id="9" creationId="{12479D93-3092-4B47-86E6-77E1B970F43D}"/>
          </ac:picMkLst>
        </pc:picChg>
      </pc:sldMasterChg>
      <pc:sldMasterChg chg="delSp">
        <pc:chgData name="Tim Z Kovess (DEDJTR)" userId="a7a3217d-02e8-4d02-ab84-929557071cc8" providerId="ADAL" clId="{8D03BD40-344F-4AB7-987F-1A76E6D2B802}" dt="2019-11-24T23:20:48.060" v="5" actId="478"/>
        <pc:sldMasterMkLst>
          <pc:docMk/>
          <pc:sldMasterMk cId="4261476560" sldId="2147483707"/>
        </pc:sldMasterMkLst>
        <pc:picChg chg="del">
          <ac:chgData name="Tim Z Kovess (DEDJTR)" userId="a7a3217d-02e8-4d02-ab84-929557071cc8" providerId="ADAL" clId="{8D03BD40-344F-4AB7-987F-1A76E6D2B802}" dt="2019-11-24T23:20:48.060" v="5" actId="478"/>
          <ac:picMkLst>
            <pc:docMk/>
            <pc:sldMasterMk cId="4261476560" sldId="2147483707"/>
            <ac:picMk id="9" creationId="{12479D93-3092-4B47-86E6-77E1B970F43D}"/>
          </ac:picMkLst>
        </pc:picChg>
      </pc:sldMasterChg>
      <pc:sldMasterChg chg="delSp">
        <pc:chgData name="Tim Z Kovess (DEDJTR)" userId="a7a3217d-02e8-4d02-ab84-929557071cc8" providerId="ADAL" clId="{8D03BD40-344F-4AB7-987F-1A76E6D2B802}" dt="2019-11-24T23:20:37.122" v="4" actId="478"/>
        <pc:sldMasterMkLst>
          <pc:docMk/>
          <pc:sldMasterMk cId="3368220856" sldId="2147483708"/>
        </pc:sldMasterMkLst>
        <pc:picChg chg="del">
          <ac:chgData name="Tim Z Kovess (DEDJTR)" userId="a7a3217d-02e8-4d02-ab84-929557071cc8" providerId="ADAL" clId="{8D03BD40-344F-4AB7-987F-1A76E6D2B802}" dt="2019-11-24T23:20:37.122" v="4" actId="478"/>
          <ac:picMkLst>
            <pc:docMk/>
            <pc:sldMasterMk cId="3368220856" sldId="2147483708"/>
            <ac:picMk id="9" creationId="{12479D93-3092-4B47-86E6-77E1B970F43D}"/>
          </ac:picMkLst>
        </pc:picChg>
      </pc:sldMasterChg>
      <pc:sldMasterChg chg="delSp">
        <pc:chgData name="Tim Z Kovess (DEDJTR)" userId="a7a3217d-02e8-4d02-ab84-929557071cc8" providerId="ADAL" clId="{8D03BD40-344F-4AB7-987F-1A76E6D2B802}" dt="2019-11-24T23:20:21.688" v="2" actId="478"/>
        <pc:sldMasterMkLst>
          <pc:docMk/>
          <pc:sldMasterMk cId="3491752700" sldId="2147483709"/>
        </pc:sldMasterMkLst>
        <pc:picChg chg="del">
          <ac:chgData name="Tim Z Kovess (DEDJTR)" userId="a7a3217d-02e8-4d02-ab84-929557071cc8" providerId="ADAL" clId="{8D03BD40-344F-4AB7-987F-1A76E6D2B802}" dt="2019-11-24T23:20:21.688" v="2" actId="478"/>
          <ac:picMkLst>
            <pc:docMk/>
            <pc:sldMasterMk cId="3491752700" sldId="2147483709"/>
            <ac:picMk id="9" creationId="{12479D93-3092-4B47-86E6-77E1B970F43D}"/>
          </ac:picMkLst>
        </pc:picChg>
      </pc:sldMasterChg>
      <pc:sldMasterChg chg="delSp">
        <pc:chgData name="Tim Z Kovess (DEDJTR)" userId="a7a3217d-02e8-4d02-ab84-929557071cc8" providerId="ADAL" clId="{8D03BD40-344F-4AB7-987F-1A76E6D2B802}" dt="2019-11-24T23:20:11.256" v="1" actId="478"/>
        <pc:sldMasterMkLst>
          <pc:docMk/>
          <pc:sldMasterMk cId="4245208846" sldId="2147483710"/>
        </pc:sldMasterMkLst>
        <pc:picChg chg="del">
          <ac:chgData name="Tim Z Kovess (DEDJTR)" userId="a7a3217d-02e8-4d02-ab84-929557071cc8" providerId="ADAL" clId="{8D03BD40-344F-4AB7-987F-1A76E6D2B802}" dt="2019-11-24T23:20:11.256" v="1" actId="478"/>
          <ac:picMkLst>
            <pc:docMk/>
            <pc:sldMasterMk cId="4245208846" sldId="2147483710"/>
            <ac:picMk id="9" creationId="{12479D93-3092-4B47-86E6-77E1B970F43D}"/>
          </ac:picMkLst>
        </pc:picChg>
      </pc:sldMasterChg>
      <pc:sldMasterChg chg="delSp">
        <pc:chgData name="Tim Z Kovess (DEDJTR)" userId="a7a3217d-02e8-4d02-ab84-929557071cc8" providerId="ADAL" clId="{8D03BD40-344F-4AB7-987F-1A76E6D2B802}" dt="2019-11-24T23:20:30.643" v="3" actId="478"/>
        <pc:sldMasterMkLst>
          <pc:docMk/>
          <pc:sldMasterMk cId="120533615" sldId="2147483711"/>
        </pc:sldMasterMkLst>
        <pc:picChg chg="del">
          <ac:chgData name="Tim Z Kovess (DEDJTR)" userId="a7a3217d-02e8-4d02-ab84-929557071cc8" providerId="ADAL" clId="{8D03BD40-344F-4AB7-987F-1A76E6D2B802}" dt="2019-11-24T23:20:30.643" v="3" actId="478"/>
          <ac:picMkLst>
            <pc:docMk/>
            <pc:sldMasterMk cId="120533615" sldId="2147483711"/>
            <ac:picMk id="9" creationId="{12479D93-3092-4B47-86E6-77E1B970F43D}"/>
          </ac:picMkLst>
        </pc:picChg>
      </pc:sldMasterChg>
      <pc:sldMasterChg chg="delSp">
        <pc:chgData name="Tim Z Kovess (DEDJTR)" userId="a7a3217d-02e8-4d02-ab84-929557071cc8" providerId="ADAL" clId="{8D03BD40-344F-4AB7-987F-1A76E6D2B802}" dt="2019-11-24T23:24:54.793" v="6" actId="478"/>
        <pc:sldMasterMkLst>
          <pc:docMk/>
          <pc:sldMasterMk cId="498760376" sldId="2147483757"/>
        </pc:sldMasterMkLst>
        <pc:picChg chg="del">
          <ac:chgData name="Tim Z Kovess (DEDJTR)" userId="a7a3217d-02e8-4d02-ab84-929557071cc8" providerId="ADAL" clId="{8D03BD40-344F-4AB7-987F-1A76E6D2B802}" dt="2019-11-24T23:24:54.793" v="6" actId="478"/>
          <ac:picMkLst>
            <pc:docMk/>
            <pc:sldMasterMk cId="498760376" sldId="2147483757"/>
            <ac:picMk id="9" creationId="{12479D93-3092-4B47-86E6-77E1B970F43D}"/>
          </ac:picMkLst>
        </pc:picChg>
      </pc:sldMasterChg>
    </pc:docChg>
  </pc:docChgLst>
  <pc:docChgLst>
    <pc:chgData name="Caroline Luong (DEDJTR)" userId="60a209a0-c33c-4d65-9236-89e577ec135d" providerId="ADAL" clId="{587CB949-B438-4E83-B814-3D66D125C839}"/>
  </pc:docChgLst>
  <pc:docChgLst>
    <pc:chgData name="Caroline Luong (DEDJTR)" userId="60a209a0-c33c-4d65-9236-89e577ec135d" providerId="ADAL" clId="{9D5AB638-4D27-4CD2-841C-F0CE44D8FEEA}"/>
  </pc:docChgLst>
  <pc:docChgLst>
    <pc:chgData name="Caroline Luong (DEDJTR)" userId="60a209a0-c33c-4d65-9236-89e577ec135d" providerId="ADAL" clId="{29F46528-7186-46D8-A123-018525578376}"/>
  </pc:docChgLst>
  <pc:docChgLst>
    <pc:chgData name="Caroline Luong (DEDJTR)" userId="60a209a0-c33c-4d65-9236-89e577ec135d" providerId="ADAL" clId="{C3F5A2E0-0CE7-484A-94D0-1A10557B8B5E}"/>
  </pc:docChgLst>
  <pc:docChgLst>
    <pc:chgData name="Caroline Luong (DEDJTR)" userId="60a209a0-c33c-4d65-9236-89e577ec135d" providerId="ADAL" clId="{19C4A7DC-5414-4B93-811F-7589EBA10C12}"/>
  </pc:docChgLst>
  <pc:docChgLst>
    <pc:chgData name="Tim Z Kovess (DEDJTR)" userId="a7a3217d-02e8-4d02-ab84-929557071cc8" providerId="ADAL" clId="{ACB17A89-A765-4754-91AB-DDEB9C1CE12E}"/>
  </pc:docChgLst>
  <pc:docChgLst>
    <pc:chgData name="Timothy Z Kovess (DJPR)" userId="a7a3217d-02e8-4d02-ab84-929557071cc8" providerId="ADAL" clId="{58CF7044-5C7D-41E4-B8D3-CEE8552F5E81}"/>
    <pc:docChg chg="custSel modSld">
      <pc:chgData name="Timothy Z Kovess (DJPR)" userId="a7a3217d-02e8-4d02-ab84-929557071cc8" providerId="ADAL" clId="{58CF7044-5C7D-41E4-B8D3-CEE8552F5E81}" dt="2020-11-09T04:35:42.548" v="167" actId="313"/>
      <pc:docMkLst>
        <pc:docMk/>
      </pc:docMkLst>
      <pc:sldChg chg="modSp">
        <pc:chgData name="Timothy Z Kovess (DJPR)" userId="a7a3217d-02e8-4d02-ab84-929557071cc8" providerId="ADAL" clId="{58CF7044-5C7D-41E4-B8D3-CEE8552F5E81}" dt="2020-11-09T04:28:55.815" v="28" actId="20577"/>
        <pc:sldMkLst>
          <pc:docMk/>
          <pc:sldMk cId="4044957177" sldId="257"/>
        </pc:sldMkLst>
        <pc:graphicFrameChg chg="mod modGraphic">
          <ac:chgData name="Timothy Z Kovess (DJPR)" userId="a7a3217d-02e8-4d02-ab84-929557071cc8" providerId="ADAL" clId="{58CF7044-5C7D-41E4-B8D3-CEE8552F5E81}" dt="2020-11-09T04:27:38.107" v="18" actId="20577"/>
          <ac:graphicFrameMkLst>
            <pc:docMk/>
            <pc:sldMk cId="4044957177" sldId="257"/>
            <ac:graphicFrameMk id="39" creationId="{91650C10-9214-4D66-BD32-9D358B167C0D}"/>
          </ac:graphicFrameMkLst>
        </pc:graphicFrameChg>
        <pc:graphicFrameChg chg="modGraphic">
          <ac:chgData name="Timothy Z Kovess (DJPR)" userId="a7a3217d-02e8-4d02-ab84-929557071cc8" providerId="ADAL" clId="{58CF7044-5C7D-41E4-B8D3-CEE8552F5E81}" dt="2020-11-09T04:28:55.815" v="28" actId="20577"/>
          <ac:graphicFrameMkLst>
            <pc:docMk/>
            <pc:sldMk cId="4044957177" sldId="257"/>
            <ac:graphicFrameMk id="79" creationId="{9FE48E3C-2336-4F27-9E40-63E497B36F83}"/>
          </ac:graphicFrameMkLst>
        </pc:graphicFrameChg>
      </pc:sldChg>
      <pc:sldChg chg="modSp">
        <pc:chgData name="Timothy Z Kovess (DJPR)" userId="a7a3217d-02e8-4d02-ab84-929557071cc8" providerId="ADAL" clId="{58CF7044-5C7D-41E4-B8D3-CEE8552F5E81}" dt="2020-11-09T04:35:10.771" v="164" actId="20577"/>
        <pc:sldMkLst>
          <pc:docMk/>
          <pc:sldMk cId="3019637298" sldId="261"/>
        </pc:sldMkLst>
        <pc:graphicFrameChg chg="modGraphic">
          <ac:chgData name="Timothy Z Kovess (DJPR)" userId="a7a3217d-02e8-4d02-ab84-929557071cc8" providerId="ADAL" clId="{58CF7044-5C7D-41E4-B8D3-CEE8552F5E81}" dt="2020-11-09T04:35:10.771" v="164" actId="20577"/>
          <ac:graphicFrameMkLst>
            <pc:docMk/>
            <pc:sldMk cId="3019637298" sldId="261"/>
            <ac:graphicFrameMk id="5" creationId="{314707CE-EF8E-4423-BE21-3FEB59A94C79}"/>
          </ac:graphicFrameMkLst>
        </pc:graphicFrameChg>
      </pc:sldChg>
      <pc:sldChg chg="modSp">
        <pc:chgData name="Timothy Z Kovess (DJPR)" userId="a7a3217d-02e8-4d02-ab84-929557071cc8" providerId="ADAL" clId="{58CF7044-5C7D-41E4-B8D3-CEE8552F5E81}" dt="2020-11-09T04:34:08.535" v="113" actId="20577"/>
        <pc:sldMkLst>
          <pc:docMk/>
          <pc:sldMk cId="799263019" sldId="262"/>
        </pc:sldMkLst>
        <pc:spChg chg="mod">
          <ac:chgData name="Timothy Z Kovess (DJPR)" userId="a7a3217d-02e8-4d02-ab84-929557071cc8" providerId="ADAL" clId="{58CF7044-5C7D-41E4-B8D3-CEE8552F5E81}" dt="2020-11-09T04:34:08.535" v="113" actId="20577"/>
          <ac:spMkLst>
            <pc:docMk/>
            <pc:sldMk cId="799263019" sldId="262"/>
            <ac:spMk id="50" creationId="{8948F946-DA99-4A8E-870F-12D015D5D670}"/>
          </ac:spMkLst>
        </pc:spChg>
        <pc:spChg chg="mod">
          <ac:chgData name="Timothy Z Kovess (DJPR)" userId="a7a3217d-02e8-4d02-ab84-929557071cc8" providerId="ADAL" clId="{58CF7044-5C7D-41E4-B8D3-CEE8552F5E81}" dt="2020-11-09T04:33:51.970" v="102" actId="20577"/>
          <ac:spMkLst>
            <pc:docMk/>
            <pc:sldMk cId="799263019" sldId="262"/>
            <ac:spMk id="51" creationId="{E64C7426-6E9F-4055-9183-F8F540E586CA}"/>
          </ac:spMkLst>
        </pc:spChg>
        <pc:spChg chg="mod">
          <ac:chgData name="Timothy Z Kovess (DJPR)" userId="a7a3217d-02e8-4d02-ab84-929557071cc8" providerId="ADAL" clId="{58CF7044-5C7D-41E4-B8D3-CEE8552F5E81}" dt="2020-11-09T04:33:17.905" v="82" actId="20577"/>
          <ac:spMkLst>
            <pc:docMk/>
            <pc:sldMk cId="799263019" sldId="262"/>
            <ac:spMk id="68" creationId="{2A3D96C3-D0DC-4566-BE74-49D55728BC34}"/>
          </ac:spMkLst>
        </pc:spChg>
        <pc:spChg chg="mod">
          <ac:chgData name="Timothy Z Kovess (DJPR)" userId="a7a3217d-02e8-4d02-ab84-929557071cc8" providerId="ADAL" clId="{58CF7044-5C7D-41E4-B8D3-CEE8552F5E81}" dt="2020-11-09T04:33:16.032" v="81" actId="20577"/>
          <ac:spMkLst>
            <pc:docMk/>
            <pc:sldMk cId="799263019" sldId="262"/>
            <ac:spMk id="72" creationId="{FA4FB309-96E7-4D15-9C09-BF6C0344F222}"/>
          </ac:spMkLst>
        </pc:spChg>
      </pc:sldChg>
      <pc:sldChg chg="modSp">
        <pc:chgData name="Timothy Z Kovess (DJPR)" userId="a7a3217d-02e8-4d02-ab84-929557071cc8" providerId="ADAL" clId="{58CF7044-5C7D-41E4-B8D3-CEE8552F5E81}" dt="2020-11-09T04:30:09.002" v="37" actId="20577"/>
        <pc:sldMkLst>
          <pc:docMk/>
          <pc:sldMk cId="691747503" sldId="266"/>
        </pc:sldMkLst>
        <pc:graphicFrameChg chg="modGraphic">
          <ac:chgData name="Timothy Z Kovess (DJPR)" userId="a7a3217d-02e8-4d02-ab84-929557071cc8" providerId="ADAL" clId="{58CF7044-5C7D-41E4-B8D3-CEE8552F5E81}" dt="2020-11-09T04:30:09.002" v="37" actId="20577"/>
          <ac:graphicFrameMkLst>
            <pc:docMk/>
            <pc:sldMk cId="691747503" sldId="266"/>
            <ac:graphicFrameMk id="5" creationId="{F7452740-7FFC-46E5-BE47-4B80BFBCFF65}"/>
          </ac:graphicFrameMkLst>
        </pc:graphicFrameChg>
        <pc:graphicFrameChg chg="modGraphic">
          <ac:chgData name="Timothy Z Kovess (DJPR)" userId="a7a3217d-02e8-4d02-ab84-929557071cc8" providerId="ADAL" clId="{58CF7044-5C7D-41E4-B8D3-CEE8552F5E81}" dt="2020-11-09T04:29:43.704" v="36" actId="20577"/>
          <ac:graphicFrameMkLst>
            <pc:docMk/>
            <pc:sldMk cId="691747503" sldId="266"/>
            <ac:graphicFrameMk id="13" creationId="{44A3E6C7-F7CA-4C20-862D-2D857F6D73DF}"/>
          </ac:graphicFrameMkLst>
        </pc:graphicFrameChg>
      </pc:sldChg>
      <pc:sldChg chg="modSp">
        <pc:chgData name="Timothy Z Kovess (DJPR)" userId="a7a3217d-02e8-4d02-ab84-929557071cc8" providerId="ADAL" clId="{58CF7044-5C7D-41E4-B8D3-CEE8552F5E81}" dt="2020-11-09T04:31:55.334" v="48" actId="20577"/>
        <pc:sldMkLst>
          <pc:docMk/>
          <pc:sldMk cId="1782882321" sldId="267"/>
        </pc:sldMkLst>
        <pc:spChg chg="mod">
          <ac:chgData name="Timothy Z Kovess (DJPR)" userId="a7a3217d-02e8-4d02-ab84-929557071cc8" providerId="ADAL" clId="{58CF7044-5C7D-41E4-B8D3-CEE8552F5E81}" dt="2020-11-09T04:30:55.931" v="39" actId="20577"/>
          <ac:spMkLst>
            <pc:docMk/>
            <pc:sldMk cId="1782882321" sldId="267"/>
            <ac:spMk id="7" creationId="{B4231FEA-D34A-43F1-B188-A033EE0EC900}"/>
          </ac:spMkLst>
        </pc:spChg>
        <pc:spChg chg="mod">
          <ac:chgData name="Timothy Z Kovess (DJPR)" userId="a7a3217d-02e8-4d02-ab84-929557071cc8" providerId="ADAL" clId="{58CF7044-5C7D-41E4-B8D3-CEE8552F5E81}" dt="2020-11-09T04:31:55.334" v="48" actId="20577"/>
          <ac:spMkLst>
            <pc:docMk/>
            <pc:sldMk cId="1782882321" sldId="267"/>
            <ac:spMk id="15" creationId="{E2672C63-FCCF-40F6-A7EA-E147BD782679}"/>
          </ac:spMkLst>
        </pc:spChg>
      </pc:sldChg>
      <pc:sldChg chg="modSp">
        <pc:chgData name="Timothy Z Kovess (DJPR)" userId="a7a3217d-02e8-4d02-ab84-929557071cc8" providerId="ADAL" clId="{58CF7044-5C7D-41E4-B8D3-CEE8552F5E81}" dt="2020-11-09T04:33:02.773" v="80" actId="20577"/>
        <pc:sldMkLst>
          <pc:docMk/>
          <pc:sldMk cId="2301098295" sldId="268"/>
        </pc:sldMkLst>
        <pc:spChg chg="mod">
          <ac:chgData name="Timothy Z Kovess (DJPR)" userId="a7a3217d-02e8-4d02-ab84-929557071cc8" providerId="ADAL" clId="{58CF7044-5C7D-41E4-B8D3-CEE8552F5E81}" dt="2020-11-09T04:32:15.018" v="55" actId="20577"/>
          <ac:spMkLst>
            <pc:docMk/>
            <pc:sldMk cId="2301098295" sldId="268"/>
            <ac:spMk id="12" creationId="{D50684E6-F9D5-447E-A1CD-6B1F3B14873C}"/>
          </ac:spMkLst>
        </pc:spChg>
        <pc:spChg chg="mod">
          <ac:chgData name="Timothy Z Kovess (DJPR)" userId="a7a3217d-02e8-4d02-ab84-929557071cc8" providerId="ADAL" clId="{58CF7044-5C7D-41E4-B8D3-CEE8552F5E81}" dt="2020-11-09T04:32:31.641" v="64" actId="20577"/>
          <ac:spMkLst>
            <pc:docMk/>
            <pc:sldMk cId="2301098295" sldId="268"/>
            <ac:spMk id="13" creationId="{2219532F-FAA7-4911-AC5F-F11263E0CA29}"/>
          </ac:spMkLst>
        </pc:spChg>
        <pc:spChg chg="mod">
          <ac:chgData name="Timothy Z Kovess (DJPR)" userId="a7a3217d-02e8-4d02-ab84-929557071cc8" providerId="ADAL" clId="{58CF7044-5C7D-41E4-B8D3-CEE8552F5E81}" dt="2020-11-09T04:33:02.773" v="80" actId="20577"/>
          <ac:spMkLst>
            <pc:docMk/>
            <pc:sldMk cId="2301098295" sldId="268"/>
            <ac:spMk id="15" creationId="{39127F57-AA54-461F-88AE-C1CB824B7E35}"/>
          </ac:spMkLst>
        </pc:spChg>
      </pc:sldChg>
      <pc:sldChg chg="modSp">
        <pc:chgData name="Timothy Z Kovess (DJPR)" userId="a7a3217d-02e8-4d02-ab84-929557071cc8" providerId="ADAL" clId="{58CF7044-5C7D-41E4-B8D3-CEE8552F5E81}" dt="2020-11-09T04:35:42.548" v="167" actId="313"/>
        <pc:sldMkLst>
          <pc:docMk/>
          <pc:sldMk cId="3628705500" sldId="269"/>
        </pc:sldMkLst>
        <pc:spChg chg="mod">
          <ac:chgData name="Timothy Z Kovess (DJPR)" userId="a7a3217d-02e8-4d02-ab84-929557071cc8" providerId="ADAL" clId="{58CF7044-5C7D-41E4-B8D3-CEE8552F5E81}" dt="2020-11-09T04:35:42.548" v="167" actId="313"/>
          <ac:spMkLst>
            <pc:docMk/>
            <pc:sldMk cId="3628705500" sldId="269"/>
            <ac:spMk id="6" creationId="{90833848-83FB-45DF-966E-4F22B4B2F0C1}"/>
          </ac:spMkLst>
        </pc:spChg>
      </pc:sldChg>
      <pc:sldChg chg="modSp">
        <pc:chgData name="Timothy Z Kovess (DJPR)" userId="a7a3217d-02e8-4d02-ab84-929557071cc8" providerId="ADAL" clId="{58CF7044-5C7D-41E4-B8D3-CEE8552F5E81}" dt="2020-11-09T04:26:15.336" v="8" actId="20577"/>
        <pc:sldMkLst>
          <pc:docMk/>
          <pc:sldMk cId="3582320959" sldId="270"/>
        </pc:sldMkLst>
        <pc:spChg chg="mod">
          <ac:chgData name="Timothy Z Kovess (DJPR)" userId="a7a3217d-02e8-4d02-ab84-929557071cc8" providerId="ADAL" clId="{58CF7044-5C7D-41E4-B8D3-CEE8552F5E81}" dt="2020-11-09T04:26:15.336" v="8" actId="20577"/>
          <ac:spMkLst>
            <pc:docMk/>
            <pc:sldMk cId="3582320959" sldId="270"/>
            <ac:spMk id="5" creationId="{8E4C4153-D24B-4AFE-8ED9-34314DE705F7}"/>
          </ac:spMkLst>
        </pc:spChg>
      </pc:sldChg>
      <pc:sldChg chg="modSp">
        <pc:chgData name="Timothy Z Kovess (DJPR)" userId="a7a3217d-02e8-4d02-ab84-929557071cc8" providerId="ADAL" clId="{58CF7044-5C7D-41E4-B8D3-CEE8552F5E81}" dt="2020-11-09T04:21:45.951" v="7" actId="403"/>
        <pc:sldMkLst>
          <pc:docMk/>
          <pc:sldMk cId="3119943711" sldId="272"/>
        </pc:sldMkLst>
        <pc:spChg chg="mod">
          <ac:chgData name="Timothy Z Kovess (DJPR)" userId="a7a3217d-02e8-4d02-ab84-929557071cc8" providerId="ADAL" clId="{58CF7044-5C7D-41E4-B8D3-CEE8552F5E81}" dt="2020-11-09T04:21:45.951" v="7" actId="403"/>
          <ac:spMkLst>
            <pc:docMk/>
            <pc:sldMk cId="3119943711" sldId="272"/>
            <ac:spMk id="15" creationId="{BBF6461E-C671-4E23-A437-C85697EB8207}"/>
          </ac:spMkLst>
        </pc:spChg>
      </pc:sldChg>
      <pc:sldChg chg="modSp">
        <pc:chgData name="Timothy Z Kovess (DJPR)" userId="a7a3217d-02e8-4d02-ab84-929557071cc8" providerId="ADAL" clId="{58CF7044-5C7D-41E4-B8D3-CEE8552F5E81}" dt="2020-11-09T04:26:59.827" v="10" actId="20577"/>
        <pc:sldMkLst>
          <pc:docMk/>
          <pc:sldMk cId="1749487930" sldId="273"/>
        </pc:sldMkLst>
        <pc:spChg chg="mod">
          <ac:chgData name="Timothy Z Kovess (DJPR)" userId="a7a3217d-02e8-4d02-ab84-929557071cc8" providerId="ADAL" clId="{58CF7044-5C7D-41E4-B8D3-CEE8552F5E81}" dt="2020-11-09T04:26:47.956" v="9" actId="20577"/>
          <ac:spMkLst>
            <pc:docMk/>
            <pc:sldMk cId="1749487930" sldId="273"/>
            <ac:spMk id="4" creationId="{43ADCE9C-95AC-4667-9B7E-CC72BB768C72}"/>
          </ac:spMkLst>
        </pc:spChg>
        <pc:spChg chg="mod">
          <ac:chgData name="Timothy Z Kovess (DJPR)" userId="a7a3217d-02e8-4d02-ab84-929557071cc8" providerId="ADAL" clId="{58CF7044-5C7D-41E4-B8D3-CEE8552F5E81}" dt="2020-11-09T04:26:59.827" v="10" actId="20577"/>
          <ac:spMkLst>
            <pc:docMk/>
            <pc:sldMk cId="1749487930" sldId="273"/>
            <ac:spMk id="9" creationId="{C34E1951-8D91-4FC3-805F-9D5BBDE3BBD1}"/>
          </ac:spMkLst>
        </pc:spChg>
      </pc:sldChg>
    </pc:docChg>
  </pc:docChgLst>
  <pc:docChgLst>
    <pc:chgData name="Caroline Luong (DEDJTR)" userId="60a209a0-c33c-4d65-9236-89e577ec135d" providerId="ADAL" clId="{2BC0F96E-24E1-411E-A578-3AF874888CEF}"/>
  </pc:docChgLst>
  <pc:docChgLst>
    <pc:chgData name="Caroline Luong (DEDJTR)" userId="60a209a0-c33c-4d65-9236-89e577ec135d" providerId="ADAL" clId="{3D669799-7D72-49C3-9F09-1ECBB47E20AB}"/>
  </pc:docChgLst>
  <pc:docChgLst>
    <pc:chgData name="Caroline Luong (DEDJTR)" userId="60a209a0-c33c-4d65-9236-89e577ec135d" providerId="ADAL" clId="{DA2CAEE7-E43B-40CD-9868-A017C0D31D28}"/>
  </pc:docChgLst>
  <pc:docChgLst>
    <pc:chgData name="Caroline Luong (DEDJTR)" userId="60a209a0-c33c-4d65-9236-89e577ec135d" providerId="ADAL" clId="{2B177601-3ABA-484F-BC4C-372E692E3FC8}"/>
  </pc:docChgLst>
  <pc:docChgLst>
    <pc:chgData name="Caroline Luong (DEDJTR)" userId="60a209a0-c33c-4d65-9236-89e577ec135d" providerId="ADAL" clId="{CEFFB967-6B3F-4BCD-805C-2A8C55BBAF0A}"/>
  </pc:docChgLst>
  <pc:docChgLst>
    <pc:chgData name="Caroline Luong (DEDJTR)" userId="60a209a0-c33c-4d65-9236-89e577ec135d" providerId="ADAL" clId="{3F2D6062-AA5A-4C49-9A63-1A03AF5EDFD8}"/>
  </pc:docChgLst>
  <pc:docChgLst>
    <pc:chgData name="Caroline Luong (DEDJTR)" userId="60a209a0-c33c-4d65-9236-89e577ec135d" providerId="ADAL" clId="{A229FBB4-2D20-49EA-9E0C-6DDEA1F67E33}"/>
  </pc:docChgLst>
  <pc:docChgLst>
    <pc:chgData name="Tim Z Kovess (DEDJTR)" userId="a7a3217d-02e8-4d02-ab84-929557071cc8" providerId="ADAL" clId="{1E54519B-4E31-4343-8F83-85A52E56FA5D}"/>
    <pc:docChg chg="undo custSel modSld modMainMaster">
      <pc:chgData name="Tim Z Kovess (DEDJTR)" userId="a7a3217d-02e8-4d02-ab84-929557071cc8" providerId="ADAL" clId="{1E54519B-4E31-4343-8F83-85A52E56FA5D}" dt="2019-11-24T22:36:58.107" v="230" actId="20577"/>
      <pc:docMkLst>
        <pc:docMk/>
      </pc:docMkLst>
      <pc:sldChg chg="modSp">
        <pc:chgData name="Tim Z Kovess (DEDJTR)" userId="a7a3217d-02e8-4d02-ab84-929557071cc8" providerId="ADAL" clId="{1E54519B-4E31-4343-8F83-85A52E56FA5D}" dt="2019-11-11T00:33:35.481" v="204" actId="14100"/>
        <pc:sldMkLst>
          <pc:docMk/>
          <pc:sldMk cId="4044957177" sldId="257"/>
        </pc:sldMkLst>
        <pc:graphicFrameChg chg="modGraphic">
          <ac:chgData name="Tim Z Kovess (DEDJTR)" userId="a7a3217d-02e8-4d02-ab84-929557071cc8" providerId="ADAL" clId="{1E54519B-4E31-4343-8F83-85A52E56FA5D}" dt="2019-11-11T00:33:35.481" v="204" actId="14100"/>
          <ac:graphicFrameMkLst>
            <pc:docMk/>
            <pc:sldMk cId="4044957177" sldId="257"/>
            <ac:graphicFrameMk id="39" creationId="{91650C10-9214-4D66-BD32-9D358B167C0D}"/>
          </ac:graphicFrameMkLst>
        </pc:graphicFrameChg>
      </pc:sldChg>
      <pc:sldChg chg="modSp">
        <pc:chgData name="Tim Z Kovess (DEDJTR)" userId="a7a3217d-02e8-4d02-ab84-929557071cc8" providerId="ADAL" clId="{1E54519B-4E31-4343-8F83-85A52E56FA5D}" dt="2019-11-24T22:36:58.107" v="230" actId="20577"/>
        <pc:sldMkLst>
          <pc:docMk/>
          <pc:sldMk cId="1721039008" sldId="258"/>
        </pc:sldMkLst>
        <pc:spChg chg="mod">
          <ac:chgData name="Tim Z Kovess (DEDJTR)" userId="a7a3217d-02e8-4d02-ab84-929557071cc8" providerId="ADAL" clId="{1E54519B-4E31-4343-8F83-85A52E56FA5D}" dt="2019-11-11T00:32:01.573" v="186" actId="20577"/>
          <ac:spMkLst>
            <pc:docMk/>
            <pc:sldMk cId="1721039008" sldId="258"/>
            <ac:spMk id="5" creationId="{D7AEA70E-D5A8-4665-B8F3-A937A2C84630}"/>
          </ac:spMkLst>
        </pc:spChg>
        <pc:spChg chg="mod">
          <ac:chgData name="Tim Z Kovess (DEDJTR)" userId="a7a3217d-02e8-4d02-ab84-929557071cc8" providerId="ADAL" clId="{1E54519B-4E31-4343-8F83-85A52E56FA5D}" dt="2019-11-24T22:36:58.107" v="230" actId="20577"/>
          <ac:spMkLst>
            <pc:docMk/>
            <pc:sldMk cId="1721039008" sldId="258"/>
            <ac:spMk id="20" creationId="{8B32ED31-A6AC-4396-B60F-C4717DE5EDE9}"/>
          </ac:spMkLst>
        </pc:spChg>
        <pc:spChg chg="mod">
          <ac:chgData name="Tim Z Kovess (DEDJTR)" userId="a7a3217d-02e8-4d02-ab84-929557071cc8" providerId="ADAL" clId="{1E54519B-4E31-4343-8F83-85A52E56FA5D}" dt="2019-11-24T22:36:55.256" v="228" actId="20577"/>
          <ac:spMkLst>
            <pc:docMk/>
            <pc:sldMk cId="1721039008" sldId="258"/>
            <ac:spMk id="29" creationId="{2D5F6F8B-F005-4603-B2B8-DE4B13CB5476}"/>
          </ac:spMkLst>
        </pc:spChg>
      </pc:sldChg>
      <pc:sldChg chg="modSp">
        <pc:chgData name="Tim Z Kovess (DEDJTR)" userId="a7a3217d-02e8-4d02-ab84-929557071cc8" providerId="ADAL" clId="{1E54519B-4E31-4343-8F83-85A52E56FA5D}" dt="2019-11-11T00:43:26.381" v="220" actId="20577"/>
        <pc:sldMkLst>
          <pc:docMk/>
          <pc:sldMk cId="691747503" sldId="266"/>
        </pc:sldMkLst>
        <pc:spChg chg="mod">
          <ac:chgData name="Tim Z Kovess (DEDJTR)" userId="a7a3217d-02e8-4d02-ab84-929557071cc8" providerId="ADAL" clId="{1E54519B-4E31-4343-8F83-85A52E56FA5D}" dt="2019-11-11T00:43:26.381" v="220" actId="20577"/>
          <ac:spMkLst>
            <pc:docMk/>
            <pc:sldMk cId="691747503" sldId="266"/>
            <ac:spMk id="7" creationId="{29E25195-ABB4-42BB-B68B-D39E7B29A01A}"/>
          </ac:spMkLst>
        </pc:spChg>
        <pc:graphicFrameChg chg="modGraphic">
          <ac:chgData name="Tim Z Kovess (DEDJTR)" userId="a7a3217d-02e8-4d02-ab84-929557071cc8" providerId="ADAL" clId="{1E54519B-4E31-4343-8F83-85A52E56FA5D}" dt="2019-11-11T00:30:16.503" v="178" actId="6549"/>
          <ac:graphicFrameMkLst>
            <pc:docMk/>
            <pc:sldMk cId="691747503" sldId="266"/>
            <ac:graphicFrameMk id="5" creationId="{F7452740-7FFC-46E5-BE47-4B80BFBCFF65}"/>
          </ac:graphicFrameMkLst>
        </pc:graphicFrameChg>
        <pc:graphicFrameChg chg="modGraphic">
          <ac:chgData name="Tim Z Kovess (DEDJTR)" userId="a7a3217d-02e8-4d02-ab84-929557071cc8" providerId="ADAL" clId="{1E54519B-4E31-4343-8F83-85A52E56FA5D}" dt="2019-11-11T00:29:14.546" v="19" actId="20577"/>
          <ac:graphicFrameMkLst>
            <pc:docMk/>
            <pc:sldMk cId="691747503" sldId="266"/>
            <ac:graphicFrameMk id="24" creationId="{0FCA011B-9021-41B3-BA91-B6E52F1A7E39}"/>
          </ac:graphicFrameMkLst>
        </pc:graphicFrameChg>
      </pc:sldChg>
      <pc:sldChg chg="modSp">
        <pc:chgData name="Tim Z Kovess (DEDJTR)" userId="a7a3217d-02e8-4d02-ab84-929557071cc8" providerId="ADAL" clId="{1E54519B-4E31-4343-8F83-85A52E56FA5D}" dt="2019-11-11T00:40:06.329" v="215" actId="20577"/>
        <pc:sldMkLst>
          <pc:docMk/>
          <pc:sldMk cId="2301098295" sldId="268"/>
        </pc:sldMkLst>
        <pc:spChg chg="mod">
          <ac:chgData name="Tim Z Kovess (DEDJTR)" userId="a7a3217d-02e8-4d02-ab84-929557071cc8" providerId="ADAL" clId="{1E54519B-4E31-4343-8F83-85A52E56FA5D}" dt="2019-11-11T00:40:06.329" v="215" actId="20577"/>
          <ac:spMkLst>
            <pc:docMk/>
            <pc:sldMk cId="2301098295" sldId="268"/>
            <ac:spMk id="12" creationId="{D50684E6-F9D5-447E-A1CD-6B1F3B14873C}"/>
          </ac:spMkLst>
        </pc:spChg>
      </pc:sldChg>
      <pc:sldMasterChg chg="modSldLayout">
        <pc:chgData name="Tim Z Kovess (DEDJTR)" userId="a7a3217d-02e8-4d02-ab84-929557071cc8" providerId="ADAL" clId="{1E54519B-4E31-4343-8F83-85A52E56FA5D}" dt="2019-11-11T00:40:38.285" v="216" actId="478"/>
        <pc:sldMasterMkLst>
          <pc:docMk/>
          <pc:sldMasterMk cId="2848080193" sldId="2147483672"/>
        </pc:sldMasterMkLst>
        <pc:sldLayoutChg chg="delSp">
          <pc:chgData name="Tim Z Kovess (DEDJTR)" userId="a7a3217d-02e8-4d02-ab84-929557071cc8" providerId="ADAL" clId="{1E54519B-4E31-4343-8F83-85A52E56FA5D}" dt="2019-11-11T00:40:38.285" v="216" actId="478"/>
          <pc:sldLayoutMkLst>
            <pc:docMk/>
            <pc:sldMasterMk cId="2848080193" sldId="2147483672"/>
            <pc:sldLayoutMk cId="988154678" sldId="2147483673"/>
          </pc:sldLayoutMkLst>
          <pc:picChg chg="del">
            <ac:chgData name="Tim Z Kovess (DEDJTR)" userId="a7a3217d-02e8-4d02-ab84-929557071cc8" providerId="ADAL" clId="{1E54519B-4E31-4343-8F83-85A52E56FA5D}" dt="2019-11-11T00:40:38.285" v="216" actId="478"/>
            <ac:picMkLst>
              <pc:docMk/>
              <pc:sldMasterMk cId="2848080193" sldId="2147483672"/>
              <pc:sldLayoutMk cId="988154678" sldId="2147483673"/>
              <ac:picMk id="10" creationId="{93E83042-392F-4C27-9E86-01100645ECAA}"/>
            </ac:picMkLst>
          </pc:picChg>
        </pc:sldLayoutChg>
      </pc:sldMasterChg>
      <pc:sldMasterChg chg="modSldLayout">
        <pc:chgData name="Tim Z Kovess (DEDJTR)" userId="a7a3217d-02e8-4d02-ab84-929557071cc8" providerId="ADAL" clId="{1E54519B-4E31-4343-8F83-85A52E56FA5D}" dt="2019-11-11T00:39:57.666" v="214" actId="478"/>
        <pc:sldMasterMkLst>
          <pc:docMk/>
          <pc:sldMasterMk cId="3368220856" sldId="2147483708"/>
        </pc:sldMasterMkLst>
        <pc:sldLayoutChg chg="addSp delSp">
          <pc:chgData name="Tim Z Kovess (DEDJTR)" userId="a7a3217d-02e8-4d02-ab84-929557071cc8" providerId="ADAL" clId="{1E54519B-4E31-4343-8F83-85A52E56FA5D}" dt="2019-11-11T00:39:57.666" v="214" actId="478"/>
          <pc:sldLayoutMkLst>
            <pc:docMk/>
            <pc:sldMasterMk cId="3368220856" sldId="2147483708"/>
            <pc:sldLayoutMk cId="2720759310" sldId="2147483725"/>
          </pc:sldLayoutMkLst>
          <pc:spChg chg="add del">
            <ac:chgData name="Tim Z Kovess (DEDJTR)" userId="a7a3217d-02e8-4d02-ab84-929557071cc8" providerId="ADAL" clId="{1E54519B-4E31-4343-8F83-85A52E56FA5D}" dt="2019-11-11T00:39:57.666" v="214" actId="478"/>
            <ac:spMkLst>
              <pc:docMk/>
              <pc:sldMasterMk cId="3368220856" sldId="2147483708"/>
              <pc:sldLayoutMk cId="2720759310" sldId="2147483725"/>
              <ac:spMk id="4" creationId="{00000000-0000-0000-0000-000000000000}"/>
            </ac:spMkLst>
          </pc:spChg>
        </pc:sldLayoutChg>
      </pc:sldMasterChg>
    </pc:docChg>
  </pc:docChgLst>
  <pc:docChgLst>
    <pc:chgData name="Caroline Luong (DEDJTR)" userId="60a209a0-c33c-4d65-9236-89e577ec135d" providerId="ADAL" clId="{391CDA2C-836E-4995-959A-9D2A167BDC21}"/>
  </pc:docChgLst>
  <pc:docChgLst>
    <pc:chgData name="Caroline Luong (DEDJTR)" userId="60a209a0-c33c-4d65-9236-89e577ec135d" providerId="ADAL" clId="{270B4507-49A5-450E-8245-F7B1BAE77CB4}"/>
  </pc:docChgLst>
  <pc:docChgLst>
    <pc:chgData name="Caroline Luong (DEDJTR)" userId="60a209a0-c33c-4d65-9236-89e577ec135d" providerId="ADAL" clId="{992B8569-68A1-4EE1-986E-AA506C70981A}"/>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vicgov-my.sharepoint.com/personal/caroline_luong_ecodev_vic_gov_au/Documents/CRCP/Regional%20Digital%20Plans/4.%20Loddon%20Campaspe/Heat%20Maps%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stacked"/>
        <c:varyColors val="0"/>
        <c:ser>
          <c:idx val="0"/>
          <c:order val="0"/>
          <c:tx>
            <c:strRef>
              <c:f>'Sig Places'!$J$22</c:f>
              <c:strCache>
                <c:ptCount val="1"/>
                <c:pt idx="0">
                  <c:v>Major shortage</c:v>
                </c:pt>
              </c:strCache>
            </c:strRef>
          </c:tx>
          <c:spPr>
            <a:gradFill rotWithShape="1">
              <a:gsLst>
                <a:gs pos="0">
                  <a:schemeClr val="accent2">
                    <a:shade val="76000"/>
                    <a:lumMod val="110000"/>
                    <a:satMod val="105000"/>
                    <a:tint val="67000"/>
                  </a:schemeClr>
                </a:gs>
                <a:gs pos="50000">
                  <a:schemeClr val="accent2">
                    <a:shade val="76000"/>
                    <a:lumMod val="105000"/>
                    <a:satMod val="103000"/>
                    <a:tint val="73000"/>
                  </a:schemeClr>
                </a:gs>
                <a:gs pos="100000">
                  <a:schemeClr val="accent2">
                    <a:shade val="76000"/>
                    <a:lumMod val="105000"/>
                    <a:satMod val="109000"/>
                    <a:tint val="81000"/>
                  </a:schemeClr>
                </a:gs>
              </a:gsLst>
              <a:lin ang="5400000" scaled="0"/>
            </a:gradFill>
            <a:ln w="9525" cap="flat" cmpd="sng" algn="ctr">
              <a:solidFill>
                <a:schemeClr val="accent2">
                  <a:shade val="76000"/>
                  <a:shade val="95000"/>
                </a:schemeClr>
              </a:solidFill>
              <a:round/>
            </a:ln>
            <a:effectLst/>
          </c:spPr>
          <c:invertIfNegative val="0"/>
          <c:dLbls>
            <c:delete val="1"/>
          </c:dLbls>
          <c:cat>
            <c:strRef>
              <c:f>'Sig Places'!$I$23:$I$26</c:f>
              <c:strCache>
                <c:ptCount val="4"/>
                <c:pt idx="0">
                  <c:v>Fixed access</c:v>
                </c:pt>
                <c:pt idx="1">
                  <c:v>Mobile</c:v>
                </c:pt>
                <c:pt idx="2">
                  <c:v>WiFi</c:v>
                </c:pt>
                <c:pt idx="3">
                  <c:v>LP-WAN IoT</c:v>
                </c:pt>
              </c:strCache>
            </c:strRef>
          </c:cat>
          <c:val>
            <c:numRef>
              <c:f>'Sig Places'!$J$23:$J$26</c:f>
              <c:numCache>
                <c:formatCode>General</c:formatCode>
                <c:ptCount val="4"/>
                <c:pt idx="0">
                  <c:v>0</c:v>
                </c:pt>
                <c:pt idx="1">
                  <c:v>0</c:v>
                </c:pt>
                <c:pt idx="2">
                  <c:v>4</c:v>
                </c:pt>
                <c:pt idx="3">
                  <c:v>0</c:v>
                </c:pt>
              </c:numCache>
            </c:numRef>
          </c:val>
          <c:extLst>
            <c:ext xmlns:c16="http://schemas.microsoft.com/office/drawing/2014/chart" uri="{C3380CC4-5D6E-409C-BE32-E72D297353CC}">
              <c16:uniqueId val="{00000000-6B87-4A15-A749-B1D597CF64FE}"/>
            </c:ext>
          </c:extLst>
        </c:ser>
        <c:ser>
          <c:idx val="1"/>
          <c:order val="1"/>
          <c:tx>
            <c:strRef>
              <c:f>'Sig Places'!$K$22</c:f>
              <c:strCache>
                <c:ptCount val="1"/>
                <c:pt idx="0">
                  <c:v>Intermediate shortage</c:v>
                </c:pt>
              </c:strCache>
            </c:strRef>
          </c:tx>
          <c:spPr>
            <a:gradFill rotWithShape="1">
              <a:gsLst>
                <a:gs pos="0">
                  <a:schemeClr val="accent2">
                    <a:tint val="77000"/>
                    <a:lumMod val="110000"/>
                    <a:satMod val="105000"/>
                    <a:tint val="67000"/>
                  </a:schemeClr>
                </a:gs>
                <a:gs pos="50000">
                  <a:schemeClr val="accent2">
                    <a:tint val="77000"/>
                    <a:lumMod val="105000"/>
                    <a:satMod val="103000"/>
                    <a:tint val="73000"/>
                  </a:schemeClr>
                </a:gs>
                <a:gs pos="100000">
                  <a:schemeClr val="accent2">
                    <a:tint val="77000"/>
                    <a:lumMod val="105000"/>
                    <a:satMod val="109000"/>
                    <a:tint val="81000"/>
                  </a:schemeClr>
                </a:gs>
              </a:gsLst>
              <a:lin ang="5400000" scaled="0"/>
            </a:gradFill>
            <a:ln w="9525" cap="flat" cmpd="sng" algn="ctr">
              <a:solidFill>
                <a:schemeClr val="accent2">
                  <a:tint val="77000"/>
                  <a:shade val="95000"/>
                </a:schemeClr>
              </a:solidFill>
              <a:round/>
            </a:ln>
            <a:effectLst/>
          </c:spPr>
          <c:invertIfNegative val="0"/>
          <c:dLbls>
            <c:delete val="1"/>
          </c:dLbls>
          <c:cat>
            <c:strRef>
              <c:f>'Sig Places'!$I$23:$I$26</c:f>
              <c:strCache>
                <c:ptCount val="4"/>
                <c:pt idx="0">
                  <c:v>Fixed access</c:v>
                </c:pt>
                <c:pt idx="1">
                  <c:v>Mobile</c:v>
                </c:pt>
                <c:pt idx="2">
                  <c:v>WiFi</c:v>
                </c:pt>
                <c:pt idx="3">
                  <c:v>LP-WAN IoT</c:v>
                </c:pt>
              </c:strCache>
            </c:strRef>
          </c:cat>
          <c:val>
            <c:numRef>
              <c:f>'Sig Places'!$K$23:$K$26</c:f>
              <c:numCache>
                <c:formatCode>General</c:formatCode>
                <c:ptCount val="4"/>
                <c:pt idx="0">
                  <c:v>19</c:v>
                </c:pt>
                <c:pt idx="1">
                  <c:v>0</c:v>
                </c:pt>
                <c:pt idx="2">
                  <c:v>5</c:v>
                </c:pt>
                <c:pt idx="3">
                  <c:v>1</c:v>
                </c:pt>
              </c:numCache>
            </c:numRef>
          </c:val>
          <c:extLst>
            <c:ext xmlns:c16="http://schemas.microsoft.com/office/drawing/2014/chart" uri="{C3380CC4-5D6E-409C-BE32-E72D297353CC}">
              <c16:uniqueId val="{00000001-6B87-4A15-A749-B1D597CF64FE}"/>
            </c:ext>
          </c:extLst>
        </c:ser>
        <c:dLbls>
          <c:showLegendKey val="0"/>
          <c:showVal val="1"/>
          <c:showCatName val="0"/>
          <c:showSerName val="0"/>
          <c:showPercent val="0"/>
          <c:showBubbleSize val="0"/>
        </c:dLbls>
        <c:gapWidth val="150"/>
        <c:overlap val="100"/>
        <c:axId val="706989976"/>
        <c:axId val="706990960"/>
      </c:barChart>
      <c:catAx>
        <c:axId val="70698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VIC" panose="00000500000000000000" pitchFamily="2" charset="0"/>
                <a:ea typeface="+mn-ea"/>
                <a:cs typeface="+mn-cs"/>
              </a:defRPr>
            </a:pPr>
            <a:endParaRPr lang="en-US"/>
          </a:p>
        </c:txPr>
        <c:crossAx val="706990960"/>
        <c:crosses val="autoZero"/>
        <c:auto val="1"/>
        <c:lblAlgn val="ctr"/>
        <c:lblOffset val="100"/>
        <c:noMultiLvlLbl val="0"/>
      </c:catAx>
      <c:valAx>
        <c:axId val="706990960"/>
        <c:scaling>
          <c:orientation val="minMax"/>
        </c:scaling>
        <c:delete val="1"/>
        <c:axPos val="l"/>
        <c:numFmt formatCode="General" sourceLinked="1"/>
        <c:majorTickMark val="none"/>
        <c:minorTickMark val="none"/>
        <c:tickLblPos val="nextTo"/>
        <c:crossAx val="70698997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50000"/>
                    <a:lumOff val="50000"/>
                  </a:schemeClr>
                </a:solidFill>
                <a:latin typeface="VIC" panose="00000500000000000000" pitchFamily="2" charset="0"/>
                <a:ea typeface="+mn-ea"/>
                <a:cs typeface="+mn-cs"/>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VIC" panose="000005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720282"/>
          </a:xfrm>
          <a:prstGeom prst="rect">
            <a:avLst/>
          </a:prstGeom>
        </p:spPr>
        <p:txBody>
          <a:bodyPr vert="horz" lIns="132762" tIns="66381" rIns="132762" bIns="66381" rtlCol="0"/>
          <a:lstStyle>
            <a:lvl1pPr algn="l">
              <a:defRPr sz="1700"/>
            </a:lvl1pPr>
          </a:lstStyle>
          <a:p>
            <a:endParaRPr lang="en-AU"/>
          </a:p>
        </p:txBody>
      </p:sp>
      <p:sp>
        <p:nvSpPr>
          <p:cNvPr id="3" name="Date Placeholder 2"/>
          <p:cNvSpPr>
            <a:spLocks noGrp="1"/>
          </p:cNvSpPr>
          <p:nvPr>
            <p:ph type="dt" idx="1"/>
          </p:nvPr>
        </p:nvSpPr>
        <p:spPr>
          <a:xfrm>
            <a:off x="5622799" y="0"/>
            <a:ext cx="4301543" cy="720282"/>
          </a:xfrm>
          <a:prstGeom prst="rect">
            <a:avLst/>
          </a:prstGeom>
        </p:spPr>
        <p:txBody>
          <a:bodyPr vert="horz" lIns="132762" tIns="66381" rIns="132762" bIns="66381" rtlCol="0"/>
          <a:lstStyle>
            <a:lvl1pPr algn="r">
              <a:defRPr sz="1700"/>
            </a:lvl1pPr>
          </a:lstStyle>
          <a:p>
            <a:fld id="{6E9E874C-72C9-4C8E-817A-53197673607D}" type="datetimeFigureOut">
              <a:rPr lang="en-AU" smtClean="0"/>
              <a:t>9/11/2020</a:t>
            </a:fld>
            <a:endParaRPr lang="en-AU"/>
          </a:p>
        </p:txBody>
      </p:sp>
      <p:sp>
        <p:nvSpPr>
          <p:cNvPr id="4" name="Slide Image Placeholder 3"/>
          <p:cNvSpPr>
            <a:spLocks noGrp="1" noRot="1" noChangeAspect="1"/>
          </p:cNvSpPr>
          <p:nvPr>
            <p:ph type="sldImg" idx="2"/>
          </p:nvPr>
        </p:nvSpPr>
        <p:spPr>
          <a:xfrm>
            <a:off x="3286125" y="1795463"/>
            <a:ext cx="3354388" cy="4843462"/>
          </a:xfrm>
          <a:prstGeom prst="rect">
            <a:avLst/>
          </a:prstGeom>
          <a:noFill/>
          <a:ln w="12700">
            <a:solidFill>
              <a:prstClr val="black"/>
            </a:solidFill>
          </a:ln>
        </p:spPr>
        <p:txBody>
          <a:bodyPr vert="horz" lIns="132762" tIns="66381" rIns="132762" bIns="66381" rtlCol="0" anchor="ctr"/>
          <a:lstStyle/>
          <a:p>
            <a:endParaRPr lang="en-AU"/>
          </a:p>
        </p:txBody>
      </p:sp>
      <p:sp>
        <p:nvSpPr>
          <p:cNvPr id="5" name="Notes Placeholder 4"/>
          <p:cNvSpPr>
            <a:spLocks noGrp="1"/>
          </p:cNvSpPr>
          <p:nvPr>
            <p:ph type="body" sz="quarter" idx="3"/>
          </p:nvPr>
        </p:nvSpPr>
        <p:spPr>
          <a:xfrm>
            <a:off x="992665" y="6908710"/>
            <a:ext cx="7941310" cy="5652582"/>
          </a:xfrm>
          <a:prstGeom prst="rect">
            <a:avLst/>
          </a:prstGeom>
        </p:spPr>
        <p:txBody>
          <a:bodyPr vert="horz" lIns="132762" tIns="66381" rIns="132762" bIns="663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13635485"/>
            <a:ext cx="4301543" cy="720280"/>
          </a:xfrm>
          <a:prstGeom prst="rect">
            <a:avLst/>
          </a:prstGeom>
        </p:spPr>
        <p:txBody>
          <a:bodyPr vert="horz" lIns="132762" tIns="66381" rIns="132762" bIns="66381" rtlCol="0" anchor="b"/>
          <a:lstStyle>
            <a:lvl1pPr algn="l">
              <a:defRPr sz="1700"/>
            </a:lvl1pPr>
          </a:lstStyle>
          <a:p>
            <a:endParaRPr lang="en-AU"/>
          </a:p>
        </p:txBody>
      </p:sp>
      <p:sp>
        <p:nvSpPr>
          <p:cNvPr id="7" name="Slide Number Placeholder 6"/>
          <p:cNvSpPr>
            <a:spLocks noGrp="1"/>
          </p:cNvSpPr>
          <p:nvPr>
            <p:ph type="sldNum" sz="quarter" idx="5"/>
          </p:nvPr>
        </p:nvSpPr>
        <p:spPr>
          <a:xfrm>
            <a:off x="5622799" y="13635485"/>
            <a:ext cx="4301543" cy="720280"/>
          </a:xfrm>
          <a:prstGeom prst="rect">
            <a:avLst/>
          </a:prstGeom>
        </p:spPr>
        <p:txBody>
          <a:bodyPr vert="horz" lIns="132762" tIns="66381" rIns="132762" bIns="66381" rtlCol="0" anchor="b"/>
          <a:lstStyle>
            <a:lvl1pPr algn="r">
              <a:defRPr sz="1700"/>
            </a:lvl1pPr>
          </a:lstStyle>
          <a:p>
            <a:fld id="{B7756F5B-C509-43CE-8D03-20A9A722B7D0}" type="slidenum">
              <a:rPr lang="en-AU" smtClean="0"/>
              <a:t>‹#›</a:t>
            </a:fld>
            <a:endParaRPr lang="en-AU"/>
          </a:p>
        </p:txBody>
      </p:sp>
    </p:spTree>
    <p:extLst>
      <p:ext uri="{BB962C8B-B14F-4D97-AF65-F5344CB8AC3E}">
        <p14:creationId xmlns:p14="http://schemas.microsoft.com/office/powerpoint/2010/main" val="1192234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1</a:t>
            </a:fld>
            <a:endParaRPr lang="en-AU"/>
          </a:p>
        </p:txBody>
      </p:sp>
    </p:spTree>
    <p:extLst>
      <p:ext uri="{BB962C8B-B14F-4D97-AF65-F5344CB8AC3E}">
        <p14:creationId xmlns:p14="http://schemas.microsoft.com/office/powerpoint/2010/main" val="299784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27617">
              <a:defRPr/>
            </a:pPr>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3</a:t>
            </a:fld>
            <a:endParaRPr lang="en-AU"/>
          </a:p>
        </p:txBody>
      </p:sp>
    </p:spTree>
    <p:extLst>
      <p:ext uri="{BB962C8B-B14F-4D97-AF65-F5344CB8AC3E}">
        <p14:creationId xmlns:p14="http://schemas.microsoft.com/office/powerpoint/2010/main" val="77077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7756F5B-C509-43CE-8D03-20A9A722B7D0}" type="slidenum">
              <a:rPr lang="en-AU" smtClean="0"/>
              <a:t>6</a:t>
            </a:fld>
            <a:endParaRPr lang="en-AU"/>
          </a:p>
        </p:txBody>
      </p:sp>
    </p:spTree>
    <p:extLst>
      <p:ext uri="{BB962C8B-B14F-4D97-AF65-F5344CB8AC3E}">
        <p14:creationId xmlns:p14="http://schemas.microsoft.com/office/powerpoint/2010/main" val="345980821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E2EE458-C474-40A4-BE33-C82F741D78A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9285" r="35292"/>
          <a:stretch/>
        </p:blipFill>
        <p:spPr>
          <a:xfrm>
            <a:off x="97138" y="50800"/>
            <a:ext cx="6685005" cy="9785313"/>
          </a:xfrm>
          <a:prstGeom prst="rect">
            <a:avLst/>
          </a:prstGeom>
        </p:spPr>
      </p:pic>
      <p:pic>
        <p:nvPicPr>
          <p:cNvPr id="7" name="Picture 6">
            <a:extLst>
              <a:ext uri="{FF2B5EF4-FFF2-40B4-BE49-F238E27FC236}">
                <a16:creationId xmlns:a16="http://schemas.microsoft.com/office/drawing/2014/main" id="{07FE4906-61FC-426F-B59B-9588E06BD0DF}"/>
              </a:ext>
            </a:extLst>
          </p:cNvPr>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357" y="-12357"/>
            <a:ext cx="6858000" cy="9906000"/>
          </a:xfrm>
          <a:prstGeom prst="rect">
            <a:avLst/>
          </a:prstGeom>
        </p:spPr>
      </p:pic>
      <p:sp>
        <p:nvSpPr>
          <p:cNvPr id="9" name="Rectangle 1">
            <a:extLst>
              <a:ext uri="{FF2B5EF4-FFF2-40B4-BE49-F238E27FC236}">
                <a16:creationId xmlns:a16="http://schemas.microsoft.com/office/drawing/2014/main" id="{C59D4738-5030-45A6-BC29-54FCAA38CFA7}"/>
              </a:ext>
            </a:extLst>
          </p:cNvPr>
          <p:cNvSpPr>
            <a:spLocks noChangeArrowheads="1"/>
          </p:cNvSpPr>
          <p:nvPr userDrawn="1"/>
        </p:nvSpPr>
        <p:spPr bwMode="auto">
          <a:xfrm>
            <a:off x="405038" y="2468704"/>
            <a:ext cx="454433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3600" b="0" i="0" u="none" strike="noStrike" cap="none" normalizeH="0" baseline="0" dirty="0">
                <a:ln>
                  <a:noFill/>
                </a:ln>
                <a:solidFill>
                  <a:srgbClr val="FFFFFF"/>
                </a:solidFill>
                <a:effectLst/>
                <a:latin typeface="VIC" panose="00000500000000000000" pitchFamily="2" charset="0"/>
                <a:ea typeface="Times New Roman" panose="02020603050405020304" pitchFamily="18" charset="0"/>
                <a:cs typeface="Times New Roman" panose="02020603050405020304" pitchFamily="18" charset="0"/>
              </a:rPr>
              <a:t>Loddon Campaspe</a:t>
            </a:r>
            <a:endParaRPr kumimoji="0" lang="en-AU" altLang="en-US" sz="800" b="0" i="0" u="none" strike="noStrike" cap="none" normalizeH="0" baseline="0" dirty="0">
              <a:ln>
                <a:noFill/>
              </a:ln>
              <a:solidFill>
                <a:schemeClr val="tx1"/>
              </a:solidFill>
              <a:effectLst/>
              <a:latin typeface="VIC" panose="000005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400" b="0" i="0" u="none" strike="noStrike" cap="none" normalizeH="0" baseline="0" dirty="0">
                <a:ln>
                  <a:noFill/>
                </a:ln>
                <a:solidFill>
                  <a:srgbClr val="FFFFFF"/>
                </a:solidFill>
                <a:effectLst/>
                <a:latin typeface="VIC" panose="00000500000000000000" pitchFamily="2" charset="0"/>
                <a:ea typeface="Times New Roman" panose="02020603050405020304" pitchFamily="18" charset="0"/>
                <a:cs typeface="Arial" panose="020B0604020202020204" pitchFamily="34" charset="0"/>
              </a:rPr>
              <a:t>Regional Digital Plan Summary</a:t>
            </a:r>
            <a:endParaRPr kumimoji="0" lang="en-AU" altLang="en-US" sz="2800" b="0" i="0" u="none" strike="noStrike" cap="none" normalizeH="0" baseline="0" dirty="0">
              <a:ln>
                <a:noFill/>
              </a:ln>
              <a:solidFill>
                <a:schemeClr val="tx1"/>
              </a:solidFill>
              <a:effectLst/>
              <a:latin typeface="VIC" panose="00000500000000000000" pitchFamily="2" charset="0"/>
            </a:endParaRPr>
          </a:p>
        </p:txBody>
      </p:sp>
      <p:sp>
        <p:nvSpPr>
          <p:cNvPr id="2" name="Rectangle 1">
            <a:extLst>
              <a:ext uri="{FF2B5EF4-FFF2-40B4-BE49-F238E27FC236}">
                <a16:creationId xmlns:a16="http://schemas.microsoft.com/office/drawing/2014/main" id="{979B4FD0-9FC5-4A1F-A496-0D247B7B6B7F}"/>
              </a:ext>
            </a:extLst>
          </p:cNvPr>
          <p:cNvSpPr/>
          <p:nvPr userDrawn="1"/>
        </p:nvSpPr>
        <p:spPr>
          <a:xfrm>
            <a:off x="0" y="9777413"/>
            <a:ext cx="6858000" cy="128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C893C5D7-1883-427D-959F-65A825865523}"/>
              </a:ext>
            </a:extLst>
          </p:cNvPr>
          <p:cNvSpPr/>
          <p:nvPr userDrawn="1"/>
        </p:nvSpPr>
        <p:spPr>
          <a:xfrm>
            <a:off x="4771800" y="8748584"/>
            <a:ext cx="1925562" cy="1028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7" name="Group 16">
            <a:extLst>
              <a:ext uri="{FF2B5EF4-FFF2-40B4-BE49-F238E27FC236}">
                <a16:creationId xmlns:a16="http://schemas.microsoft.com/office/drawing/2014/main" id="{CA51B088-A459-4CAB-A1F4-0FAB5019DE5B}"/>
              </a:ext>
            </a:extLst>
          </p:cNvPr>
          <p:cNvGrpSpPr/>
          <p:nvPr userDrawn="1"/>
        </p:nvGrpSpPr>
        <p:grpSpPr>
          <a:xfrm>
            <a:off x="565828" y="9050944"/>
            <a:ext cx="1752125" cy="393002"/>
            <a:chOff x="-4431577" y="7688367"/>
            <a:chExt cx="1752125" cy="393002"/>
          </a:xfrm>
        </p:grpSpPr>
        <p:pic>
          <p:nvPicPr>
            <p:cNvPr id="15" name="Picture 14">
              <a:extLst>
                <a:ext uri="{FF2B5EF4-FFF2-40B4-BE49-F238E27FC236}">
                  <a16:creationId xmlns:a16="http://schemas.microsoft.com/office/drawing/2014/main" id="{0373C451-7549-4BDE-A81C-147A8BEC3C6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6030"/>
            <a:stretch/>
          </p:blipFill>
          <p:spPr>
            <a:xfrm>
              <a:off x="-4431577" y="7688367"/>
              <a:ext cx="423457" cy="393002"/>
            </a:xfrm>
            <a:prstGeom prst="rect">
              <a:avLst/>
            </a:prstGeom>
          </p:spPr>
        </p:pic>
        <p:pic>
          <p:nvPicPr>
            <p:cNvPr id="16" name="Picture 15">
              <a:extLst>
                <a:ext uri="{FF2B5EF4-FFF2-40B4-BE49-F238E27FC236}">
                  <a16:creationId xmlns:a16="http://schemas.microsoft.com/office/drawing/2014/main" id="{0C2AD559-183C-43A8-BE0F-7E167952ACDC}"/>
                </a:ext>
              </a:extLst>
            </p:cNvPr>
            <p:cNvPicPr>
              <a:picLocks noChangeAspect="1"/>
            </p:cNvPicPr>
            <p:nvPr userDrawn="1"/>
          </p:nvPicPr>
          <p:blipFill rotWithShape="1">
            <a:blip r:embed="rId5">
              <a:lum bright="70000" contrast="-70000"/>
              <a:extLst>
                <a:ext uri="{28A0092B-C50C-407E-A947-70E740481C1C}">
                  <a14:useLocalDpi xmlns:a14="http://schemas.microsoft.com/office/drawing/2010/main" val="0"/>
                </a:ext>
              </a:extLst>
            </a:blip>
            <a:srcRect l="22840"/>
            <a:stretch/>
          </p:blipFill>
          <p:spPr>
            <a:xfrm>
              <a:off x="-4042592" y="7688367"/>
              <a:ext cx="1363140" cy="393002"/>
            </a:xfrm>
            <a:prstGeom prst="rect">
              <a:avLst/>
            </a:prstGeom>
          </p:spPr>
        </p:pic>
      </p:grpSp>
    </p:spTree>
    <p:extLst>
      <p:ext uri="{BB962C8B-B14F-4D97-AF65-F5344CB8AC3E}">
        <p14:creationId xmlns:p14="http://schemas.microsoft.com/office/powerpoint/2010/main" val="98815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22938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890862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657218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7851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533897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0362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778311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149153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962433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4273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40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096175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82608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99427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371268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608824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629682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20759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7218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265338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2308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696201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221735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922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137068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179855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312044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93439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92544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70049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932495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47279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007901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974577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977820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312109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036713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5944248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025734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096299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76041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406550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30513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956807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42787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374038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543205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38918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518524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146848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461520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841318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68630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816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3637774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7059835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0718992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468295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885603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8160662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306025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932190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759974"/>
          </a:xfrm>
        </p:spPr>
        <p:txBody>
          <a:bodyPr/>
          <a:lstStyle/>
          <a:p>
            <a:r>
              <a:rPr lang="en-US" dirty="0"/>
              <a:t>Click to edit Master title style</a:t>
            </a:r>
          </a:p>
        </p:txBody>
      </p:sp>
      <p:sp>
        <p:nvSpPr>
          <p:cNvPr id="3" name="Content Placeholder 2"/>
          <p:cNvSpPr>
            <a:spLocks noGrp="1"/>
          </p:cNvSpPr>
          <p:nvPr>
            <p:ph idx="1"/>
          </p:nvPr>
        </p:nvSpPr>
        <p:spPr>
          <a:xfrm>
            <a:off x="471488" y="1407695"/>
            <a:ext cx="5915025" cy="75145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920070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488"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431758"/>
            <a:ext cx="2914650" cy="74905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
        <p:nvSpPr>
          <p:cNvPr id="8" name="Title 1">
            <a:extLst>
              <a:ext uri="{FF2B5EF4-FFF2-40B4-BE49-F238E27FC236}">
                <a16:creationId xmlns:a16="http://schemas.microsoft.com/office/drawing/2014/main" id="{7F0DC62E-F438-4A0E-B0C3-95EF4D6A7128}"/>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1801178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D8FA6-FA35-4A0A-B946-E07D831D2163}" type="datetimeFigureOut">
              <a:rPr lang="en-AU" smtClean="0"/>
              <a:t>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48CE19-2F83-46F3-9C1F-CE53E9CFC87D}" type="slidenum">
              <a:rPr lang="en-AU" smtClean="0"/>
              <a:t>‹#›</a:t>
            </a:fld>
            <a:endParaRPr lang="en-AU"/>
          </a:p>
        </p:txBody>
      </p:sp>
      <p:sp>
        <p:nvSpPr>
          <p:cNvPr id="10" name="Title 1">
            <a:extLst>
              <a:ext uri="{FF2B5EF4-FFF2-40B4-BE49-F238E27FC236}">
                <a16:creationId xmlns:a16="http://schemas.microsoft.com/office/drawing/2014/main" id="{6EFF6762-5375-485B-B071-398B0D23FFF0}"/>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225957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2134766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AD8FA6-FA35-4A0A-B946-E07D831D2163}" type="datetimeFigureOut">
              <a:rPr lang="en-AU" smtClean="0"/>
              <a:t>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48CE19-2F83-46F3-9C1F-CE53E9CFC87D}" type="slidenum">
              <a:rPr lang="en-AU" smtClean="0"/>
              <a:t>‹#›</a:t>
            </a:fld>
            <a:endParaRPr lang="en-AU"/>
          </a:p>
        </p:txBody>
      </p:sp>
      <p:sp>
        <p:nvSpPr>
          <p:cNvPr id="6" name="Title 1">
            <a:extLst>
              <a:ext uri="{FF2B5EF4-FFF2-40B4-BE49-F238E27FC236}">
                <a16:creationId xmlns:a16="http://schemas.microsoft.com/office/drawing/2014/main" id="{DD8DDE88-DE33-4F0A-91D2-41178F8CDE9E}"/>
              </a:ext>
            </a:extLst>
          </p:cNvPr>
          <p:cNvSpPr>
            <a:spLocks noGrp="1"/>
          </p:cNvSpPr>
          <p:nvPr>
            <p:ph type="title"/>
          </p:nvPr>
        </p:nvSpPr>
        <p:spPr>
          <a:xfrm>
            <a:off x="471488" y="527405"/>
            <a:ext cx="5915025" cy="759974"/>
          </a:xfrm>
        </p:spPr>
        <p:txBody>
          <a:bodyPr/>
          <a:lstStyle/>
          <a:p>
            <a:r>
              <a:rPr lang="en-US" dirty="0"/>
              <a:t>Click to edit Master title style</a:t>
            </a:r>
          </a:p>
        </p:txBody>
      </p:sp>
    </p:spTree>
    <p:extLst>
      <p:ext uri="{BB962C8B-B14F-4D97-AF65-F5344CB8AC3E}">
        <p14:creationId xmlns:p14="http://schemas.microsoft.com/office/powerpoint/2010/main" val="1251661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231744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6127857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70782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849782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D8FA6-FA35-4A0A-B946-E07D831D2163}" type="datetimeFigureOut">
              <a:rPr lang="en-AU" smtClean="0"/>
              <a:t>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213449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D8FA6-FA35-4A0A-B946-E07D831D2163}" type="datetimeFigureOut">
              <a:rPr lang="en-AU" smtClean="0"/>
              <a:t>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1509184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AD8FA6-FA35-4A0A-B946-E07D831D2163}" type="datetimeFigureOut">
              <a:rPr lang="en-AU" smtClean="0"/>
              <a:t>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48CE19-2F83-46F3-9C1F-CE53E9CFC87D}" type="slidenum">
              <a:rPr lang="en-AU" smtClean="0"/>
              <a:t>‹#›</a:t>
            </a:fld>
            <a:endParaRPr lang="en-AU"/>
          </a:p>
        </p:txBody>
      </p:sp>
    </p:spTree>
    <p:extLst>
      <p:ext uri="{BB962C8B-B14F-4D97-AF65-F5344CB8AC3E}">
        <p14:creationId xmlns:p14="http://schemas.microsoft.com/office/powerpoint/2010/main" val="39607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6.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7.JP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6.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4.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8.JP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9.JP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0.jp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6.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4.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1.jpg"/><Relationship Id="rId5" Type="http://schemas.openxmlformats.org/officeDocument/2006/relationships/slideLayout" Target="../slideLayouts/slideLayout62.xml"/><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6.jpg"/><Relationship Id="rId5" Type="http://schemas.openxmlformats.org/officeDocument/2006/relationships/slideLayout" Target="../slideLayouts/slideLayout71.xml"/><Relationship Id="rId10" Type="http://schemas.openxmlformats.org/officeDocument/2006/relationships/theme" Target="../theme/theme8.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165FC2-855B-44EC-AE3D-05663BEAB44A}"/>
              </a:ext>
            </a:extLst>
          </p:cNvPr>
          <p:cNvPicPr>
            <a:picLocks noChangeAspect="1"/>
          </p:cNvPicPr>
          <p:nvPr userDrawn="1"/>
        </p:nvPicPr>
        <p:blipFill>
          <a:blip r:embed="rId1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6858000" cy="9905999"/>
          </a:xfrm>
          <a:prstGeom prst="rect">
            <a:avLst/>
          </a:prstGeom>
          <a:ln>
            <a:noFill/>
          </a:ln>
        </p:spPr>
      </p:pic>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1" name="Picture 10">
            <a:extLst>
              <a:ext uri="{FF2B5EF4-FFF2-40B4-BE49-F238E27FC236}">
                <a16:creationId xmlns:a16="http://schemas.microsoft.com/office/drawing/2014/main" id="{00FEA1EE-8D35-4915-B0E5-5FC5FE67E1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2848080193"/>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0957A88-347F-429E-8D26-41295209557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69819"/>
          <a:stretch/>
        </p:blipFill>
        <p:spPr>
          <a:xfrm>
            <a:off x="4136465" y="129918"/>
            <a:ext cx="2622681" cy="6517387"/>
          </a:xfrm>
          <a:prstGeom prst="rect">
            <a:avLst/>
          </a:prstGeom>
        </p:spPr>
      </p:pic>
      <p:grpSp>
        <p:nvGrpSpPr>
          <p:cNvPr id="8" name="Group 7">
            <a:extLst>
              <a:ext uri="{FF2B5EF4-FFF2-40B4-BE49-F238E27FC236}">
                <a16:creationId xmlns:a16="http://schemas.microsoft.com/office/drawing/2014/main" id="{46953BAB-788E-424B-A2A4-826C62EEB35C}"/>
              </a:ext>
            </a:extLst>
          </p:cNvPr>
          <p:cNvGrpSpPr/>
          <p:nvPr userDrawn="1"/>
        </p:nvGrpSpPr>
        <p:grpSpPr>
          <a:xfrm>
            <a:off x="0" y="-2"/>
            <a:ext cx="6858000" cy="9906002"/>
            <a:chOff x="-8068241" y="-32282"/>
            <a:chExt cx="6858000" cy="9906002"/>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2"/>
              <a:ext cx="6858000" cy="9905999"/>
            </a:xfrm>
            <a:prstGeom prst="rect">
              <a:avLst/>
            </a:prstGeom>
          </p:spPr>
        </p:pic>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3" name="Picture 12">
            <a:extLst>
              <a:ext uri="{FF2B5EF4-FFF2-40B4-BE49-F238E27FC236}">
                <a16:creationId xmlns:a16="http://schemas.microsoft.com/office/drawing/2014/main" id="{67DFE6B8-48DC-4BF4-949E-2CD0E42087B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42614765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51CA781-3D0E-495D-924F-817C3314DC1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74508"/>
          <a:stretch/>
        </p:blipFill>
        <p:spPr>
          <a:xfrm>
            <a:off x="4432300" y="79648"/>
            <a:ext cx="2409800" cy="6285266"/>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a:off x="0" y="-1"/>
            <a:ext cx="6858000" cy="9906001"/>
            <a:chOff x="0" y="-1"/>
            <a:chExt cx="6858000" cy="9906001"/>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5" name="Isosceles Triangle 14">
              <a:extLst>
                <a:ext uri="{FF2B5EF4-FFF2-40B4-BE49-F238E27FC236}">
                  <a16:creationId xmlns:a16="http://schemas.microsoft.com/office/drawing/2014/main" id="{3A542DC8-0EAF-42AA-9978-188659535A6B}"/>
                </a:ext>
              </a:extLst>
            </p:cNvPr>
            <p:cNvSpPr/>
            <p:nvPr userDrawn="1"/>
          </p:nvSpPr>
          <p:spPr>
            <a:xfrm rot="10800000">
              <a:off x="3819299" y="-1"/>
              <a:ext cx="2695802" cy="2869406"/>
            </a:xfrm>
            <a:prstGeom prst="triangle">
              <a:avLst/>
            </a:prstGeom>
            <a:solidFill>
              <a:srgbClr val="DAA3DC"/>
            </a:solidFill>
            <a:ln>
              <a:solidFill>
                <a:srgbClr val="DAA3D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7" name="Picture 16">
            <a:extLst>
              <a:ext uri="{FF2B5EF4-FFF2-40B4-BE49-F238E27FC236}">
                <a16:creationId xmlns:a16="http://schemas.microsoft.com/office/drawing/2014/main" id="{412503D5-1549-40B3-8FA7-83FD5D815D3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33682208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0F1019-9CEE-4C90-9617-56B395A6CACF}"/>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9659" r="38823"/>
          <a:stretch/>
        </p:blipFill>
        <p:spPr>
          <a:xfrm>
            <a:off x="38100" y="79648"/>
            <a:ext cx="1976438" cy="6123445"/>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6ACFF7E0-77E5-4755-887A-FD70B26C55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12053361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Lst>
  <p:txStyles>
    <p:titleStyle>
      <a:lvl1pPr algn="r"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D0F3E5-0833-4506-AFF3-76567BA5D6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47877" r="31681" b="2490"/>
          <a:stretch/>
        </p:blipFill>
        <p:spPr>
          <a:xfrm>
            <a:off x="4843463" y="3557663"/>
            <a:ext cx="1976437" cy="6285266"/>
          </a:xfrm>
          <a:prstGeom prst="rect">
            <a:avLst/>
          </a:prstGeom>
        </p:spPr>
      </p:pic>
      <p:grpSp>
        <p:nvGrpSpPr>
          <p:cNvPr id="8" name="Group 7">
            <a:extLst>
              <a:ext uri="{FF2B5EF4-FFF2-40B4-BE49-F238E27FC236}">
                <a16:creationId xmlns:a16="http://schemas.microsoft.com/office/drawing/2014/main" id="{46953BAB-788E-424B-A2A4-826C62EEB35C}"/>
              </a:ext>
            </a:extLst>
          </p:cNvPr>
          <p:cNvGrpSpPr/>
          <p:nvPr userDrawn="1"/>
        </p:nvGrpSpPr>
        <p:grpSpPr>
          <a:xfrm flipV="1">
            <a:off x="0" y="-1"/>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9" name="Isosceles Triangle 18">
            <a:extLst>
              <a:ext uri="{FF2B5EF4-FFF2-40B4-BE49-F238E27FC236}">
                <a16:creationId xmlns:a16="http://schemas.microsoft.com/office/drawing/2014/main" id="{AE796FE1-C2B8-40C6-BE0C-22C5164F481E}"/>
              </a:ext>
            </a:extLst>
          </p:cNvPr>
          <p:cNvSpPr/>
          <p:nvPr userDrawn="1"/>
        </p:nvSpPr>
        <p:spPr>
          <a:xfrm rot="10800000" flipV="1">
            <a:off x="3819299" y="7036594"/>
            <a:ext cx="2695802" cy="2869406"/>
          </a:xfrm>
          <a:prstGeom prst="triangle">
            <a:avLst/>
          </a:prstGeom>
          <a:solidFill>
            <a:srgbClr val="DAA3DC"/>
          </a:solidFill>
          <a:ln>
            <a:solidFill>
              <a:srgbClr val="DAA3D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sp>
        <p:nvSpPr>
          <p:cNvPr id="20" name="Rectangle 19">
            <a:extLst>
              <a:ext uri="{FF2B5EF4-FFF2-40B4-BE49-F238E27FC236}">
                <a16:creationId xmlns:a16="http://schemas.microsoft.com/office/drawing/2014/main" id="{7C91A997-922C-4099-8873-B10D8792C8DF}"/>
              </a:ext>
            </a:extLst>
          </p:cNvPr>
          <p:cNvSpPr/>
          <p:nvPr userDrawn="1"/>
        </p:nvSpPr>
        <p:spPr>
          <a:xfrm flipV="1">
            <a:off x="38100" y="9746702"/>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a:extLst>
              <a:ext uri="{FF2B5EF4-FFF2-40B4-BE49-F238E27FC236}">
                <a16:creationId xmlns:a16="http://schemas.microsoft.com/office/drawing/2014/main" id="{0FD67558-D0AF-496B-AF85-BEF8C574AB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349175270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1D1578-4D93-4181-906C-BA870C679A7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79556"/>
          <a:stretch/>
        </p:blipFill>
        <p:spPr>
          <a:xfrm>
            <a:off x="15900" y="3400218"/>
            <a:ext cx="1998638" cy="6505782"/>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flipV="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B8EAAC55-C95A-4543-AB84-4FEFC51F38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424520884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CB42F4-05EA-497D-ADAF-D595DCB1347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8893" r="38130"/>
          <a:stretch/>
        </p:blipFill>
        <p:spPr>
          <a:xfrm>
            <a:off x="38099" y="3346178"/>
            <a:ext cx="2233613" cy="6480173"/>
          </a:xfrm>
          <a:prstGeom prst="rect">
            <a:avLst/>
          </a:prstGeom>
        </p:spPr>
      </p:pic>
      <p:grpSp>
        <p:nvGrpSpPr>
          <p:cNvPr id="16" name="Group 15">
            <a:extLst>
              <a:ext uri="{FF2B5EF4-FFF2-40B4-BE49-F238E27FC236}">
                <a16:creationId xmlns:a16="http://schemas.microsoft.com/office/drawing/2014/main" id="{E12DA3DC-FEDF-48F7-B0D2-0E19E85F4171}"/>
              </a:ext>
            </a:extLst>
          </p:cNvPr>
          <p:cNvGrpSpPr/>
          <p:nvPr userDrawn="1"/>
        </p:nvGrpSpPr>
        <p:grpSpPr>
          <a:xfrm flipH="1" flipV="1">
            <a:off x="0" y="0"/>
            <a:ext cx="6858000" cy="9906000"/>
            <a:chOff x="0" y="0"/>
            <a:chExt cx="6858000" cy="9906000"/>
          </a:xfrm>
        </p:grpSpPr>
        <p:grpSp>
          <p:nvGrpSpPr>
            <p:cNvPr id="8" name="Group 7">
              <a:extLst>
                <a:ext uri="{FF2B5EF4-FFF2-40B4-BE49-F238E27FC236}">
                  <a16:creationId xmlns:a16="http://schemas.microsoft.com/office/drawing/2014/main" id="{46953BAB-788E-424B-A2A4-826C62EEB35C}"/>
                </a:ext>
              </a:extLst>
            </p:cNvPr>
            <p:cNvGrpSpPr/>
            <p:nvPr userDrawn="1"/>
          </p:nvGrpSpPr>
          <p:grpSpPr>
            <a:xfrm>
              <a:off x="0" y="0"/>
              <a:ext cx="6858000" cy="9906000"/>
              <a:chOff x="-8068241" y="-32280"/>
              <a:chExt cx="6858000" cy="9906000"/>
            </a:xfrm>
          </p:grpSpPr>
          <p:pic>
            <p:nvPicPr>
              <p:cNvPr id="11" name="Picture 10">
                <a:extLst>
                  <a:ext uri="{FF2B5EF4-FFF2-40B4-BE49-F238E27FC236}">
                    <a16:creationId xmlns:a16="http://schemas.microsoft.com/office/drawing/2014/main" id="{162B36D7-2D9F-4F4E-9C5B-95F19B551082}"/>
                  </a:ext>
                </a:extLst>
              </p:cNvPr>
              <p:cNvPicPr>
                <a:picLocks noChangeAspect="1"/>
              </p:cNvPicPr>
              <p:nvPr userDrawn="1"/>
            </p:nvPicPr>
            <p:blipFill>
              <a:blip r:embed="rId12" cstate="print">
                <a:clrChange>
                  <a:clrFrom>
                    <a:srgbClr val="78BE43"/>
                  </a:clrFrom>
                  <a:clrTo>
                    <a:srgbClr val="78BE43">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6000"/>
              </a:xfrm>
              <a:prstGeom prst="rect">
                <a:avLst/>
              </a:prstGeom>
            </p:spPr>
          </p:pic>
          <p:pic>
            <p:nvPicPr>
              <p:cNvPr id="12" name="Picture 11">
                <a:extLst>
                  <a:ext uri="{FF2B5EF4-FFF2-40B4-BE49-F238E27FC236}">
                    <a16:creationId xmlns:a16="http://schemas.microsoft.com/office/drawing/2014/main" id="{FE0DDC25-AF1B-4402-A3FC-12437CB1FBAC}"/>
                  </a:ext>
                </a:extLst>
              </p:cNvPr>
              <p:cNvPicPr>
                <a:picLocks noChangeAspect="1"/>
              </p:cNvPicPr>
              <p:nvPr userDrawn="1"/>
            </p:nvPicPr>
            <p:blipFill>
              <a:blip r:embed="rId13">
                <a:clrChange>
                  <a:clrFrom>
                    <a:srgbClr val="61BA45"/>
                  </a:clrFrom>
                  <a:clrTo>
                    <a:srgbClr val="61BA45">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68241" y="-32280"/>
                <a:ext cx="6858000" cy="9905999"/>
              </a:xfrm>
              <a:prstGeom prst="rect">
                <a:avLst/>
              </a:prstGeom>
            </p:spPr>
          </p:pic>
        </p:grpSp>
        <p:sp>
          <p:nvSpPr>
            <p:cNvPr id="13" name="Rectangle 12">
              <a:extLst>
                <a:ext uri="{FF2B5EF4-FFF2-40B4-BE49-F238E27FC236}">
                  <a16:creationId xmlns:a16="http://schemas.microsoft.com/office/drawing/2014/main" id="{AA92184A-E2AB-4FC2-91E5-7A85AD1C0DD7}"/>
                </a:ext>
              </a:extLst>
            </p:cNvPr>
            <p:cNvSpPr/>
            <p:nvPr userDrawn="1"/>
          </p:nvSpPr>
          <p:spPr>
            <a:xfrm>
              <a:off x="38100" y="0"/>
              <a:ext cx="6804000" cy="15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5" name="Picture 14">
            <a:extLst>
              <a:ext uri="{FF2B5EF4-FFF2-40B4-BE49-F238E27FC236}">
                <a16:creationId xmlns:a16="http://schemas.microsoft.com/office/drawing/2014/main" id="{7862DF06-E614-4746-90B2-63A023363A6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49876037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34EBF7-4BA2-4FFD-95EF-B437EEC1362C}"/>
              </a:ext>
            </a:extLst>
          </p:cNvPr>
          <p:cNvPicPr>
            <a:picLocks noChangeAspect="1"/>
          </p:cNvPicPr>
          <p:nvPr userDrawn="1"/>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flipV="1">
            <a:off x="1" y="0"/>
            <a:ext cx="6858000" cy="9905999"/>
          </a:xfrm>
          <a:prstGeom prst="rect">
            <a:avLst/>
          </a:prstGeom>
        </p:spPr>
      </p:pic>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1AD8FA6-FA35-4A0A-B946-E07D831D2163}" type="datetimeFigureOut">
              <a:rPr lang="en-AU" smtClean="0"/>
              <a:t>9/11/2020</a:t>
            </a:fld>
            <a:endParaRPr lang="en-A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948CE19-2F83-46F3-9C1F-CE53E9CFC87D}" type="slidenum">
              <a:rPr lang="en-AU" smtClean="0"/>
              <a:t>‹#›</a:t>
            </a:fld>
            <a:endParaRPr lang="en-AU"/>
          </a:p>
        </p:txBody>
      </p:sp>
      <p:pic>
        <p:nvPicPr>
          <p:cNvPr id="11" name="Picture 10">
            <a:extLst>
              <a:ext uri="{FF2B5EF4-FFF2-40B4-BE49-F238E27FC236}">
                <a16:creationId xmlns:a16="http://schemas.microsoft.com/office/drawing/2014/main" id="{81DFF7C7-9CD8-4561-8B49-060758A2C6E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1316" y="9050944"/>
            <a:ext cx="1766637" cy="393002"/>
          </a:xfrm>
          <a:prstGeom prst="rect">
            <a:avLst/>
          </a:prstGeom>
        </p:spPr>
      </p:pic>
    </p:spTree>
    <p:extLst>
      <p:ext uri="{BB962C8B-B14F-4D97-AF65-F5344CB8AC3E}">
        <p14:creationId xmlns:p14="http://schemas.microsoft.com/office/powerpoint/2010/main" val="28938029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9.jpg"/><Relationship Id="rId2" Type="http://schemas.openxmlformats.org/officeDocument/2006/relationships/image" Target="../media/image35.png"/><Relationship Id="rId1" Type="http://schemas.openxmlformats.org/officeDocument/2006/relationships/slideLayout" Target="../slideLayouts/slideLayout7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39.jp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hyperlink" Target="mailto:loddoncampaspe.partnership@rdv.vic.gov.au" TargetMode="Externa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4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6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396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6">
            <a:extLst>
              <a:ext uri="{FF2B5EF4-FFF2-40B4-BE49-F238E27FC236}">
                <a16:creationId xmlns:a16="http://schemas.microsoft.com/office/drawing/2014/main" id="{4969EE7E-7EBF-4465-85D9-166FF0448681}"/>
              </a:ext>
            </a:extLst>
          </p:cNvPr>
          <p:cNvSpPr txBox="1">
            <a:spLocks/>
          </p:cNvSpPr>
          <p:nvPr/>
        </p:nvSpPr>
        <p:spPr>
          <a:xfrm>
            <a:off x="472380" y="660400"/>
            <a:ext cx="2956620" cy="8890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schemeClr val="accent2"/>
                </a:solidFill>
                <a:effectLst/>
                <a:uLnTx/>
                <a:uFillTx/>
                <a:latin typeface="VIC" panose="00000500000000000000" pitchFamily="2" charset="0"/>
                <a:ea typeface="+mj-ea"/>
                <a:cs typeface="+mj-cs"/>
              </a:rPr>
              <a:t>Findings of the Digital Plan</a:t>
            </a:r>
          </a:p>
        </p:txBody>
      </p:sp>
      <p:pic>
        <p:nvPicPr>
          <p:cNvPr id="9" name="Picture 8">
            <a:extLst>
              <a:ext uri="{FF2B5EF4-FFF2-40B4-BE49-F238E27FC236}">
                <a16:creationId xmlns:a16="http://schemas.microsoft.com/office/drawing/2014/main" id="{4AFC1E66-8EF9-449F-8590-FE5CEFF0215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29000" y="1285170"/>
            <a:ext cx="814251" cy="814251"/>
          </a:xfrm>
          <a:prstGeom prst="rect">
            <a:avLst/>
          </a:prstGeom>
        </p:spPr>
      </p:pic>
      <p:sp>
        <p:nvSpPr>
          <p:cNvPr id="10" name="Rectangle 9">
            <a:extLst>
              <a:ext uri="{FF2B5EF4-FFF2-40B4-BE49-F238E27FC236}">
                <a16:creationId xmlns:a16="http://schemas.microsoft.com/office/drawing/2014/main" id="{411E9356-0A71-46DD-B9F0-3E105C56ED15}"/>
              </a:ext>
            </a:extLst>
          </p:cNvPr>
          <p:cNvSpPr/>
          <p:nvPr/>
        </p:nvSpPr>
        <p:spPr>
          <a:xfrm>
            <a:off x="487420" y="1373525"/>
            <a:ext cx="2956619" cy="461665"/>
          </a:xfrm>
          <a:prstGeom prst="rect">
            <a:avLst/>
          </a:prstGeom>
        </p:spPr>
        <p:txBody>
          <a:bodyPr wrap="square">
            <a:spAutoFit/>
          </a:bodyPr>
          <a:lstStyle/>
          <a:p>
            <a:r>
              <a:rPr lang="en-AU" sz="1200" dirty="0">
                <a:solidFill>
                  <a:schemeClr val="accent2"/>
                </a:solidFill>
                <a:latin typeface="VIC" panose="00000500000000000000" pitchFamily="2" charset="0"/>
                <a:sym typeface="Wingdings" panose="05000000000000000000" pitchFamily="2" charset="2"/>
              </a:rPr>
              <a:t> </a:t>
            </a:r>
            <a:r>
              <a:rPr lang="en-AU" sz="1200" dirty="0">
                <a:solidFill>
                  <a:schemeClr val="accent2"/>
                </a:solidFill>
                <a:latin typeface="VIC" panose="00000500000000000000" pitchFamily="2" charset="0"/>
              </a:rPr>
              <a:t>Significant Places with a shortage of digital infrastructure</a:t>
            </a:r>
          </a:p>
        </p:txBody>
      </p:sp>
      <p:sp>
        <p:nvSpPr>
          <p:cNvPr id="11" name="Text Placeholder 18">
            <a:extLst>
              <a:ext uri="{FF2B5EF4-FFF2-40B4-BE49-F238E27FC236}">
                <a16:creationId xmlns:a16="http://schemas.microsoft.com/office/drawing/2014/main" id="{7E63DE3A-960F-4BBB-832D-3C2C406268E4}"/>
              </a:ext>
            </a:extLst>
          </p:cNvPr>
          <p:cNvSpPr txBox="1">
            <a:spLocks/>
          </p:cNvSpPr>
          <p:nvPr/>
        </p:nvSpPr>
        <p:spPr>
          <a:xfrm>
            <a:off x="487419" y="4145957"/>
            <a:ext cx="3991154" cy="2699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600"/>
              </a:spcBef>
            </a:pPr>
            <a:r>
              <a:rPr lang="en-AU" sz="900" b="1" dirty="0"/>
              <a:t>Number of places with unmet digital needs: </a:t>
            </a:r>
          </a:p>
        </p:txBody>
      </p:sp>
      <p:sp>
        <p:nvSpPr>
          <p:cNvPr id="12" name="Text Placeholder 18">
            <a:extLst>
              <a:ext uri="{FF2B5EF4-FFF2-40B4-BE49-F238E27FC236}">
                <a16:creationId xmlns:a16="http://schemas.microsoft.com/office/drawing/2014/main" id="{D50684E6-F9D5-447E-A1CD-6B1F3B14873C}"/>
              </a:ext>
            </a:extLst>
          </p:cNvPr>
          <p:cNvSpPr txBox="1">
            <a:spLocks/>
          </p:cNvSpPr>
          <p:nvPr/>
        </p:nvSpPr>
        <p:spPr>
          <a:xfrm>
            <a:off x="472379" y="1852266"/>
            <a:ext cx="3118545" cy="1195584"/>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900" dirty="0">
                <a:ea typeface="Calibri" panose="020F0502020204030204" pitchFamily="34" charset="0"/>
              </a:rPr>
              <a:t>There are 15 cities and towns above 1,000 people in the Loddon Campaspe Regional Partnership. All of these locations have been analysed in this Digital Plan. Another six localities with fewer than 1,000 people were also included in the analysis to provide a broader perspective of different town sizes†. </a:t>
            </a:r>
          </a:p>
          <a:p>
            <a:endParaRPr lang="en-AU" sz="900" dirty="0">
              <a:solidFill>
                <a:srgbClr val="FF0000"/>
              </a:solidFill>
            </a:endParaRPr>
          </a:p>
        </p:txBody>
      </p:sp>
      <p:sp>
        <p:nvSpPr>
          <p:cNvPr id="13" name="Rectangle 12">
            <a:extLst>
              <a:ext uri="{FF2B5EF4-FFF2-40B4-BE49-F238E27FC236}">
                <a16:creationId xmlns:a16="http://schemas.microsoft.com/office/drawing/2014/main" id="{2219532F-FAA7-4911-AC5F-F11263E0CA29}"/>
              </a:ext>
            </a:extLst>
          </p:cNvPr>
          <p:cNvSpPr/>
          <p:nvPr/>
        </p:nvSpPr>
        <p:spPr>
          <a:xfrm>
            <a:off x="472380" y="2724191"/>
            <a:ext cx="4402082" cy="1195584"/>
          </a:xfrm>
          <a:prstGeom prst="rect">
            <a:avLst/>
          </a:prstGeom>
        </p:spPr>
        <p:txBody>
          <a:bodyPr wrap="square">
            <a:spAutoFit/>
          </a:bodyPr>
          <a:lstStyle/>
          <a:p>
            <a:pPr lvl="0" defTabSz="685800">
              <a:lnSpc>
                <a:spcPct val="90000"/>
              </a:lnSpc>
              <a:spcBef>
                <a:spcPts val="750"/>
              </a:spcBef>
            </a:pPr>
            <a:r>
              <a:rPr lang="en-AU" sz="900" dirty="0">
                <a:solidFill>
                  <a:prstClr val="black">
                    <a:lumMod val="50000"/>
                    <a:lumOff val="50000"/>
                  </a:prstClr>
                </a:solidFill>
                <a:latin typeface="VIC" panose="00000500000000000000" pitchFamily="2" charset="0"/>
                <a:ea typeface="Calibri" panose="020F0502020204030204" pitchFamily="34" charset="0"/>
              </a:rPr>
              <a:t>The analysis has not looked comprehensively at smaller population centres with fewer than 500 people</a:t>
            </a:r>
            <a:r>
              <a:rPr lang="en-AU" sz="900" dirty="0">
                <a:solidFill>
                  <a:srgbClr val="FF0000"/>
                </a:solidFill>
                <a:latin typeface="VIC" panose="00000500000000000000" pitchFamily="2" charset="0"/>
                <a:ea typeface="Calibri" panose="020F0502020204030204" pitchFamily="34" charset="0"/>
              </a:rPr>
              <a:t> </a:t>
            </a:r>
            <a:r>
              <a:rPr lang="en-AU" sz="900" dirty="0">
                <a:solidFill>
                  <a:prstClr val="black">
                    <a:lumMod val="50000"/>
                    <a:lumOff val="50000"/>
                  </a:prstClr>
                </a:solidFill>
                <a:latin typeface="VIC" panose="00000500000000000000" pitchFamily="2" charset="0"/>
                <a:ea typeface="Calibri" panose="020F0502020204030204" pitchFamily="34" charset="0"/>
              </a:rPr>
              <a:t>and looks exclusively at the town centre in each location, noting that this in effect misses people living nearby in sparsely populated areas where services tend to be worse.</a:t>
            </a:r>
          </a:p>
          <a:p>
            <a:pPr lvl="0" defTabSz="685800">
              <a:lnSpc>
                <a:spcPct val="90000"/>
              </a:lnSpc>
              <a:spcBef>
                <a:spcPts val="750"/>
              </a:spcBef>
            </a:pPr>
            <a:r>
              <a:rPr lang="en-AU" sz="900" dirty="0">
                <a:solidFill>
                  <a:prstClr val="black">
                    <a:lumMod val="50000"/>
                    <a:lumOff val="50000"/>
                  </a:prstClr>
                </a:solidFill>
                <a:latin typeface="VIC" panose="00000500000000000000" pitchFamily="2" charset="0"/>
              </a:rPr>
              <a:t>While our analysis of public coverage maps indicates there is generally good 4G mobile coverage within population centres, we know from regional consultations that the lived experience for many users can be quite different with continuing demand for better mobile infrastructure.</a:t>
            </a:r>
            <a:r>
              <a:rPr lang="en-AU" sz="900" dirty="0">
                <a:solidFill>
                  <a:prstClr val="black">
                    <a:lumMod val="50000"/>
                    <a:lumOff val="50000"/>
                  </a:prstClr>
                </a:solidFill>
                <a:latin typeface="VIC" panose="00000500000000000000" pitchFamily="2" charset="0"/>
                <a:ea typeface="Calibri" panose="020F0502020204030204" pitchFamily="34" charset="0"/>
              </a:rPr>
              <a:t> </a:t>
            </a:r>
          </a:p>
        </p:txBody>
      </p:sp>
      <p:sp>
        <p:nvSpPr>
          <p:cNvPr id="14" name="Content Placeholder 4">
            <a:extLst>
              <a:ext uri="{FF2B5EF4-FFF2-40B4-BE49-F238E27FC236}">
                <a16:creationId xmlns:a16="http://schemas.microsoft.com/office/drawing/2014/main" id="{EB4C36C5-92F2-4FBE-919E-B09907A72B78}"/>
              </a:ext>
            </a:extLst>
          </p:cNvPr>
          <p:cNvSpPr txBox="1">
            <a:spLocks/>
          </p:cNvSpPr>
          <p:nvPr/>
        </p:nvSpPr>
        <p:spPr>
          <a:xfrm>
            <a:off x="472379" y="3901930"/>
            <a:ext cx="1448700" cy="22329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AU" sz="600" dirty="0"/>
              <a:t>† based on 2016 ABS census data.</a:t>
            </a:r>
          </a:p>
        </p:txBody>
      </p:sp>
      <p:sp>
        <p:nvSpPr>
          <p:cNvPr id="15" name="Text Placeholder 18">
            <a:extLst>
              <a:ext uri="{FF2B5EF4-FFF2-40B4-BE49-F238E27FC236}">
                <a16:creationId xmlns:a16="http://schemas.microsoft.com/office/drawing/2014/main" id="{39127F57-AA54-461F-88AE-C1CB824B7E35}"/>
              </a:ext>
            </a:extLst>
          </p:cNvPr>
          <p:cNvSpPr txBox="1">
            <a:spLocks/>
          </p:cNvSpPr>
          <p:nvPr/>
        </p:nvSpPr>
        <p:spPr>
          <a:xfrm>
            <a:off x="487419" y="6006962"/>
            <a:ext cx="5780031" cy="30735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600"/>
              </a:spcBef>
            </a:pPr>
            <a:r>
              <a:rPr lang="en-AU" sz="900" dirty="0"/>
              <a:t>Of the 21 significant places analysed in the Loddon Campaspe region, it was revealed that: </a:t>
            </a:r>
          </a:p>
          <a:p>
            <a:pPr marL="171450" indent="-171450">
              <a:lnSpc>
                <a:spcPct val="100000"/>
              </a:lnSpc>
              <a:spcBef>
                <a:spcPts val="600"/>
              </a:spcBef>
              <a:buFont typeface="Arial" panose="020B0604020202020204" pitchFamily="34" charset="0"/>
              <a:buChar char="•"/>
            </a:pPr>
            <a:r>
              <a:rPr lang="en-AU" sz="900" dirty="0">
                <a:solidFill>
                  <a:schemeClr val="accent2"/>
                </a:solidFill>
              </a:rPr>
              <a:t>Fixed access broadband </a:t>
            </a:r>
            <a:r>
              <a:rPr lang="en-AU" sz="900" dirty="0"/>
              <a:t>had an intermediate supply shortfall for 19 cities/towns/localities*, indicating the widespread need for business broadband needs to be further considered and addressed. </a:t>
            </a:r>
          </a:p>
          <a:p>
            <a:pPr marL="171450" indent="-171450">
              <a:lnSpc>
                <a:spcPct val="100000"/>
              </a:lnSpc>
              <a:spcBef>
                <a:spcPts val="600"/>
              </a:spcBef>
              <a:buFont typeface="Arial" panose="020B0604020202020204" pitchFamily="34" charset="0"/>
              <a:buChar char="•"/>
            </a:pPr>
            <a:r>
              <a:rPr lang="en-AU" sz="900" dirty="0">
                <a:solidFill>
                  <a:schemeClr val="accent2"/>
                </a:solidFill>
              </a:rPr>
              <a:t>Mobile coverage </a:t>
            </a:r>
            <a:r>
              <a:rPr lang="en-AU" sz="900" dirty="0"/>
              <a:t>was assessed as adequate within the main population centres based on multiple carriers indicating they have coverage in the area according to their coverage maps. However, there is concern whether these maps reflect the real-world experience of users, and what is not assessed here is how services deteriorate when moving beyond town centres. The impending rollout of 5G technology has the potential to uplift mobile services for early recipients, but smaller regional population centres are at risk of being left further behind. </a:t>
            </a:r>
          </a:p>
          <a:p>
            <a:pPr marL="171450" indent="-171450">
              <a:lnSpc>
                <a:spcPct val="100000"/>
              </a:lnSpc>
              <a:spcBef>
                <a:spcPts val="600"/>
              </a:spcBef>
              <a:buFont typeface="Arial" panose="020B0604020202020204" pitchFamily="34" charset="0"/>
              <a:buChar char="•"/>
            </a:pPr>
            <a:r>
              <a:rPr lang="en-AU" sz="900" dirty="0">
                <a:solidFill>
                  <a:schemeClr val="accent2"/>
                </a:solidFill>
              </a:rPr>
              <a:t>Public </a:t>
            </a:r>
            <a:r>
              <a:rPr lang="en-AU" sz="900" dirty="0" err="1">
                <a:solidFill>
                  <a:schemeClr val="accent2"/>
                </a:solidFill>
              </a:rPr>
              <a:t>WiFi</a:t>
            </a:r>
            <a:r>
              <a:rPr lang="en-AU" sz="900" dirty="0">
                <a:solidFill>
                  <a:schemeClr val="accent2"/>
                </a:solidFill>
              </a:rPr>
              <a:t> </a:t>
            </a:r>
            <a:r>
              <a:rPr lang="en-AU" sz="900" dirty="0"/>
              <a:t>access was a major or intermediate supply shortfall for nine places.</a:t>
            </a:r>
          </a:p>
          <a:p>
            <a:pPr marL="171450" indent="-171450">
              <a:lnSpc>
                <a:spcPct val="100000"/>
              </a:lnSpc>
              <a:spcBef>
                <a:spcPts val="600"/>
              </a:spcBef>
              <a:buFont typeface="Arial" panose="020B0604020202020204" pitchFamily="34" charset="0"/>
              <a:buChar char="•"/>
            </a:pPr>
            <a:r>
              <a:rPr lang="en-AU" sz="900" dirty="0">
                <a:solidFill>
                  <a:schemeClr val="accent2"/>
                </a:solidFill>
              </a:rPr>
              <a:t>LP-WAN IoT </a:t>
            </a:r>
            <a:r>
              <a:rPr lang="en-AU" sz="900" dirty="0"/>
              <a:t>was found to be reasonably good, with the exception of the town of Heathcote, for the level of business, local government and household demand at present which is constrained by lack of IoT knowledge and applications across the region. Over the next three-to-five years demand is expected to grow strongly and closer attention will need to be paid to how these networks develop.</a:t>
            </a:r>
          </a:p>
        </p:txBody>
      </p:sp>
      <p:sp>
        <p:nvSpPr>
          <p:cNvPr id="16" name="Content Placeholder 4">
            <a:extLst>
              <a:ext uri="{FF2B5EF4-FFF2-40B4-BE49-F238E27FC236}">
                <a16:creationId xmlns:a16="http://schemas.microsoft.com/office/drawing/2014/main" id="{5B524848-AE12-42E4-90EA-D2A60F37CEAE}"/>
              </a:ext>
            </a:extLst>
          </p:cNvPr>
          <p:cNvSpPr txBox="1">
            <a:spLocks/>
          </p:cNvSpPr>
          <p:nvPr/>
        </p:nvSpPr>
        <p:spPr>
          <a:xfrm>
            <a:off x="487420" y="8788905"/>
            <a:ext cx="5541906" cy="24061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AU" sz="600" dirty="0"/>
              <a:t>* Bendigo, Echuca, Castlemaine, Maryborough, Kyabram, Kyneton, Romsey, Woodend, </a:t>
            </a:r>
            <a:r>
              <a:rPr lang="en-AU" sz="600" dirty="0" err="1"/>
              <a:t>Riddells</a:t>
            </a:r>
            <a:r>
              <a:rPr lang="en-AU" sz="600" dirty="0"/>
              <a:t> Creek, Macedon, Rochester, Heathcote, Lancefield, Tongala, Maldon, Rushworth, Boort, Malmsbury, Newstead.</a:t>
            </a:r>
          </a:p>
          <a:p>
            <a:pPr marL="0" indent="0">
              <a:buNone/>
            </a:pPr>
            <a:endParaRPr lang="en-AU" sz="600" dirty="0"/>
          </a:p>
        </p:txBody>
      </p:sp>
      <p:graphicFrame>
        <p:nvGraphicFramePr>
          <p:cNvPr id="17" name="Chart 16">
            <a:extLst>
              <a:ext uri="{FF2B5EF4-FFF2-40B4-BE49-F238E27FC236}">
                <a16:creationId xmlns:a16="http://schemas.microsoft.com/office/drawing/2014/main" id="{28A7B880-8F8E-4F40-9F63-77831FF5E92D}"/>
              </a:ext>
            </a:extLst>
          </p:cNvPr>
          <p:cNvGraphicFramePr>
            <a:graphicFrameLocks/>
          </p:cNvGraphicFramePr>
          <p:nvPr>
            <p:extLst>
              <p:ext uri="{D42A27DB-BD31-4B8C-83A1-F6EECF244321}">
                <p14:modId xmlns:p14="http://schemas.microsoft.com/office/powerpoint/2010/main" val="329592076"/>
              </p:ext>
            </p:extLst>
          </p:nvPr>
        </p:nvGraphicFramePr>
        <p:xfrm>
          <a:off x="1342445" y="4253237"/>
          <a:ext cx="3831856" cy="1732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109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3E1401E-107B-469E-B182-E8D46C42E3CF}"/>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12940" y="717603"/>
            <a:ext cx="814251" cy="814251"/>
          </a:xfrm>
          <a:prstGeom prst="rect">
            <a:avLst/>
          </a:prstGeom>
        </p:spPr>
      </p:pic>
      <p:sp>
        <p:nvSpPr>
          <p:cNvPr id="36" name="TextBox 35">
            <a:extLst>
              <a:ext uri="{FF2B5EF4-FFF2-40B4-BE49-F238E27FC236}">
                <a16:creationId xmlns:a16="http://schemas.microsoft.com/office/drawing/2014/main" id="{E7CD5F44-C5A0-4EF1-8CD5-68D2F947D6EF}"/>
              </a:ext>
            </a:extLst>
          </p:cNvPr>
          <p:cNvSpPr txBox="1"/>
          <p:nvPr/>
        </p:nvSpPr>
        <p:spPr>
          <a:xfrm>
            <a:off x="2614149" y="672915"/>
            <a:ext cx="3700885" cy="276999"/>
          </a:xfrm>
          <a:prstGeom prst="rect">
            <a:avLst/>
          </a:prstGeom>
          <a:noFill/>
        </p:spPr>
        <p:txBody>
          <a:bodyPr wrap="square" rtlCol="0">
            <a:spAutoFit/>
          </a:bodyPr>
          <a:lstStyle/>
          <a:p>
            <a:pPr lvl="0" algn="r">
              <a:spcAft>
                <a:spcPts val="600"/>
              </a:spcAft>
            </a:pPr>
            <a:r>
              <a:rPr lang="en-AU" sz="1200" dirty="0">
                <a:solidFill>
                  <a:schemeClr val="accent2"/>
                </a:solidFill>
                <a:latin typeface="VIC" panose="00000500000000000000" pitchFamily="2" charset="0"/>
                <a:sym typeface="Wingdings" panose="05000000000000000000" pitchFamily="2" charset="2"/>
              </a:rPr>
              <a:t> Analysis of Primary Production in the region</a:t>
            </a:r>
            <a:endParaRPr lang="en-AU" sz="900" dirty="0">
              <a:solidFill>
                <a:schemeClr val="accent2"/>
              </a:solidFill>
              <a:latin typeface="VIC" panose="00000500000000000000" pitchFamily="2" charset="0"/>
            </a:endParaRPr>
          </a:p>
        </p:txBody>
      </p:sp>
      <p:sp>
        <p:nvSpPr>
          <p:cNvPr id="40" name="Rectangle 39">
            <a:extLst>
              <a:ext uri="{FF2B5EF4-FFF2-40B4-BE49-F238E27FC236}">
                <a16:creationId xmlns:a16="http://schemas.microsoft.com/office/drawing/2014/main" id="{0D687AE6-3B6D-4828-9EFC-EDB844AFE7CE}"/>
              </a:ext>
            </a:extLst>
          </p:cNvPr>
          <p:cNvSpPr/>
          <p:nvPr/>
        </p:nvSpPr>
        <p:spPr>
          <a:xfrm>
            <a:off x="2823855" y="949914"/>
            <a:ext cx="3499885" cy="1277273"/>
          </a:xfrm>
          <a:prstGeom prst="rect">
            <a:avLst/>
          </a:prstGeom>
        </p:spPr>
        <p:txBody>
          <a:bodyPr wrap="square">
            <a:spAutoFit/>
          </a:bodyPr>
          <a:lstStyle/>
          <a:p>
            <a:pPr lvl="0" algn="r">
              <a:spcAft>
                <a:spcPts val="600"/>
              </a:spcAft>
            </a:pPr>
            <a:r>
              <a:rPr lang="en-AU" sz="900" dirty="0">
                <a:solidFill>
                  <a:prstClr val="black">
                    <a:lumMod val="50000"/>
                    <a:lumOff val="50000"/>
                  </a:prstClr>
                </a:solidFill>
                <a:latin typeface="VIC" panose="00000500000000000000" pitchFamily="2" charset="0"/>
              </a:rPr>
              <a:t>Primary production in the region revolves around dairy and beef grazing, and sheep meat and wool grazing. While broadacre cropping was not explicitly analysed within the Digital Plan, it is an important aspect of the region’s primary production.</a:t>
            </a:r>
          </a:p>
          <a:p>
            <a:pPr algn="r">
              <a:spcAft>
                <a:spcPts val="600"/>
              </a:spcAft>
            </a:pPr>
            <a:r>
              <a:rPr lang="en-AU" sz="900" dirty="0">
                <a:solidFill>
                  <a:schemeClr val="tx1">
                    <a:lumMod val="50000"/>
                    <a:lumOff val="50000"/>
                  </a:schemeClr>
                </a:solidFill>
                <a:latin typeface="VIC" panose="00000500000000000000" pitchFamily="2" charset="0"/>
              </a:rPr>
              <a:t>The five locations analysed cover most of the major types of primary production seen throughout the Loddon Campaspe region. </a:t>
            </a:r>
          </a:p>
        </p:txBody>
      </p:sp>
      <p:sp>
        <p:nvSpPr>
          <p:cNvPr id="50" name="Rectangle 49">
            <a:extLst>
              <a:ext uri="{FF2B5EF4-FFF2-40B4-BE49-F238E27FC236}">
                <a16:creationId xmlns:a16="http://schemas.microsoft.com/office/drawing/2014/main" id="{8948F946-DA99-4A8E-870F-12D015D5D670}"/>
              </a:ext>
            </a:extLst>
          </p:cNvPr>
          <p:cNvSpPr/>
          <p:nvPr/>
        </p:nvSpPr>
        <p:spPr>
          <a:xfrm>
            <a:off x="4096973" y="6528699"/>
            <a:ext cx="2226766" cy="2877711"/>
          </a:xfrm>
          <a:prstGeom prst="rect">
            <a:avLst/>
          </a:prstGeom>
        </p:spPr>
        <p:txBody>
          <a:bodyPr wrap="square">
            <a:spAutoFit/>
          </a:bodyPr>
          <a:lstStyle/>
          <a:p>
            <a:pPr lvl="0" algn="r">
              <a:spcBef>
                <a:spcPts val="600"/>
              </a:spcBef>
            </a:pPr>
            <a:r>
              <a:rPr lang="en-AU" sz="900" dirty="0">
                <a:solidFill>
                  <a:prstClr val="black">
                    <a:lumMod val="50000"/>
                    <a:lumOff val="50000"/>
                  </a:prstClr>
                </a:solidFill>
                <a:latin typeface="VIC" panose="00000500000000000000" pitchFamily="2" charset="0"/>
              </a:rPr>
              <a:t>Looking forward three-to-five years there is likely to be little market driven improvement in mobile coverage, and 5G technology is unlikely to replace 4G in these locations. Rising demand in the face of a largely static supply will mean the unmet demand situation will worsen. </a:t>
            </a:r>
          </a:p>
          <a:p>
            <a:pPr lvl="0" algn="r">
              <a:spcBef>
                <a:spcPts val="600"/>
              </a:spcBef>
            </a:pPr>
            <a:r>
              <a:rPr lang="en-AU" sz="900" dirty="0">
                <a:solidFill>
                  <a:prstClr val="black">
                    <a:lumMod val="50000"/>
                    <a:lumOff val="50000"/>
                  </a:prstClr>
                </a:solidFill>
                <a:latin typeface="VIC" panose="00000500000000000000" pitchFamily="2" charset="0"/>
              </a:rPr>
              <a:t>Local governments and regional businesses will need to consider leveraging government assets for cost-effective bespoke solutions, and the Commonwealth and Victorian Governments should develop more flexible mobile blackspot programs tailored to the region and its needs.</a:t>
            </a:r>
          </a:p>
          <a:p>
            <a:pPr lvl="0">
              <a:spcBef>
                <a:spcPts val="600"/>
              </a:spcBef>
            </a:pPr>
            <a:endParaRPr lang="en-AU" sz="900" dirty="0">
              <a:solidFill>
                <a:prstClr val="black">
                  <a:lumMod val="50000"/>
                  <a:lumOff val="50000"/>
                </a:prstClr>
              </a:solidFill>
              <a:latin typeface="VIC" panose="00000500000000000000" pitchFamily="2" charset="0"/>
            </a:endParaRPr>
          </a:p>
        </p:txBody>
      </p:sp>
      <p:sp>
        <p:nvSpPr>
          <p:cNvPr id="51" name="Rectangle 50">
            <a:extLst>
              <a:ext uri="{FF2B5EF4-FFF2-40B4-BE49-F238E27FC236}">
                <a16:creationId xmlns:a16="http://schemas.microsoft.com/office/drawing/2014/main" id="{E64C7426-6E9F-4055-9183-F8F540E586CA}"/>
              </a:ext>
            </a:extLst>
          </p:cNvPr>
          <p:cNvSpPr/>
          <p:nvPr/>
        </p:nvSpPr>
        <p:spPr>
          <a:xfrm>
            <a:off x="1219200" y="4543360"/>
            <a:ext cx="5095833" cy="2046714"/>
          </a:xfrm>
          <a:prstGeom prst="rect">
            <a:avLst/>
          </a:prstGeom>
        </p:spPr>
        <p:txBody>
          <a:bodyPr wrap="square">
            <a:spAutoFit/>
          </a:bodyPr>
          <a:lstStyle/>
          <a:p>
            <a:pPr lvl="0" algn="r">
              <a:spcBef>
                <a:spcPts val="600"/>
              </a:spcBef>
            </a:pPr>
            <a:r>
              <a:rPr lang="en-AU" sz="900" dirty="0">
                <a:solidFill>
                  <a:schemeClr val="accent2"/>
                </a:solidFill>
                <a:latin typeface="VIC" panose="00000500000000000000" pitchFamily="2" charset="0"/>
              </a:rPr>
              <a:t>Fixed access broadband services </a:t>
            </a:r>
            <a:r>
              <a:rPr lang="en-AU" sz="900" dirty="0">
                <a:solidFill>
                  <a:prstClr val="black">
                    <a:lumMod val="50000"/>
                    <a:lumOff val="50000"/>
                  </a:prstClr>
                </a:solidFill>
                <a:latin typeface="VIC" panose="00000500000000000000" pitchFamily="2" charset="0"/>
              </a:rPr>
              <a:t>for businesses involved in primary production needs to be addressed. In its current state, the digital infrastructure is unable to meet the region’s needs, with all locations found to have a major supply shortfall in fixed access broadband services for business users. </a:t>
            </a:r>
          </a:p>
          <a:p>
            <a:pPr lvl="0" algn="r">
              <a:spcBef>
                <a:spcPts val="600"/>
              </a:spcBef>
            </a:pPr>
            <a:r>
              <a:rPr lang="en-AU" sz="900" dirty="0">
                <a:solidFill>
                  <a:prstClr val="black">
                    <a:lumMod val="50000"/>
                    <a:lumOff val="50000"/>
                  </a:prstClr>
                </a:solidFill>
                <a:latin typeface="VIC" panose="00000500000000000000" pitchFamily="2" charset="0"/>
              </a:rPr>
              <a:t>According to publicly available coverage maps, </a:t>
            </a:r>
            <a:r>
              <a:rPr lang="en-AU" sz="900" dirty="0">
                <a:solidFill>
                  <a:schemeClr val="accent2"/>
                </a:solidFill>
                <a:latin typeface="VIC" panose="00000500000000000000" pitchFamily="2" charset="0"/>
              </a:rPr>
              <a:t>mobile coverage </a:t>
            </a:r>
            <a:r>
              <a:rPr lang="en-AU" sz="900" dirty="0">
                <a:solidFill>
                  <a:prstClr val="black">
                    <a:lumMod val="50000"/>
                    <a:lumOff val="50000"/>
                  </a:prstClr>
                </a:solidFill>
                <a:latin typeface="VIC" panose="00000500000000000000" pitchFamily="2" charset="0"/>
              </a:rPr>
              <a:t>appears to be mixed – one location, west of Mitiamo (dairy grazing), revealed an intermediate supply shortfall for business and home users. Despite four sites reporting adequate coverage, it has been highlighted through consultation that the lived experience for residents and businesses is often poorer than what coverage maps suggest, owing to the detail and resolution limitations of the maps.</a:t>
            </a:r>
          </a:p>
          <a:p>
            <a:pPr algn="r">
              <a:spcBef>
                <a:spcPts val="600"/>
              </a:spcBef>
            </a:pPr>
            <a:r>
              <a:rPr lang="en-AU" sz="900" dirty="0">
                <a:solidFill>
                  <a:prstClr val="black">
                    <a:lumMod val="50000"/>
                    <a:lumOff val="50000"/>
                  </a:prstClr>
                </a:solidFill>
                <a:latin typeface="VIC" panose="00000500000000000000" pitchFamily="2" charset="0"/>
              </a:rPr>
              <a:t>Only one of the locations, north-east of Maryborough, was found to have an intermediate supply shortfall for </a:t>
            </a:r>
            <a:r>
              <a:rPr lang="en-AU" sz="900" dirty="0">
                <a:solidFill>
                  <a:schemeClr val="accent2"/>
                </a:solidFill>
                <a:latin typeface="VIC" panose="00000500000000000000" pitchFamily="2" charset="0"/>
              </a:rPr>
              <a:t>LP-WAN IoT </a:t>
            </a:r>
            <a:r>
              <a:rPr lang="en-AU" sz="900" dirty="0">
                <a:solidFill>
                  <a:prstClr val="black">
                    <a:lumMod val="50000"/>
                    <a:lumOff val="50000"/>
                  </a:prstClr>
                </a:solidFill>
                <a:latin typeface="VIC" panose="00000500000000000000" pitchFamily="2" charset="0"/>
              </a:rPr>
              <a:t>supported services but demand is expected to rise.</a:t>
            </a:r>
          </a:p>
        </p:txBody>
      </p:sp>
      <p:grpSp>
        <p:nvGrpSpPr>
          <p:cNvPr id="52" name="Group 51">
            <a:extLst>
              <a:ext uri="{FF2B5EF4-FFF2-40B4-BE49-F238E27FC236}">
                <a16:creationId xmlns:a16="http://schemas.microsoft.com/office/drawing/2014/main" id="{348BC8A4-E64B-4C26-A120-01534C8E2EC8}"/>
              </a:ext>
            </a:extLst>
          </p:cNvPr>
          <p:cNvGrpSpPr/>
          <p:nvPr/>
        </p:nvGrpSpPr>
        <p:grpSpPr>
          <a:xfrm>
            <a:off x="1851058" y="6528699"/>
            <a:ext cx="2135498" cy="2255388"/>
            <a:chOff x="1073110" y="3558994"/>
            <a:chExt cx="2135498" cy="2255388"/>
          </a:xfrm>
        </p:grpSpPr>
        <p:grpSp>
          <p:nvGrpSpPr>
            <p:cNvPr id="53" name="Group 52">
              <a:extLst>
                <a:ext uri="{FF2B5EF4-FFF2-40B4-BE49-F238E27FC236}">
                  <a16:creationId xmlns:a16="http://schemas.microsoft.com/office/drawing/2014/main" id="{72D5B3B5-F2EB-4691-A7A8-51AA1B30E252}"/>
                </a:ext>
              </a:extLst>
            </p:cNvPr>
            <p:cNvGrpSpPr/>
            <p:nvPr/>
          </p:nvGrpSpPr>
          <p:grpSpPr>
            <a:xfrm>
              <a:off x="1073110" y="3558994"/>
              <a:ext cx="2135498" cy="2255388"/>
              <a:chOff x="3243337" y="7698800"/>
              <a:chExt cx="3275366" cy="2255388"/>
            </a:xfrm>
          </p:grpSpPr>
          <p:sp>
            <p:nvSpPr>
              <p:cNvPr id="55" name="Text Placeholder 3">
                <a:extLst>
                  <a:ext uri="{FF2B5EF4-FFF2-40B4-BE49-F238E27FC236}">
                    <a16:creationId xmlns:a16="http://schemas.microsoft.com/office/drawing/2014/main" id="{D52BDBE1-AA19-4FBD-97D2-389005E02297}"/>
                  </a:ext>
                </a:extLst>
              </p:cNvPr>
              <p:cNvSpPr txBox="1">
                <a:spLocks/>
              </p:cNvSpPr>
              <p:nvPr/>
            </p:nvSpPr>
            <p:spPr>
              <a:xfrm>
                <a:off x="3848327" y="7761608"/>
                <a:ext cx="2658868" cy="203959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900" dirty="0">
                    <a:solidFill>
                      <a:schemeClr val="accent2"/>
                    </a:solidFill>
                  </a:rPr>
                  <a:t>Mobile coverage </a:t>
                </a:r>
                <a:r>
                  <a:rPr lang="en-AU" sz="900" dirty="0"/>
                  <a:t>nearer population centres is better than services available in more remote primary production locations, however obtaining a clear picture of where specific gaps exist or where there is weak and inadequate coverage is difficult with existing public data. Better quality coverage data is becoming increasingly important to identify priority locations in need of better mobile infrastructure. </a:t>
                </a:r>
              </a:p>
            </p:txBody>
          </p:sp>
          <p:sp>
            <p:nvSpPr>
              <p:cNvPr id="56" name="Rectangle 55">
                <a:extLst>
                  <a:ext uri="{FF2B5EF4-FFF2-40B4-BE49-F238E27FC236}">
                    <a16:creationId xmlns:a16="http://schemas.microsoft.com/office/drawing/2014/main" id="{403D3DF0-264B-48D9-A847-28F4C2323DB1}"/>
                  </a:ext>
                </a:extLst>
              </p:cNvPr>
              <p:cNvSpPr/>
              <p:nvPr/>
            </p:nvSpPr>
            <p:spPr>
              <a:xfrm>
                <a:off x="3243337" y="7698800"/>
                <a:ext cx="3275366" cy="22553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54" name="Picture 53">
              <a:extLst>
                <a:ext uri="{FF2B5EF4-FFF2-40B4-BE49-F238E27FC236}">
                  <a16:creationId xmlns:a16="http://schemas.microsoft.com/office/drawing/2014/main" id="{1F3F5036-5AF5-4FDE-84A5-398667AF8E67}"/>
                </a:ext>
              </a:extLst>
            </p:cNvPr>
            <p:cNvPicPr>
              <a:picLocks noChangeAspect="1"/>
            </p:cNvPicPr>
            <p:nvPr/>
          </p:nvPicPr>
          <p:blipFill>
            <a:blip r:embed="rId3">
              <a:clrChange>
                <a:clrFrom>
                  <a:srgbClr val="000000">
                    <a:alpha val="0"/>
                  </a:srgbClr>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3112" y="3621802"/>
              <a:ext cx="457264" cy="457264"/>
            </a:xfrm>
            <a:prstGeom prst="rect">
              <a:avLst/>
            </a:prstGeom>
          </p:spPr>
        </p:pic>
      </p:grpSp>
      <p:grpSp>
        <p:nvGrpSpPr>
          <p:cNvPr id="10" name="Group 9">
            <a:extLst>
              <a:ext uri="{FF2B5EF4-FFF2-40B4-BE49-F238E27FC236}">
                <a16:creationId xmlns:a16="http://schemas.microsoft.com/office/drawing/2014/main" id="{C28EAF1A-3D72-4C83-8CFB-A10CAC97B7FA}"/>
              </a:ext>
            </a:extLst>
          </p:cNvPr>
          <p:cNvGrpSpPr/>
          <p:nvPr/>
        </p:nvGrpSpPr>
        <p:grpSpPr>
          <a:xfrm>
            <a:off x="260410" y="1883174"/>
            <a:ext cx="2219177" cy="1000274"/>
            <a:chOff x="800256" y="1875072"/>
            <a:chExt cx="2219177" cy="1000274"/>
          </a:xfrm>
        </p:grpSpPr>
        <p:grpSp>
          <p:nvGrpSpPr>
            <p:cNvPr id="6" name="Group 5">
              <a:extLst>
                <a:ext uri="{FF2B5EF4-FFF2-40B4-BE49-F238E27FC236}">
                  <a16:creationId xmlns:a16="http://schemas.microsoft.com/office/drawing/2014/main" id="{7B283C5E-2426-49EC-9BDB-93EEB914887E}"/>
                </a:ext>
              </a:extLst>
            </p:cNvPr>
            <p:cNvGrpSpPr/>
            <p:nvPr/>
          </p:nvGrpSpPr>
          <p:grpSpPr>
            <a:xfrm>
              <a:off x="800256" y="1875072"/>
              <a:ext cx="2219177" cy="1000274"/>
              <a:chOff x="459239" y="1279514"/>
              <a:chExt cx="2219177" cy="1000274"/>
            </a:xfrm>
          </p:grpSpPr>
          <p:sp>
            <p:nvSpPr>
              <p:cNvPr id="3" name="Rectangle 2">
                <a:extLst>
                  <a:ext uri="{FF2B5EF4-FFF2-40B4-BE49-F238E27FC236}">
                    <a16:creationId xmlns:a16="http://schemas.microsoft.com/office/drawing/2014/main" id="{A3D329F1-22BB-43B5-8EEA-A9A2E7D181BA}"/>
                  </a:ext>
                </a:extLst>
              </p:cNvPr>
              <p:cNvSpPr/>
              <p:nvPr/>
            </p:nvSpPr>
            <p:spPr>
              <a:xfrm>
                <a:off x="803507" y="1336036"/>
                <a:ext cx="1874909" cy="928459"/>
              </a:xfrm>
              <a:prstGeom prst="rect">
                <a:avLst/>
              </a:prstGeom>
            </p:spPr>
            <p:txBody>
              <a:bodyPr wrap="square">
                <a:spAutoFit/>
              </a:bodyPr>
              <a:lstStyle/>
              <a:p>
                <a:pPr lvl="0">
                  <a:spcAft>
                    <a:spcPts val="600"/>
                  </a:spcAft>
                </a:pPr>
                <a:r>
                  <a:rPr lang="en-AU" sz="900" b="1" dirty="0">
                    <a:solidFill>
                      <a:schemeClr val="tx1">
                        <a:lumMod val="50000"/>
                        <a:lumOff val="50000"/>
                      </a:schemeClr>
                    </a:solidFill>
                    <a:latin typeface="VIC" panose="00000500000000000000" pitchFamily="2" charset="0"/>
                  </a:rPr>
                  <a:t>Legend</a:t>
                </a:r>
              </a:p>
              <a:p>
                <a:pPr lvl="0">
                  <a:spcAft>
                    <a:spcPts val="800"/>
                  </a:spcAft>
                </a:pPr>
                <a:r>
                  <a:rPr lang="en-AU" sz="900" dirty="0">
                    <a:solidFill>
                      <a:schemeClr val="tx1">
                        <a:lumMod val="50000"/>
                        <a:lumOff val="50000"/>
                      </a:schemeClr>
                    </a:solidFill>
                    <a:latin typeface="VIC" panose="00000500000000000000" pitchFamily="2" charset="0"/>
                  </a:rPr>
                  <a:t>Dairy grazing</a:t>
                </a:r>
              </a:p>
              <a:p>
                <a:pPr lvl="0">
                  <a:spcAft>
                    <a:spcPts val="800"/>
                  </a:spcAft>
                </a:pPr>
                <a:r>
                  <a:rPr lang="en-AU" sz="900" dirty="0">
                    <a:solidFill>
                      <a:schemeClr val="tx1">
                        <a:lumMod val="50000"/>
                        <a:lumOff val="50000"/>
                      </a:schemeClr>
                    </a:solidFill>
                    <a:latin typeface="VIC" panose="00000500000000000000" pitchFamily="2" charset="0"/>
                  </a:rPr>
                  <a:t>Dairy and beef grazing</a:t>
                </a:r>
              </a:p>
              <a:p>
                <a:pPr lvl="0">
                  <a:spcAft>
                    <a:spcPts val="800"/>
                  </a:spcAft>
                </a:pPr>
                <a:r>
                  <a:rPr lang="en-AU" sz="900" dirty="0">
                    <a:solidFill>
                      <a:schemeClr val="tx1">
                        <a:lumMod val="50000"/>
                        <a:lumOff val="50000"/>
                      </a:schemeClr>
                    </a:solidFill>
                    <a:latin typeface="VIC" panose="00000500000000000000" pitchFamily="2" charset="0"/>
                  </a:rPr>
                  <a:t>Sheep meat and wool grazing</a:t>
                </a:r>
              </a:p>
            </p:txBody>
          </p:sp>
          <p:pic>
            <p:nvPicPr>
              <p:cNvPr id="5" name="Picture 4">
                <a:extLst>
                  <a:ext uri="{FF2B5EF4-FFF2-40B4-BE49-F238E27FC236}">
                    <a16:creationId xmlns:a16="http://schemas.microsoft.com/office/drawing/2014/main" id="{2F429A36-2942-44DF-B2D6-9EF76DDCDE55}"/>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8071" y="1539121"/>
                <a:ext cx="228632" cy="228632"/>
              </a:xfrm>
              <a:prstGeom prst="rect">
                <a:avLst/>
              </a:prstGeom>
            </p:spPr>
          </p:pic>
          <p:sp>
            <p:nvSpPr>
              <p:cNvPr id="31" name="Rectangle 30">
                <a:extLst>
                  <a:ext uri="{FF2B5EF4-FFF2-40B4-BE49-F238E27FC236}">
                    <a16:creationId xmlns:a16="http://schemas.microsoft.com/office/drawing/2014/main" id="{8160959B-07D8-453D-AFDE-196C45D30FFB}"/>
                  </a:ext>
                </a:extLst>
              </p:cNvPr>
              <p:cNvSpPr/>
              <p:nvPr/>
            </p:nvSpPr>
            <p:spPr>
              <a:xfrm>
                <a:off x="459239" y="1279514"/>
                <a:ext cx="2166781" cy="100027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highlight>
                    <a:srgbClr val="FFFF00"/>
                  </a:highlight>
                </a:endParaRPr>
              </a:p>
            </p:txBody>
          </p:sp>
        </p:grpSp>
        <p:pic>
          <p:nvPicPr>
            <p:cNvPr id="7" name="Picture 6">
              <a:extLst>
                <a:ext uri="{FF2B5EF4-FFF2-40B4-BE49-F238E27FC236}">
                  <a16:creationId xmlns:a16="http://schemas.microsoft.com/office/drawing/2014/main" id="{6CE3274D-173A-49B3-B90F-5DA5E2F5995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9088" y="2369556"/>
              <a:ext cx="228632" cy="228632"/>
            </a:xfrm>
            <a:prstGeom prst="rect">
              <a:avLst/>
            </a:prstGeom>
          </p:spPr>
        </p:pic>
        <p:pic>
          <p:nvPicPr>
            <p:cNvPr id="9" name="Picture 8">
              <a:extLst>
                <a:ext uri="{FF2B5EF4-FFF2-40B4-BE49-F238E27FC236}">
                  <a16:creationId xmlns:a16="http://schemas.microsoft.com/office/drawing/2014/main" id="{F6F7D61D-26AE-4FA7-9EF8-664C3B4FF965}"/>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9088" y="2607767"/>
              <a:ext cx="228632" cy="228632"/>
            </a:xfrm>
            <a:prstGeom prst="rect">
              <a:avLst/>
            </a:prstGeom>
          </p:spPr>
        </p:pic>
      </p:grpSp>
      <p:pic>
        <p:nvPicPr>
          <p:cNvPr id="13" name="Picture 12">
            <a:extLst>
              <a:ext uri="{FF2B5EF4-FFF2-40B4-BE49-F238E27FC236}">
                <a16:creationId xmlns:a16="http://schemas.microsoft.com/office/drawing/2014/main" id="{3D85EBDE-6009-4F81-AB1E-0C00DF70A866}"/>
              </a:ext>
            </a:extLst>
          </p:cNvPr>
          <p:cNvPicPr>
            <a:picLocks noChangeAspect="1"/>
          </p:cNvPicPr>
          <p:nvPr/>
        </p:nvPicPr>
        <p:blipFill>
          <a:blip r:embed="rId7">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3566475" y="2326109"/>
            <a:ext cx="1796231" cy="2070232"/>
          </a:xfrm>
          <a:prstGeom prst="rect">
            <a:avLst/>
          </a:prstGeom>
        </p:spPr>
      </p:pic>
      <p:pic>
        <p:nvPicPr>
          <p:cNvPr id="46" name="Picture 45">
            <a:extLst>
              <a:ext uri="{FF2B5EF4-FFF2-40B4-BE49-F238E27FC236}">
                <a16:creationId xmlns:a16="http://schemas.microsoft.com/office/drawing/2014/main" id="{A4CCB605-D4BE-4884-B15B-5E5BAD348158}"/>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34074" y="2663203"/>
            <a:ext cx="228632" cy="228632"/>
          </a:xfrm>
          <a:prstGeom prst="rect">
            <a:avLst/>
          </a:prstGeom>
        </p:spPr>
      </p:pic>
      <p:sp>
        <p:nvSpPr>
          <p:cNvPr id="17" name="Rectangle 16">
            <a:extLst>
              <a:ext uri="{FF2B5EF4-FFF2-40B4-BE49-F238E27FC236}">
                <a16:creationId xmlns:a16="http://schemas.microsoft.com/office/drawing/2014/main" id="{1E50D34B-E07E-4175-AD81-C8FAB7CEB882}"/>
              </a:ext>
            </a:extLst>
          </p:cNvPr>
          <p:cNvSpPr/>
          <p:nvPr/>
        </p:nvSpPr>
        <p:spPr>
          <a:xfrm>
            <a:off x="5681196" y="2538886"/>
            <a:ext cx="1078325" cy="369332"/>
          </a:xfrm>
          <a:prstGeom prst="rect">
            <a:avLst/>
          </a:prstGeom>
        </p:spPr>
        <p:txBody>
          <a:bodyPr wrap="square">
            <a:spAutoFit/>
          </a:bodyPr>
          <a:lstStyle/>
          <a:p>
            <a:pPr lvl="0">
              <a:spcAft>
                <a:spcPts val="800"/>
              </a:spcAft>
            </a:pPr>
            <a:r>
              <a:rPr lang="en-AU" sz="900" dirty="0">
                <a:solidFill>
                  <a:prstClr val="black">
                    <a:lumMod val="50000"/>
                    <a:lumOff val="50000"/>
                  </a:prstClr>
                </a:solidFill>
                <a:latin typeface="VIC" panose="00000500000000000000" pitchFamily="2" charset="0"/>
              </a:rPr>
              <a:t>North of Kyabram</a:t>
            </a:r>
          </a:p>
        </p:txBody>
      </p:sp>
      <p:cxnSp>
        <p:nvCxnSpPr>
          <p:cNvPr id="60" name="Straight Connector 59">
            <a:extLst>
              <a:ext uri="{FF2B5EF4-FFF2-40B4-BE49-F238E27FC236}">
                <a16:creationId xmlns:a16="http://schemas.microsoft.com/office/drawing/2014/main" id="{69FDD38F-259F-4315-AFF0-C9950A7DBD65}"/>
              </a:ext>
            </a:extLst>
          </p:cNvPr>
          <p:cNvCxnSpPr>
            <a:cxnSpLocks/>
          </p:cNvCxnSpPr>
          <p:nvPr/>
        </p:nvCxnSpPr>
        <p:spPr>
          <a:xfrm flipH="1">
            <a:off x="5362706" y="2644374"/>
            <a:ext cx="352294" cy="12488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64E11CD1-F905-4E57-8267-4A1AA3435C0D}"/>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94341" y="2873655"/>
            <a:ext cx="228632" cy="228632"/>
          </a:xfrm>
          <a:prstGeom prst="rect">
            <a:avLst/>
          </a:prstGeom>
        </p:spPr>
      </p:pic>
      <p:sp>
        <p:nvSpPr>
          <p:cNvPr id="62" name="Rectangle 61">
            <a:extLst>
              <a:ext uri="{FF2B5EF4-FFF2-40B4-BE49-F238E27FC236}">
                <a16:creationId xmlns:a16="http://schemas.microsoft.com/office/drawing/2014/main" id="{865BC9ED-9536-48BF-97BC-9CFD76C706A0}"/>
              </a:ext>
            </a:extLst>
          </p:cNvPr>
          <p:cNvSpPr/>
          <p:nvPr/>
        </p:nvSpPr>
        <p:spPr>
          <a:xfrm>
            <a:off x="5423666" y="3263559"/>
            <a:ext cx="844642" cy="369332"/>
          </a:xfrm>
          <a:prstGeom prst="rect">
            <a:avLst/>
          </a:prstGeom>
        </p:spPr>
        <p:txBody>
          <a:bodyPr wrap="square">
            <a:spAutoFit/>
          </a:bodyPr>
          <a:lstStyle/>
          <a:p>
            <a:pPr lvl="0">
              <a:spcAft>
                <a:spcPts val="800"/>
              </a:spcAft>
            </a:pPr>
            <a:r>
              <a:rPr lang="en-AU" sz="900" dirty="0">
                <a:solidFill>
                  <a:prstClr val="black">
                    <a:lumMod val="50000"/>
                    <a:lumOff val="50000"/>
                  </a:prstClr>
                </a:solidFill>
                <a:latin typeface="VIC" panose="00000500000000000000" pitchFamily="2" charset="0"/>
              </a:rPr>
              <a:t>Around Rochester</a:t>
            </a:r>
          </a:p>
        </p:txBody>
      </p:sp>
      <p:cxnSp>
        <p:nvCxnSpPr>
          <p:cNvPr id="63" name="Straight Connector 62">
            <a:extLst>
              <a:ext uri="{FF2B5EF4-FFF2-40B4-BE49-F238E27FC236}">
                <a16:creationId xmlns:a16="http://schemas.microsoft.com/office/drawing/2014/main" id="{F71489C2-A8D1-45D0-915B-3D3F5159A989}"/>
              </a:ext>
            </a:extLst>
          </p:cNvPr>
          <p:cNvCxnSpPr>
            <a:cxnSpLocks/>
          </p:cNvCxnSpPr>
          <p:nvPr/>
        </p:nvCxnSpPr>
        <p:spPr>
          <a:xfrm flipH="1" flipV="1">
            <a:off x="5016661" y="3028817"/>
            <a:ext cx="462119" cy="30791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745D4ED7-5011-4E75-92B5-254862851D5F}"/>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24080" y="2609236"/>
            <a:ext cx="228632" cy="228632"/>
          </a:xfrm>
          <a:prstGeom prst="rect">
            <a:avLst/>
          </a:prstGeom>
        </p:spPr>
      </p:pic>
      <p:sp>
        <p:nvSpPr>
          <p:cNvPr id="65" name="Rectangle 64">
            <a:extLst>
              <a:ext uri="{FF2B5EF4-FFF2-40B4-BE49-F238E27FC236}">
                <a16:creationId xmlns:a16="http://schemas.microsoft.com/office/drawing/2014/main" id="{34CE6B45-167C-478A-BF1A-7BB59BDBD9EF}"/>
              </a:ext>
            </a:extLst>
          </p:cNvPr>
          <p:cNvSpPr/>
          <p:nvPr/>
        </p:nvSpPr>
        <p:spPr>
          <a:xfrm>
            <a:off x="2638628" y="2292256"/>
            <a:ext cx="844642" cy="369332"/>
          </a:xfrm>
          <a:prstGeom prst="rect">
            <a:avLst/>
          </a:prstGeom>
        </p:spPr>
        <p:txBody>
          <a:bodyPr wrap="square">
            <a:spAutoFit/>
          </a:bodyPr>
          <a:lstStyle/>
          <a:p>
            <a:pPr lvl="0" algn="r">
              <a:spcAft>
                <a:spcPts val="800"/>
              </a:spcAft>
            </a:pPr>
            <a:r>
              <a:rPr lang="en-AU" sz="900" dirty="0">
                <a:solidFill>
                  <a:prstClr val="black">
                    <a:lumMod val="50000"/>
                    <a:lumOff val="50000"/>
                  </a:prstClr>
                </a:solidFill>
                <a:latin typeface="VIC" panose="00000500000000000000" pitchFamily="2" charset="0"/>
              </a:rPr>
              <a:t>West of Mitiamo</a:t>
            </a:r>
          </a:p>
        </p:txBody>
      </p:sp>
      <p:cxnSp>
        <p:nvCxnSpPr>
          <p:cNvPr id="66" name="Straight Connector 65">
            <a:extLst>
              <a:ext uri="{FF2B5EF4-FFF2-40B4-BE49-F238E27FC236}">
                <a16:creationId xmlns:a16="http://schemas.microsoft.com/office/drawing/2014/main" id="{6B674D08-6C1A-4278-A37D-FFC4FF583778}"/>
              </a:ext>
            </a:extLst>
          </p:cNvPr>
          <p:cNvCxnSpPr>
            <a:cxnSpLocks/>
          </p:cNvCxnSpPr>
          <p:nvPr/>
        </p:nvCxnSpPr>
        <p:spPr>
          <a:xfrm flipH="1" flipV="1">
            <a:off x="3429000" y="2402007"/>
            <a:ext cx="918502" cy="27503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7" name="Picture 66">
            <a:extLst>
              <a:ext uri="{FF2B5EF4-FFF2-40B4-BE49-F238E27FC236}">
                <a16:creationId xmlns:a16="http://schemas.microsoft.com/office/drawing/2014/main" id="{5172968D-257F-4920-BD55-DD2DE7E0B7C9}"/>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909991" y="3545951"/>
            <a:ext cx="228632" cy="228632"/>
          </a:xfrm>
          <a:prstGeom prst="rect">
            <a:avLst/>
          </a:prstGeom>
        </p:spPr>
      </p:pic>
      <p:sp>
        <p:nvSpPr>
          <p:cNvPr id="68" name="Rectangle 67">
            <a:extLst>
              <a:ext uri="{FF2B5EF4-FFF2-40B4-BE49-F238E27FC236}">
                <a16:creationId xmlns:a16="http://schemas.microsoft.com/office/drawing/2014/main" id="{2A3D96C3-D0DC-4566-BE74-49D55728BC34}"/>
              </a:ext>
            </a:extLst>
          </p:cNvPr>
          <p:cNvSpPr/>
          <p:nvPr/>
        </p:nvSpPr>
        <p:spPr>
          <a:xfrm>
            <a:off x="2273365" y="3589917"/>
            <a:ext cx="1018161" cy="369332"/>
          </a:xfrm>
          <a:prstGeom prst="rect">
            <a:avLst/>
          </a:prstGeom>
        </p:spPr>
        <p:txBody>
          <a:bodyPr wrap="square">
            <a:spAutoFit/>
          </a:bodyPr>
          <a:lstStyle/>
          <a:p>
            <a:pPr lvl="0" algn="r">
              <a:spcAft>
                <a:spcPts val="800"/>
              </a:spcAft>
            </a:pPr>
            <a:r>
              <a:rPr lang="en-AU" sz="900" dirty="0">
                <a:solidFill>
                  <a:prstClr val="black">
                    <a:lumMod val="50000"/>
                    <a:lumOff val="50000"/>
                  </a:prstClr>
                </a:solidFill>
                <a:latin typeface="VIC" panose="00000500000000000000" pitchFamily="2" charset="0"/>
              </a:rPr>
              <a:t>North-east of Maryborough</a:t>
            </a:r>
          </a:p>
        </p:txBody>
      </p:sp>
      <p:cxnSp>
        <p:nvCxnSpPr>
          <p:cNvPr id="69" name="Straight Connector 68">
            <a:extLst>
              <a:ext uri="{FF2B5EF4-FFF2-40B4-BE49-F238E27FC236}">
                <a16:creationId xmlns:a16="http://schemas.microsoft.com/office/drawing/2014/main" id="{55E46636-CE0D-41A1-AA3B-1B631C36201B}"/>
              </a:ext>
            </a:extLst>
          </p:cNvPr>
          <p:cNvCxnSpPr>
            <a:cxnSpLocks/>
            <a:stCxn id="67" idx="1"/>
          </p:cNvCxnSpPr>
          <p:nvPr/>
        </p:nvCxnSpPr>
        <p:spPr>
          <a:xfrm flipH="1">
            <a:off x="3220121" y="3660267"/>
            <a:ext cx="689870" cy="361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48D4FD8F-52B2-4132-B8B6-3C7DB922AAC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74824" y="3935694"/>
            <a:ext cx="228632" cy="228632"/>
          </a:xfrm>
          <a:prstGeom prst="rect">
            <a:avLst/>
          </a:prstGeom>
        </p:spPr>
      </p:pic>
      <p:sp>
        <p:nvSpPr>
          <p:cNvPr id="72" name="Rectangle 71">
            <a:extLst>
              <a:ext uri="{FF2B5EF4-FFF2-40B4-BE49-F238E27FC236}">
                <a16:creationId xmlns:a16="http://schemas.microsoft.com/office/drawing/2014/main" id="{FA4FB309-96E7-4D15-9C09-BF6C0344F222}"/>
              </a:ext>
            </a:extLst>
          </p:cNvPr>
          <p:cNvSpPr/>
          <p:nvPr/>
        </p:nvSpPr>
        <p:spPr>
          <a:xfrm>
            <a:off x="3291526" y="4120284"/>
            <a:ext cx="1018161" cy="369332"/>
          </a:xfrm>
          <a:prstGeom prst="rect">
            <a:avLst/>
          </a:prstGeom>
        </p:spPr>
        <p:txBody>
          <a:bodyPr wrap="square">
            <a:spAutoFit/>
          </a:bodyPr>
          <a:lstStyle/>
          <a:p>
            <a:pPr lvl="0" algn="r">
              <a:spcAft>
                <a:spcPts val="800"/>
              </a:spcAft>
            </a:pPr>
            <a:r>
              <a:rPr lang="en-AU" sz="900" dirty="0">
                <a:solidFill>
                  <a:prstClr val="black">
                    <a:lumMod val="50000"/>
                    <a:lumOff val="50000"/>
                  </a:prstClr>
                </a:solidFill>
                <a:latin typeface="VIC" panose="00000500000000000000" pitchFamily="2" charset="0"/>
              </a:rPr>
              <a:t>North-east of Woodend</a:t>
            </a:r>
          </a:p>
        </p:txBody>
      </p:sp>
      <p:cxnSp>
        <p:nvCxnSpPr>
          <p:cNvPr id="73" name="Straight Connector 72">
            <a:extLst>
              <a:ext uri="{FF2B5EF4-FFF2-40B4-BE49-F238E27FC236}">
                <a16:creationId xmlns:a16="http://schemas.microsoft.com/office/drawing/2014/main" id="{B215CF12-5232-499C-8A70-C0993C80B890}"/>
              </a:ext>
            </a:extLst>
          </p:cNvPr>
          <p:cNvCxnSpPr>
            <a:cxnSpLocks/>
            <a:stCxn id="70" idx="1"/>
          </p:cNvCxnSpPr>
          <p:nvPr/>
        </p:nvCxnSpPr>
        <p:spPr>
          <a:xfrm flipH="1">
            <a:off x="4241800" y="4050010"/>
            <a:ext cx="433024" cy="17909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63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22CB86-7CAD-401E-9F25-9CB1465FCD9B}"/>
              </a:ext>
            </a:extLst>
          </p:cNvPr>
          <p:cNvSpPr/>
          <p:nvPr/>
        </p:nvSpPr>
        <p:spPr>
          <a:xfrm>
            <a:off x="3574260" y="3906183"/>
            <a:ext cx="1116824" cy="230832"/>
          </a:xfrm>
          <a:prstGeom prst="rect">
            <a:avLst/>
          </a:prstGeom>
        </p:spPr>
        <p:txBody>
          <a:bodyPr wrap="square">
            <a:spAutoFit/>
          </a:bodyPr>
          <a:lstStyle/>
          <a:p>
            <a:r>
              <a:rPr lang="en-AU" sz="900" dirty="0">
                <a:solidFill>
                  <a:schemeClr val="tx1">
                    <a:lumMod val="50000"/>
                    <a:lumOff val="50000"/>
                  </a:schemeClr>
                </a:solidFill>
                <a:latin typeface="VIC" panose="00000500000000000000" pitchFamily="2" charset="0"/>
              </a:rPr>
              <a:t>Goldfields Track</a:t>
            </a:r>
          </a:p>
        </p:txBody>
      </p:sp>
      <p:pic>
        <p:nvPicPr>
          <p:cNvPr id="128" name="Picture 127">
            <a:extLst>
              <a:ext uri="{FF2B5EF4-FFF2-40B4-BE49-F238E27FC236}">
                <a16:creationId xmlns:a16="http://schemas.microsoft.com/office/drawing/2014/main" id="{AF3FF2EC-3B00-43C5-9912-0B6C59015C5F}"/>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15747" y="763400"/>
            <a:ext cx="814251" cy="814251"/>
          </a:xfrm>
          <a:prstGeom prst="rect">
            <a:avLst/>
          </a:prstGeom>
        </p:spPr>
      </p:pic>
      <p:sp>
        <p:nvSpPr>
          <p:cNvPr id="136" name="TextBox 135">
            <a:extLst>
              <a:ext uri="{FF2B5EF4-FFF2-40B4-BE49-F238E27FC236}">
                <a16:creationId xmlns:a16="http://schemas.microsoft.com/office/drawing/2014/main" id="{ABB8D226-5A8C-47E2-9986-486641EBD929}"/>
              </a:ext>
            </a:extLst>
          </p:cNvPr>
          <p:cNvSpPr txBox="1"/>
          <p:nvPr/>
        </p:nvSpPr>
        <p:spPr>
          <a:xfrm>
            <a:off x="428540" y="684372"/>
            <a:ext cx="4249918" cy="630942"/>
          </a:xfrm>
          <a:prstGeom prst="rect">
            <a:avLst/>
          </a:prstGeom>
          <a:noFill/>
        </p:spPr>
        <p:txBody>
          <a:bodyPr wrap="square" rtlCol="0">
            <a:spAutoFit/>
          </a:bodyPr>
          <a:lstStyle/>
          <a:p>
            <a:pPr>
              <a:spcAft>
                <a:spcPts val="600"/>
              </a:spcAft>
            </a:pPr>
            <a:r>
              <a:rPr lang="en-AU" sz="1200" dirty="0">
                <a:solidFill>
                  <a:schemeClr val="accent2"/>
                </a:solidFill>
                <a:latin typeface="VIC" panose="00000500000000000000" pitchFamily="2" charset="0"/>
                <a:sym typeface="Wingdings" panose="05000000000000000000" pitchFamily="2" charset="2"/>
              </a:rPr>
              <a:t> Analysis of Tourist Locations</a:t>
            </a:r>
          </a:p>
          <a:p>
            <a:pPr lvl="0">
              <a:spcAft>
                <a:spcPts val="600"/>
              </a:spcAft>
            </a:pPr>
            <a:r>
              <a:rPr lang="en-AU" sz="900" dirty="0">
                <a:solidFill>
                  <a:schemeClr val="tx1">
                    <a:lumMod val="50000"/>
                    <a:lumOff val="50000"/>
                  </a:schemeClr>
                </a:solidFill>
                <a:latin typeface="VIC" panose="00000500000000000000" pitchFamily="2" charset="0"/>
              </a:rPr>
              <a:t>Tourist sites include year-round attractions, signature annual festivals, periodic events, and hiking trails that are frequently visited.</a:t>
            </a:r>
            <a:endParaRPr lang="en-AU" sz="900" dirty="0">
              <a:solidFill>
                <a:schemeClr val="tx1">
                  <a:lumMod val="50000"/>
                  <a:lumOff val="50000"/>
                </a:schemeClr>
              </a:solidFill>
              <a:highlight>
                <a:srgbClr val="FFFF00"/>
              </a:highlight>
              <a:latin typeface="VIC" panose="00000500000000000000" pitchFamily="2" charset="0"/>
            </a:endParaRPr>
          </a:p>
        </p:txBody>
      </p:sp>
      <p:sp>
        <p:nvSpPr>
          <p:cNvPr id="139" name="Rectangle 138">
            <a:extLst>
              <a:ext uri="{FF2B5EF4-FFF2-40B4-BE49-F238E27FC236}">
                <a16:creationId xmlns:a16="http://schemas.microsoft.com/office/drawing/2014/main" id="{A3DAE7B5-3BA1-4FCD-9654-E039ABE3DA94}"/>
              </a:ext>
            </a:extLst>
          </p:cNvPr>
          <p:cNvSpPr/>
          <p:nvPr/>
        </p:nvSpPr>
        <p:spPr>
          <a:xfrm>
            <a:off x="426907" y="1306078"/>
            <a:ext cx="4071289" cy="369332"/>
          </a:xfrm>
          <a:prstGeom prst="rect">
            <a:avLst/>
          </a:prstGeom>
        </p:spPr>
        <p:txBody>
          <a:bodyPr wrap="square">
            <a:spAutoFit/>
          </a:bodyPr>
          <a:lstStyle/>
          <a:p>
            <a:pPr lvl="0">
              <a:spcAft>
                <a:spcPts val="600"/>
              </a:spcAft>
            </a:pPr>
            <a:r>
              <a:rPr lang="en-AU" sz="900" dirty="0">
                <a:solidFill>
                  <a:prstClr val="black">
                    <a:lumMod val="50000"/>
                    <a:lumOff val="50000"/>
                  </a:prstClr>
                </a:solidFill>
                <a:latin typeface="VIC" panose="00000500000000000000" pitchFamily="2" charset="0"/>
              </a:rPr>
              <a:t>Tourist locations, including seven permanent spots, five events and two trails were assessed on the adequacy of digital infrastructure‡: </a:t>
            </a:r>
          </a:p>
        </p:txBody>
      </p:sp>
      <p:sp>
        <p:nvSpPr>
          <p:cNvPr id="140" name="Content Placeholder 4">
            <a:extLst>
              <a:ext uri="{FF2B5EF4-FFF2-40B4-BE49-F238E27FC236}">
                <a16:creationId xmlns:a16="http://schemas.microsoft.com/office/drawing/2014/main" id="{D97A0AC5-CBBC-4391-9B42-5FCF4D0C45AF}"/>
              </a:ext>
            </a:extLst>
          </p:cNvPr>
          <p:cNvSpPr txBox="1">
            <a:spLocks/>
          </p:cNvSpPr>
          <p:nvPr/>
        </p:nvSpPr>
        <p:spPr>
          <a:xfrm>
            <a:off x="446249" y="5011034"/>
            <a:ext cx="2208213" cy="2047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AU" sz="600" dirty="0"/>
              <a:t>‡ Analysis combines operator and visitor user types.</a:t>
            </a:r>
          </a:p>
        </p:txBody>
      </p:sp>
      <p:grpSp>
        <p:nvGrpSpPr>
          <p:cNvPr id="141" name="Group 140">
            <a:extLst>
              <a:ext uri="{FF2B5EF4-FFF2-40B4-BE49-F238E27FC236}">
                <a16:creationId xmlns:a16="http://schemas.microsoft.com/office/drawing/2014/main" id="{BBEA1491-C93C-48E9-801A-649837A21CEE}"/>
              </a:ext>
            </a:extLst>
          </p:cNvPr>
          <p:cNvGrpSpPr/>
          <p:nvPr/>
        </p:nvGrpSpPr>
        <p:grpSpPr>
          <a:xfrm>
            <a:off x="805002" y="4332228"/>
            <a:ext cx="4547206" cy="745638"/>
            <a:chOff x="894291" y="3558995"/>
            <a:chExt cx="4547206" cy="745638"/>
          </a:xfrm>
        </p:grpSpPr>
        <p:grpSp>
          <p:nvGrpSpPr>
            <p:cNvPr id="144" name="Group 143">
              <a:extLst>
                <a:ext uri="{FF2B5EF4-FFF2-40B4-BE49-F238E27FC236}">
                  <a16:creationId xmlns:a16="http://schemas.microsoft.com/office/drawing/2014/main" id="{02A8B0DB-8F9F-49FB-BF27-DF9254EAB90E}"/>
                </a:ext>
              </a:extLst>
            </p:cNvPr>
            <p:cNvGrpSpPr/>
            <p:nvPr/>
          </p:nvGrpSpPr>
          <p:grpSpPr>
            <a:xfrm>
              <a:off x="894291" y="3558995"/>
              <a:ext cx="4547206" cy="745638"/>
              <a:chOff x="2969072" y="7698801"/>
              <a:chExt cx="6974378" cy="745638"/>
            </a:xfrm>
          </p:grpSpPr>
          <p:sp>
            <p:nvSpPr>
              <p:cNvPr id="146" name="Text Placeholder 3">
                <a:extLst>
                  <a:ext uri="{FF2B5EF4-FFF2-40B4-BE49-F238E27FC236}">
                    <a16:creationId xmlns:a16="http://schemas.microsoft.com/office/drawing/2014/main" id="{6A967A1C-8226-455B-9980-CC24DA1F1179}"/>
                  </a:ext>
                </a:extLst>
              </p:cNvPr>
              <p:cNvSpPr txBox="1">
                <a:spLocks/>
              </p:cNvSpPr>
              <p:nvPr/>
            </p:nvSpPr>
            <p:spPr>
              <a:xfrm>
                <a:off x="3566749" y="7749080"/>
                <a:ext cx="6286616" cy="695359"/>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900" dirty="0"/>
                  <a:t>All tourism locations have issues with </a:t>
                </a:r>
                <a:r>
                  <a:rPr lang="en-AU" sz="900" dirty="0">
                    <a:solidFill>
                      <a:schemeClr val="accent2"/>
                    </a:solidFill>
                  </a:rPr>
                  <a:t>fixed access broadband services</a:t>
                </a:r>
                <a:r>
                  <a:rPr lang="en-AU" sz="900" dirty="0"/>
                  <a:t>. Half of the tourist spots analysed appear to have adequate </a:t>
                </a:r>
                <a:r>
                  <a:rPr lang="en-AU" sz="900" dirty="0">
                    <a:solidFill>
                      <a:schemeClr val="accent2"/>
                    </a:solidFill>
                  </a:rPr>
                  <a:t>mobile coverage </a:t>
                </a:r>
                <a:r>
                  <a:rPr lang="en-AU" sz="900" dirty="0"/>
                  <a:t>based on public coverage data, but national parks, rivers and trails are underserved. </a:t>
                </a:r>
                <a:endParaRPr lang="en-AU" sz="900" dirty="0">
                  <a:highlight>
                    <a:srgbClr val="FFFF00"/>
                  </a:highlight>
                </a:endParaRPr>
              </a:p>
            </p:txBody>
          </p:sp>
          <p:sp>
            <p:nvSpPr>
              <p:cNvPr id="151" name="Rectangle 150">
                <a:extLst>
                  <a:ext uri="{FF2B5EF4-FFF2-40B4-BE49-F238E27FC236}">
                    <a16:creationId xmlns:a16="http://schemas.microsoft.com/office/drawing/2014/main" id="{82FA5EA6-1D44-46F0-8B86-7A1420BE7815}"/>
                  </a:ext>
                </a:extLst>
              </p:cNvPr>
              <p:cNvSpPr/>
              <p:nvPr/>
            </p:nvSpPr>
            <p:spPr>
              <a:xfrm>
                <a:off x="2969072" y="7698801"/>
                <a:ext cx="6974378" cy="65319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pic>
          <p:nvPicPr>
            <p:cNvPr id="145" name="Picture 144">
              <a:extLst>
                <a:ext uri="{FF2B5EF4-FFF2-40B4-BE49-F238E27FC236}">
                  <a16:creationId xmlns:a16="http://schemas.microsoft.com/office/drawing/2014/main" id="{CAE0A110-7282-41A1-82DC-D0213F9C9197}"/>
                </a:ext>
              </a:extLst>
            </p:cNvPr>
            <p:cNvPicPr>
              <a:picLocks noChangeAspect="1"/>
            </p:cNvPicPr>
            <p:nvPr/>
          </p:nvPicPr>
          <p:blipFill>
            <a:blip r:embed="rId3">
              <a:clrChange>
                <a:clrFrom>
                  <a:srgbClr val="000000">
                    <a:alpha val="0"/>
                  </a:srgbClr>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36996" y="3612383"/>
              <a:ext cx="457264" cy="457264"/>
            </a:xfrm>
            <a:prstGeom prst="rect">
              <a:avLst/>
            </a:prstGeom>
          </p:spPr>
        </p:pic>
      </p:grpSp>
      <p:grpSp>
        <p:nvGrpSpPr>
          <p:cNvPr id="157" name="Group 156">
            <a:extLst>
              <a:ext uri="{FF2B5EF4-FFF2-40B4-BE49-F238E27FC236}">
                <a16:creationId xmlns:a16="http://schemas.microsoft.com/office/drawing/2014/main" id="{D4311758-4E3E-4052-9892-45E17570D2FB}"/>
              </a:ext>
            </a:extLst>
          </p:cNvPr>
          <p:cNvGrpSpPr/>
          <p:nvPr/>
        </p:nvGrpSpPr>
        <p:grpSpPr>
          <a:xfrm>
            <a:off x="481415" y="3533442"/>
            <a:ext cx="2137880" cy="734338"/>
            <a:chOff x="422144" y="3841616"/>
            <a:chExt cx="2137880" cy="734338"/>
          </a:xfrm>
        </p:grpSpPr>
        <p:grpSp>
          <p:nvGrpSpPr>
            <p:cNvPr id="152" name="Group 151">
              <a:extLst>
                <a:ext uri="{FF2B5EF4-FFF2-40B4-BE49-F238E27FC236}">
                  <a16:creationId xmlns:a16="http://schemas.microsoft.com/office/drawing/2014/main" id="{F6D11DE1-FAD4-4ED6-9F4E-5BB7EDBE51B5}"/>
                </a:ext>
              </a:extLst>
            </p:cNvPr>
            <p:cNvGrpSpPr/>
            <p:nvPr/>
          </p:nvGrpSpPr>
          <p:grpSpPr>
            <a:xfrm>
              <a:off x="446249" y="3841616"/>
              <a:ext cx="2113775" cy="734338"/>
              <a:chOff x="3305051" y="4048990"/>
              <a:chExt cx="2113775" cy="734338"/>
            </a:xfrm>
          </p:grpSpPr>
          <p:grpSp>
            <p:nvGrpSpPr>
              <p:cNvPr id="153" name="Group 152">
                <a:extLst>
                  <a:ext uri="{FF2B5EF4-FFF2-40B4-BE49-F238E27FC236}">
                    <a16:creationId xmlns:a16="http://schemas.microsoft.com/office/drawing/2014/main" id="{4C49A6D6-BD1B-4D86-B898-EFCACB8FAC5E}"/>
                  </a:ext>
                </a:extLst>
              </p:cNvPr>
              <p:cNvGrpSpPr/>
              <p:nvPr/>
            </p:nvGrpSpPr>
            <p:grpSpPr>
              <a:xfrm>
                <a:off x="3305051" y="4048990"/>
                <a:ext cx="2077137" cy="734338"/>
                <a:chOff x="4021930" y="3793925"/>
                <a:chExt cx="2077137" cy="734338"/>
              </a:xfrm>
            </p:grpSpPr>
            <p:grpSp>
              <p:nvGrpSpPr>
                <p:cNvPr id="155" name="Group 154">
                  <a:extLst>
                    <a:ext uri="{FF2B5EF4-FFF2-40B4-BE49-F238E27FC236}">
                      <a16:creationId xmlns:a16="http://schemas.microsoft.com/office/drawing/2014/main" id="{CEB2D950-68D3-4CA3-8317-41AAC86D0E6A}"/>
                    </a:ext>
                  </a:extLst>
                </p:cNvPr>
                <p:cNvGrpSpPr/>
                <p:nvPr/>
              </p:nvGrpSpPr>
              <p:grpSpPr>
                <a:xfrm>
                  <a:off x="4021930" y="3793925"/>
                  <a:ext cx="2077137" cy="734338"/>
                  <a:chOff x="3887699" y="3797540"/>
                  <a:chExt cx="2077137" cy="734338"/>
                </a:xfrm>
              </p:grpSpPr>
              <p:sp>
                <p:nvSpPr>
                  <p:cNvPr id="161" name="Rectangle 160">
                    <a:extLst>
                      <a:ext uri="{FF2B5EF4-FFF2-40B4-BE49-F238E27FC236}">
                        <a16:creationId xmlns:a16="http://schemas.microsoft.com/office/drawing/2014/main" id="{E1F959CD-4043-4FEC-9387-F3594835DBDD}"/>
                      </a:ext>
                    </a:extLst>
                  </p:cNvPr>
                  <p:cNvSpPr/>
                  <p:nvPr/>
                </p:nvSpPr>
                <p:spPr>
                  <a:xfrm>
                    <a:off x="3887699" y="3797540"/>
                    <a:ext cx="2077137" cy="73433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4" name="Rectangle 163">
                    <a:extLst>
                      <a:ext uri="{FF2B5EF4-FFF2-40B4-BE49-F238E27FC236}">
                        <a16:creationId xmlns:a16="http://schemas.microsoft.com/office/drawing/2014/main" id="{2890B47A-0ACF-4D0F-AC60-D8E9F4C75987}"/>
                      </a:ext>
                    </a:extLst>
                  </p:cNvPr>
                  <p:cNvSpPr/>
                  <p:nvPr/>
                </p:nvSpPr>
                <p:spPr>
                  <a:xfrm>
                    <a:off x="3998771" y="3819784"/>
                    <a:ext cx="1374938" cy="669414"/>
                  </a:xfrm>
                  <a:prstGeom prst="rect">
                    <a:avLst/>
                  </a:prstGeom>
                </p:spPr>
                <p:txBody>
                  <a:bodyPr wrap="square">
                    <a:spAutoFit/>
                  </a:bodyPr>
                  <a:lstStyle/>
                  <a:p>
                    <a:pPr lvl="0">
                      <a:spcAft>
                        <a:spcPts val="300"/>
                      </a:spcAft>
                    </a:pPr>
                    <a:r>
                      <a:rPr lang="en-AU" sz="600" b="1" dirty="0">
                        <a:solidFill>
                          <a:prstClr val="black">
                            <a:lumMod val="50000"/>
                            <a:lumOff val="50000"/>
                          </a:prstClr>
                        </a:solidFill>
                        <a:latin typeface="VIC" panose="00000500000000000000" pitchFamily="2" charset="0"/>
                      </a:rPr>
                      <a:t>Legend</a:t>
                    </a:r>
                  </a:p>
                  <a:p>
                    <a:pPr lvl="0">
                      <a:spcAft>
                        <a:spcPts val="300"/>
                      </a:spcAft>
                    </a:pPr>
                    <a:r>
                      <a:rPr lang="en-AU" sz="600" dirty="0">
                        <a:solidFill>
                          <a:prstClr val="black">
                            <a:lumMod val="50000"/>
                            <a:lumOff val="50000"/>
                          </a:prstClr>
                        </a:solidFill>
                        <a:latin typeface="VIC" panose="00000500000000000000" pitchFamily="2" charset="0"/>
                      </a:rPr>
                      <a:t>Major supply shortfall</a:t>
                    </a:r>
                  </a:p>
                  <a:p>
                    <a:pPr lvl="0">
                      <a:spcAft>
                        <a:spcPts val="300"/>
                      </a:spcAft>
                    </a:pPr>
                    <a:r>
                      <a:rPr lang="en-AU" sz="600" dirty="0">
                        <a:solidFill>
                          <a:prstClr val="black">
                            <a:lumMod val="50000"/>
                            <a:lumOff val="50000"/>
                          </a:prstClr>
                        </a:solidFill>
                        <a:latin typeface="VIC" panose="00000500000000000000" pitchFamily="2" charset="0"/>
                      </a:rPr>
                      <a:t>Intermediate supply shortfall</a:t>
                    </a:r>
                  </a:p>
                  <a:p>
                    <a:pPr>
                      <a:spcAft>
                        <a:spcPts val="600"/>
                      </a:spcAft>
                    </a:pPr>
                    <a:r>
                      <a:rPr lang="en-AU" sz="600" dirty="0">
                        <a:solidFill>
                          <a:prstClr val="black">
                            <a:lumMod val="50000"/>
                            <a:lumOff val="50000"/>
                          </a:prstClr>
                        </a:solidFill>
                        <a:latin typeface="VIC" panose="00000500000000000000" pitchFamily="2" charset="0"/>
                      </a:rPr>
                      <a:t>Current supply meets or exceeds demand</a:t>
                    </a:r>
                    <a:r>
                      <a:rPr lang="en-AU" sz="600" baseline="30000" dirty="0">
                        <a:solidFill>
                          <a:prstClr val="black">
                            <a:lumMod val="50000"/>
                            <a:lumOff val="50000"/>
                          </a:prstClr>
                        </a:solidFill>
                        <a:latin typeface="VIC" panose="00000500000000000000" pitchFamily="2" charset="0"/>
                      </a:rPr>
                      <a:t>+</a:t>
                    </a:r>
                  </a:p>
                </p:txBody>
              </p:sp>
            </p:grpSp>
            <p:sp>
              <p:nvSpPr>
                <p:cNvPr id="158" name="Oval 157">
                  <a:extLst>
                    <a:ext uri="{FF2B5EF4-FFF2-40B4-BE49-F238E27FC236}">
                      <a16:creationId xmlns:a16="http://schemas.microsoft.com/office/drawing/2014/main" id="{33497344-27BD-46F0-A14D-03661B8F7B53}"/>
                    </a:ext>
                  </a:extLst>
                </p:cNvPr>
                <p:cNvSpPr/>
                <p:nvPr/>
              </p:nvSpPr>
              <p:spPr>
                <a:xfrm>
                  <a:off x="4084588" y="427188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59" name="Oval 158">
                  <a:extLst>
                    <a:ext uri="{FF2B5EF4-FFF2-40B4-BE49-F238E27FC236}">
                      <a16:creationId xmlns:a16="http://schemas.microsoft.com/office/drawing/2014/main" id="{DD08F119-CD9A-4977-8FCF-D6A239CEDC06}"/>
                    </a:ext>
                  </a:extLst>
                </p:cNvPr>
                <p:cNvSpPr/>
                <p:nvPr/>
              </p:nvSpPr>
              <p:spPr>
                <a:xfrm>
                  <a:off x="4084588" y="400377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0" name="Oval 159">
                  <a:extLst>
                    <a:ext uri="{FF2B5EF4-FFF2-40B4-BE49-F238E27FC236}">
                      <a16:creationId xmlns:a16="http://schemas.microsoft.com/office/drawing/2014/main" id="{A869CC2B-4B0F-4F6E-862B-62DE75514650}"/>
                    </a:ext>
                  </a:extLst>
                </p:cNvPr>
                <p:cNvSpPr/>
                <p:nvPr/>
              </p:nvSpPr>
              <p:spPr>
                <a:xfrm>
                  <a:off x="4084588" y="4138391"/>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sp>
            <p:nvSpPr>
              <p:cNvPr id="154" name="Rectangle 153">
                <a:extLst>
                  <a:ext uri="{FF2B5EF4-FFF2-40B4-BE49-F238E27FC236}">
                    <a16:creationId xmlns:a16="http://schemas.microsoft.com/office/drawing/2014/main" id="{DDFA62B8-1F3F-4532-87B4-C4E79D1385A3}"/>
                  </a:ext>
                </a:extLst>
              </p:cNvPr>
              <p:cNvSpPr/>
              <p:nvPr/>
            </p:nvSpPr>
            <p:spPr>
              <a:xfrm>
                <a:off x="4573928" y="4185326"/>
                <a:ext cx="844898" cy="461665"/>
              </a:xfrm>
              <a:prstGeom prst="rect">
                <a:avLst/>
              </a:prstGeom>
            </p:spPr>
            <p:txBody>
              <a:bodyPr wrap="square">
                <a:spAutoFit/>
              </a:bodyPr>
              <a:lstStyle/>
              <a:p>
                <a:pPr lvl="0"/>
                <a:r>
                  <a:rPr lang="en-AU" sz="600" dirty="0">
                    <a:solidFill>
                      <a:prstClr val="black">
                        <a:lumMod val="50000"/>
                        <a:lumOff val="50000"/>
                      </a:prstClr>
                    </a:solidFill>
                    <a:latin typeface="VIC" panose="00000500000000000000" pitchFamily="2" charset="0"/>
                  </a:rPr>
                  <a:t>F = Fixed access broadband</a:t>
                </a:r>
              </a:p>
              <a:p>
                <a:pPr lvl="0"/>
                <a:r>
                  <a:rPr lang="en-AU" sz="600" dirty="0">
                    <a:solidFill>
                      <a:prstClr val="black">
                        <a:lumMod val="50000"/>
                        <a:lumOff val="50000"/>
                      </a:prstClr>
                    </a:solidFill>
                    <a:latin typeface="VIC" panose="00000500000000000000" pitchFamily="2" charset="0"/>
                  </a:rPr>
                  <a:t>M = Mobile service coverage</a:t>
                </a:r>
                <a:endParaRPr lang="en-AU" sz="500" dirty="0">
                  <a:solidFill>
                    <a:prstClr val="black">
                      <a:lumMod val="50000"/>
                      <a:lumOff val="50000"/>
                    </a:prstClr>
                  </a:solidFill>
                  <a:latin typeface="VIC" panose="00000500000000000000" pitchFamily="2" charset="0"/>
                </a:endParaRPr>
              </a:p>
            </p:txBody>
          </p:sp>
        </p:grpSp>
        <p:sp>
          <p:nvSpPr>
            <p:cNvPr id="165" name="Rectangle 164">
              <a:extLst>
                <a:ext uri="{FF2B5EF4-FFF2-40B4-BE49-F238E27FC236}">
                  <a16:creationId xmlns:a16="http://schemas.microsoft.com/office/drawing/2014/main" id="{F5705FC2-CA59-402A-BE3C-D0CBA88DCA00}"/>
                </a:ext>
              </a:extLst>
            </p:cNvPr>
            <p:cNvSpPr/>
            <p:nvPr/>
          </p:nvSpPr>
          <p:spPr>
            <a:xfrm>
              <a:off x="422144" y="4028660"/>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68" name="Straight Connector 167">
              <a:extLst>
                <a:ext uri="{FF2B5EF4-FFF2-40B4-BE49-F238E27FC236}">
                  <a16:creationId xmlns:a16="http://schemas.microsoft.com/office/drawing/2014/main" id="{EAE2D429-414F-4EE7-AB66-8508BA162E00}"/>
                </a:ext>
              </a:extLst>
            </p:cNvPr>
            <p:cNvCxnSpPr>
              <a:cxnSpLocks/>
            </p:cNvCxnSpPr>
            <p:nvPr/>
          </p:nvCxnSpPr>
          <p:spPr>
            <a:xfrm>
              <a:off x="556540" y="4053718"/>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92B01B83-A2E7-443A-9291-B7298180FF2E}"/>
                </a:ext>
              </a:extLst>
            </p:cNvPr>
            <p:cNvSpPr/>
            <p:nvPr/>
          </p:nvSpPr>
          <p:spPr>
            <a:xfrm>
              <a:off x="422144" y="4164930"/>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70" name="Straight Connector 169">
              <a:extLst>
                <a:ext uri="{FF2B5EF4-FFF2-40B4-BE49-F238E27FC236}">
                  <a16:creationId xmlns:a16="http://schemas.microsoft.com/office/drawing/2014/main" id="{C33AE8A8-EBCD-44E1-AF9A-DCD0EA8B6779}"/>
                </a:ext>
              </a:extLst>
            </p:cNvPr>
            <p:cNvCxnSpPr>
              <a:cxnSpLocks/>
            </p:cNvCxnSpPr>
            <p:nvPr/>
          </p:nvCxnSpPr>
          <p:spPr>
            <a:xfrm>
              <a:off x="556540" y="4189988"/>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9C5803B4-0655-435D-B1CE-90D246D578A4}"/>
                </a:ext>
              </a:extLst>
            </p:cNvPr>
            <p:cNvSpPr/>
            <p:nvPr/>
          </p:nvSpPr>
          <p:spPr>
            <a:xfrm>
              <a:off x="422144" y="4300027"/>
              <a:ext cx="280846" cy="153888"/>
            </a:xfrm>
            <a:prstGeom prst="rect">
              <a:avLst/>
            </a:prstGeom>
          </p:spPr>
          <p:txBody>
            <a:bodyPr wrap="none">
              <a:spAutoFit/>
            </a:bodyPr>
            <a:lstStyle/>
            <a:p>
              <a:r>
                <a:rPr lang="en-AU" sz="400" b="1" dirty="0">
                  <a:solidFill>
                    <a:schemeClr val="bg1"/>
                  </a:solidFill>
                  <a:latin typeface="VIC" panose="00000500000000000000" pitchFamily="2" charset="0"/>
                </a:rPr>
                <a:t>F  M</a:t>
              </a:r>
              <a:endParaRPr lang="en-AU" sz="400" b="1" dirty="0">
                <a:solidFill>
                  <a:schemeClr val="bg1"/>
                </a:solidFill>
              </a:endParaRPr>
            </a:p>
          </p:txBody>
        </p:sp>
        <p:cxnSp>
          <p:nvCxnSpPr>
            <p:cNvPr id="172" name="Straight Connector 171">
              <a:extLst>
                <a:ext uri="{FF2B5EF4-FFF2-40B4-BE49-F238E27FC236}">
                  <a16:creationId xmlns:a16="http://schemas.microsoft.com/office/drawing/2014/main" id="{4E3BA55D-80B3-40A2-9889-1815443787D3}"/>
                </a:ext>
              </a:extLst>
            </p:cNvPr>
            <p:cNvCxnSpPr>
              <a:cxnSpLocks/>
            </p:cNvCxnSpPr>
            <p:nvPr/>
          </p:nvCxnSpPr>
          <p:spPr>
            <a:xfrm>
              <a:off x="556540" y="4325085"/>
              <a:ext cx="0" cy="990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7" name="Picture 186">
            <a:extLst>
              <a:ext uri="{FF2B5EF4-FFF2-40B4-BE49-F238E27FC236}">
                <a16:creationId xmlns:a16="http://schemas.microsoft.com/office/drawing/2014/main" id="{5C905D68-AD96-414C-AA23-08B2C5D39D6A}"/>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22873" y="5146114"/>
            <a:ext cx="814251" cy="814251"/>
          </a:xfrm>
          <a:prstGeom prst="rect">
            <a:avLst/>
          </a:prstGeom>
        </p:spPr>
      </p:pic>
      <p:sp>
        <p:nvSpPr>
          <p:cNvPr id="188" name="TextBox 187">
            <a:extLst>
              <a:ext uri="{FF2B5EF4-FFF2-40B4-BE49-F238E27FC236}">
                <a16:creationId xmlns:a16="http://schemas.microsoft.com/office/drawing/2014/main" id="{C56586CF-03DC-42C9-80B5-2F99ED7F260C}"/>
              </a:ext>
            </a:extLst>
          </p:cNvPr>
          <p:cNvSpPr txBox="1"/>
          <p:nvPr/>
        </p:nvSpPr>
        <p:spPr>
          <a:xfrm>
            <a:off x="426907" y="5236451"/>
            <a:ext cx="4547207" cy="630942"/>
          </a:xfrm>
          <a:prstGeom prst="rect">
            <a:avLst/>
          </a:prstGeom>
          <a:noFill/>
        </p:spPr>
        <p:txBody>
          <a:bodyPr wrap="square" rtlCol="0">
            <a:spAutoFit/>
          </a:bodyPr>
          <a:lstStyle/>
          <a:p>
            <a:pPr lvl="0">
              <a:spcAft>
                <a:spcPts val="600"/>
              </a:spcAft>
            </a:pPr>
            <a:r>
              <a:rPr lang="en-AU" sz="1200" dirty="0">
                <a:solidFill>
                  <a:schemeClr val="accent2"/>
                </a:solidFill>
                <a:latin typeface="VIC" panose="00000500000000000000" pitchFamily="2" charset="0"/>
                <a:sym typeface="Wingdings" panose="05000000000000000000" pitchFamily="2" charset="2"/>
              </a:rPr>
              <a:t> Analysis of Transport Blackspots</a:t>
            </a:r>
            <a:endParaRPr lang="en-AU" sz="900" dirty="0">
              <a:solidFill>
                <a:schemeClr val="accent2"/>
              </a:solidFill>
              <a:latin typeface="VIC" panose="00000500000000000000" pitchFamily="2" charset="0"/>
            </a:endParaRPr>
          </a:p>
          <a:p>
            <a:r>
              <a:rPr lang="en-AU" sz="900" dirty="0">
                <a:solidFill>
                  <a:schemeClr val="tx1">
                    <a:lumMod val="50000"/>
                    <a:lumOff val="50000"/>
                  </a:schemeClr>
                </a:solidFill>
                <a:latin typeface="VIC" panose="00000500000000000000" pitchFamily="2" charset="0"/>
              </a:rPr>
              <a:t>Road and rail transport corridors need good mobile coverage for continuous mobile connectivity. Fourteen transport corridors were analysed below:</a:t>
            </a:r>
            <a:endParaRPr lang="en-AU" sz="900" dirty="0">
              <a:solidFill>
                <a:schemeClr val="tx1">
                  <a:lumMod val="50000"/>
                  <a:lumOff val="50000"/>
                </a:schemeClr>
              </a:solidFill>
              <a:highlight>
                <a:srgbClr val="FFFF00"/>
              </a:highlight>
              <a:latin typeface="VIC" panose="00000500000000000000" pitchFamily="2" charset="0"/>
            </a:endParaRPr>
          </a:p>
        </p:txBody>
      </p:sp>
      <p:sp>
        <p:nvSpPr>
          <p:cNvPr id="7" name="Rectangle 6">
            <a:extLst>
              <a:ext uri="{FF2B5EF4-FFF2-40B4-BE49-F238E27FC236}">
                <a16:creationId xmlns:a16="http://schemas.microsoft.com/office/drawing/2014/main" id="{90655FC5-8323-4852-A14D-E2E29660F2FE}"/>
              </a:ext>
            </a:extLst>
          </p:cNvPr>
          <p:cNvSpPr/>
          <p:nvPr/>
        </p:nvSpPr>
        <p:spPr>
          <a:xfrm>
            <a:off x="423336" y="8841010"/>
            <a:ext cx="5314275" cy="184666"/>
          </a:xfrm>
          <a:prstGeom prst="rect">
            <a:avLst/>
          </a:prstGeom>
        </p:spPr>
        <p:txBody>
          <a:bodyPr wrap="none">
            <a:spAutoFit/>
          </a:bodyPr>
          <a:lstStyle/>
          <a:p>
            <a:pPr lvl="0">
              <a:spcAft>
                <a:spcPts val="300"/>
              </a:spcAft>
            </a:pPr>
            <a:r>
              <a:rPr lang="en-AU" sz="600" baseline="30000" dirty="0">
                <a:solidFill>
                  <a:prstClr val="black">
                    <a:lumMod val="50000"/>
                    <a:lumOff val="50000"/>
                  </a:prstClr>
                </a:solidFill>
                <a:latin typeface="VIC" panose="00000500000000000000" pitchFamily="2" charset="0"/>
              </a:rPr>
              <a:t>+</a:t>
            </a:r>
            <a:r>
              <a:rPr lang="en-AU" sz="600" dirty="0">
                <a:solidFill>
                  <a:prstClr val="black">
                    <a:lumMod val="50000"/>
                    <a:lumOff val="50000"/>
                  </a:prstClr>
                </a:solidFill>
                <a:latin typeface="VIC" panose="00000500000000000000" pitchFamily="2" charset="0"/>
              </a:rPr>
              <a:t>Note that there are reservations, based on local mobile access experience, about the good coverage indicated by public coverage maps.</a:t>
            </a:r>
          </a:p>
        </p:txBody>
      </p:sp>
      <p:sp>
        <p:nvSpPr>
          <p:cNvPr id="119" name="Partial Circle 118">
            <a:extLst>
              <a:ext uri="{FF2B5EF4-FFF2-40B4-BE49-F238E27FC236}">
                <a16:creationId xmlns:a16="http://schemas.microsoft.com/office/drawing/2014/main" id="{2B416C8B-D372-42EC-AAD1-7ABEE36C44EF}"/>
              </a:ext>
            </a:extLst>
          </p:cNvPr>
          <p:cNvSpPr/>
          <p:nvPr/>
        </p:nvSpPr>
        <p:spPr>
          <a:xfrm>
            <a:off x="3580550" y="3715860"/>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20" name="Partial Circle 119">
            <a:extLst>
              <a:ext uri="{FF2B5EF4-FFF2-40B4-BE49-F238E27FC236}">
                <a16:creationId xmlns:a16="http://schemas.microsoft.com/office/drawing/2014/main" id="{D088056A-8928-470E-A67B-69ADD6417B8F}"/>
              </a:ext>
            </a:extLst>
          </p:cNvPr>
          <p:cNvSpPr/>
          <p:nvPr/>
        </p:nvSpPr>
        <p:spPr>
          <a:xfrm rot="10800000">
            <a:off x="3588466" y="3715013"/>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pic>
        <p:nvPicPr>
          <p:cNvPr id="46" name="Picture 45">
            <a:extLst>
              <a:ext uri="{FF2B5EF4-FFF2-40B4-BE49-F238E27FC236}">
                <a16:creationId xmlns:a16="http://schemas.microsoft.com/office/drawing/2014/main" id="{E8AA80CE-06E2-4A54-A020-92A9EFB04C0D}"/>
              </a:ext>
            </a:extLst>
          </p:cNvPr>
          <p:cNvPicPr>
            <a:picLocks noChangeAspect="1"/>
          </p:cNvPicPr>
          <p:nvPr/>
        </p:nvPicPr>
        <p:blipFill>
          <a:blip r:embed="rId5">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1748381" y="1667293"/>
            <a:ext cx="1796231" cy="2070232"/>
          </a:xfrm>
          <a:prstGeom prst="rect">
            <a:avLst/>
          </a:prstGeom>
        </p:spPr>
      </p:pic>
      <p:graphicFrame>
        <p:nvGraphicFramePr>
          <p:cNvPr id="5" name="Table 4">
            <a:extLst>
              <a:ext uri="{FF2B5EF4-FFF2-40B4-BE49-F238E27FC236}">
                <a16:creationId xmlns:a16="http://schemas.microsoft.com/office/drawing/2014/main" id="{314707CE-EF8E-4423-BE21-3FEB59A94C79}"/>
              </a:ext>
            </a:extLst>
          </p:cNvPr>
          <p:cNvGraphicFramePr>
            <a:graphicFrameLocks noGrp="1"/>
          </p:cNvGraphicFramePr>
          <p:nvPr>
            <p:extLst>
              <p:ext uri="{D42A27DB-BD31-4B8C-83A1-F6EECF244321}">
                <p14:modId xmlns:p14="http://schemas.microsoft.com/office/powerpoint/2010/main" val="1980353331"/>
              </p:ext>
            </p:extLst>
          </p:nvPr>
        </p:nvGraphicFramePr>
        <p:xfrm>
          <a:off x="499111" y="5857410"/>
          <a:ext cx="5286915" cy="2988001"/>
        </p:xfrm>
        <a:graphic>
          <a:graphicData uri="http://schemas.openxmlformats.org/drawingml/2006/table">
            <a:tbl>
              <a:tblPr>
                <a:tableStyleId>{2D5ABB26-0587-4C30-8999-92F81FD0307C}</a:tableStyleId>
              </a:tblPr>
              <a:tblGrid>
                <a:gridCol w="465008">
                  <a:extLst>
                    <a:ext uri="{9D8B030D-6E8A-4147-A177-3AD203B41FA5}">
                      <a16:colId xmlns:a16="http://schemas.microsoft.com/office/drawing/2014/main" val="2045512828"/>
                    </a:ext>
                  </a:extLst>
                </a:gridCol>
                <a:gridCol w="913082">
                  <a:extLst>
                    <a:ext uri="{9D8B030D-6E8A-4147-A177-3AD203B41FA5}">
                      <a16:colId xmlns:a16="http://schemas.microsoft.com/office/drawing/2014/main" val="212506198"/>
                    </a:ext>
                  </a:extLst>
                </a:gridCol>
                <a:gridCol w="913082">
                  <a:extLst>
                    <a:ext uri="{9D8B030D-6E8A-4147-A177-3AD203B41FA5}">
                      <a16:colId xmlns:a16="http://schemas.microsoft.com/office/drawing/2014/main" val="1653811389"/>
                    </a:ext>
                  </a:extLst>
                </a:gridCol>
                <a:gridCol w="2995743">
                  <a:extLst>
                    <a:ext uri="{9D8B030D-6E8A-4147-A177-3AD203B41FA5}">
                      <a16:colId xmlns:a16="http://schemas.microsoft.com/office/drawing/2014/main" val="2861387285"/>
                    </a:ext>
                  </a:extLst>
                </a:gridCol>
              </a:tblGrid>
              <a:tr h="342721">
                <a:tc>
                  <a:txBody>
                    <a:bodyPr/>
                    <a:lstStyle/>
                    <a:p>
                      <a:pPr algn="ctr" fontAlgn="ctr">
                        <a:spcAft>
                          <a:spcPts val="600"/>
                        </a:spcAft>
                      </a:pPr>
                      <a:r>
                        <a:rPr lang="en-US" sz="900" b="1" u="none" strike="noStrike" dirty="0">
                          <a:solidFill>
                            <a:schemeClr val="tx1">
                              <a:lumMod val="50000"/>
                              <a:lumOff val="50000"/>
                            </a:schemeClr>
                          </a:solidFill>
                          <a:effectLst/>
                          <a:latin typeface="VIC" panose="00000500000000000000" pitchFamily="2" charset="0"/>
                        </a:rPr>
                        <a:t>Road Class</a:t>
                      </a:r>
                      <a:endParaRPr lang="en-AU" sz="900" b="1"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b="1" u="none" strike="noStrike" dirty="0">
                          <a:solidFill>
                            <a:schemeClr val="tx1">
                              <a:lumMod val="50000"/>
                              <a:lumOff val="50000"/>
                            </a:schemeClr>
                          </a:solidFill>
                          <a:effectLst/>
                          <a:latin typeface="VIC" panose="00000500000000000000" pitchFamily="2" charset="0"/>
                        </a:rPr>
                        <a:t>From</a:t>
                      </a:r>
                      <a:endParaRPr lang="en-AU" sz="900" b="1"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b="1" u="none" strike="noStrike" dirty="0">
                          <a:solidFill>
                            <a:schemeClr val="tx1">
                              <a:lumMod val="50000"/>
                              <a:lumOff val="50000"/>
                            </a:schemeClr>
                          </a:solidFill>
                          <a:effectLst/>
                          <a:latin typeface="VIC" panose="00000500000000000000" pitchFamily="2" charset="0"/>
                        </a:rPr>
                        <a:t>To</a:t>
                      </a:r>
                      <a:endParaRPr lang="en-AU" sz="900" b="1"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b="1" u="none" strike="noStrike" dirty="0">
                          <a:solidFill>
                            <a:schemeClr val="tx1">
                              <a:lumMod val="50000"/>
                              <a:lumOff val="50000"/>
                            </a:schemeClr>
                          </a:solidFill>
                          <a:effectLst/>
                          <a:latin typeface="VIC" panose="00000500000000000000" pitchFamily="2" charset="0"/>
                        </a:rPr>
                        <a:t>Mobile Coverage</a:t>
                      </a:r>
                      <a:endParaRPr lang="en-AU" sz="900" b="1"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7931239"/>
                  </a:ext>
                </a:extLst>
              </a:tr>
              <a:tr h="176352">
                <a:tc rowSpan="10">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A/B</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Sunbury</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Ravenswood</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4G coverage by three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6367562"/>
                  </a:ext>
                </a:extLst>
              </a:tr>
              <a:tr h="176352">
                <a:tc vMerge="1">
                  <a:txBody>
                    <a:bodyPr/>
                    <a:lstStyle/>
                    <a:p>
                      <a:endParaRPr lang="en-AU"/>
                    </a:p>
                  </a:txBody>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Charlton</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err="1">
                          <a:solidFill>
                            <a:schemeClr val="tx1">
                              <a:lumMod val="50000"/>
                              <a:lumOff val="50000"/>
                            </a:schemeClr>
                          </a:solidFill>
                          <a:effectLst/>
                          <a:latin typeface="VIC" panose="00000500000000000000" pitchFamily="2" charset="0"/>
                        </a:rPr>
                        <a:t>Wedderburn</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4G coverage by three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4752165"/>
                  </a:ext>
                </a:extLst>
              </a:tr>
              <a:tr h="176352">
                <a:tc vMerge="1">
                  <a:txBody>
                    <a:bodyPr/>
                    <a:lstStyle/>
                    <a:p>
                      <a:endParaRPr lang="en-AU"/>
                    </a:p>
                  </a:txBody>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Ravenswood</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err="1">
                          <a:solidFill>
                            <a:schemeClr val="tx1">
                              <a:lumMod val="50000"/>
                              <a:lumOff val="50000"/>
                            </a:schemeClr>
                          </a:solidFill>
                          <a:effectLst/>
                          <a:latin typeface="VIC" panose="00000500000000000000" pitchFamily="2" charset="0"/>
                        </a:rPr>
                        <a:t>Marong</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4G coverage by three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1148846"/>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Bendigo</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err="1">
                          <a:solidFill>
                            <a:schemeClr val="tx1">
                              <a:lumMod val="50000"/>
                              <a:lumOff val="50000"/>
                            </a:schemeClr>
                          </a:solidFill>
                          <a:effectLst/>
                          <a:latin typeface="VIC" panose="00000500000000000000" pitchFamily="2" charset="0"/>
                        </a:rPr>
                        <a:t>Macorna</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4G coverage by one carrier only</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0512183"/>
                  </a:ext>
                </a:extLst>
              </a:tr>
              <a:tr h="176352">
                <a:tc vMerge="1">
                  <a:txBody>
                    <a:bodyPr/>
                    <a:lstStyle/>
                    <a:p>
                      <a:endParaRPr lang="en-AU"/>
                    </a:p>
                  </a:txBody>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Bendigo</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Heathcote</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4G coverage by at least two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005430"/>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Bendigo</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Stanhope</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4G coverage by three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9044734"/>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Gunbower</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err="1">
                          <a:solidFill>
                            <a:schemeClr val="tx1">
                              <a:lumMod val="50000"/>
                              <a:lumOff val="50000"/>
                            </a:schemeClr>
                          </a:solidFill>
                          <a:effectLst/>
                          <a:latin typeface="VIC" panose="00000500000000000000" pitchFamily="2" charset="0"/>
                        </a:rPr>
                        <a:t>Wyuna</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4G coverage by one carrier only</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1444935"/>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Echuca</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Heathcote</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3G coverage or better by two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6291033"/>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Elphinstone</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Avoca</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4G coverage by at least two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4642969"/>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Marong</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Logan</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4G coverage by one carrier only</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0986801"/>
                  </a:ext>
                </a:extLst>
              </a:tr>
              <a:tr h="176352">
                <a:tc>
                  <a:txBody>
                    <a:bodyPr/>
                    <a:lstStyle/>
                    <a:p>
                      <a:pPr algn="ctr" fontAlgn="ctr">
                        <a:spcAft>
                          <a:spcPts val="600"/>
                        </a:spcAft>
                      </a:pPr>
                      <a:r>
                        <a:rPr lang="en-AU" sz="900" b="0" i="0" u="none" strike="noStrike" dirty="0">
                          <a:solidFill>
                            <a:schemeClr val="tx1">
                              <a:lumMod val="50000"/>
                              <a:lumOff val="50000"/>
                            </a:schemeClr>
                          </a:solidFill>
                          <a:effectLst/>
                          <a:latin typeface="VIC" panose="00000500000000000000" pitchFamily="2" charset="0"/>
                        </a:rPr>
                        <a:t>C</a:t>
                      </a:r>
                    </a:p>
                  </a:txBody>
                  <a:tcPr marL="8231" marR="8231" marT="823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ctr">
                        <a:spcAft>
                          <a:spcPts val="600"/>
                        </a:spcAft>
                      </a:pPr>
                      <a:r>
                        <a:rPr lang="en-AU" sz="900" b="0" i="0" u="none" strike="noStrike" dirty="0">
                          <a:solidFill>
                            <a:schemeClr val="tx1">
                              <a:lumMod val="50000"/>
                              <a:lumOff val="50000"/>
                            </a:schemeClr>
                          </a:solidFill>
                          <a:effectLst/>
                          <a:latin typeface="VIC" panose="00000500000000000000" pitchFamily="2" charset="0"/>
                        </a:rPr>
                        <a:t>86 roads</a:t>
                      </a: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spcAft>
                          <a:spcPts val="600"/>
                        </a:spcAft>
                      </a:pP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AU" sz="900" b="0" i="0" u="none" strike="noStrike" dirty="0">
                          <a:solidFill>
                            <a:schemeClr val="tx1">
                              <a:lumMod val="50000"/>
                              <a:lumOff val="50000"/>
                            </a:schemeClr>
                          </a:solidFill>
                          <a:effectLst/>
                          <a:latin typeface="VIC" panose="00000500000000000000" pitchFamily="2" charset="0"/>
                        </a:rPr>
                        <a:t>Patchy/low coverage</a:t>
                      </a: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437677"/>
                  </a:ext>
                </a:extLst>
              </a:tr>
              <a:tr h="176352">
                <a:tc rowSpan="4">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Rail</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Bendigo</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Melbourne</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4G coverage by three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217776"/>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Bendigo</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Echuca</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4G coverage by three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387738"/>
                  </a:ext>
                </a:extLst>
              </a:tr>
              <a:tr h="176352">
                <a:tc vMerge="1">
                  <a:txBody>
                    <a:bodyPr/>
                    <a:lstStyle/>
                    <a:p>
                      <a:endParaRPr lang="en-AU"/>
                    </a:p>
                  </a:txBody>
                  <a:tcPr/>
                </a:tc>
                <a:tc>
                  <a:txBody>
                    <a:bodyPr/>
                    <a:lstStyle/>
                    <a:p>
                      <a:pPr algn="ctr" fontAlgn="ctr">
                        <a:spcAft>
                          <a:spcPts val="600"/>
                        </a:spcAft>
                      </a:pPr>
                      <a:r>
                        <a:rPr lang="en-US" sz="900" u="none" strike="noStrike">
                          <a:solidFill>
                            <a:schemeClr val="tx1">
                              <a:lumMod val="50000"/>
                              <a:lumOff val="50000"/>
                            </a:schemeClr>
                          </a:solidFill>
                          <a:effectLst/>
                          <a:latin typeface="VIC" panose="00000500000000000000" pitchFamily="2" charset="0"/>
                        </a:rPr>
                        <a:t>Bendigo</a:t>
                      </a:r>
                      <a:endParaRPr lang="en-AU" sz="900" b="0" i="0" u="none" strike="noStrike">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Swan Hill</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3G coverage or better by two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095855"/>
                  </a:ext>
                </a:extLst>
              </a:tr>
              <a:tr h="176352">
                <a:tc vMerge="1">
                  <a:txBody>
                    <a:bodyPr/>
                    <a:lstStyle/>
                    <a:p>
                      <a:endParaRPr lang="en-AU"/>
                    </a:p>
                  </a:txBody>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Ballarat</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Aft>
                          <a:spcPts val="600"/>
                        </a:spcAft>
                      </a:pPr>
                      <a:r>
                        <a:rPr lang="en-US" sz="900" u="none" strike="noStrike" dirty="0">
                          <a:solidFill>
                            <a:schemeClr val="tx1">
                              <a:lumMod val="50000"/>
                              <a:lumOff val="50000"/>
                            </a:schemeClr>
                          </a:solidFill>
                          <a:effectLst/>
                          <a:latin typeface="VIC" panose="00000500000000000000" pitchFamily="2" charset="0"/>
                        </a:rPr>
                        <a:t>Maryborough</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0" algn="l" fontAlgn="ctr">
                        <a:spcAft>
                          <a:spcPts val="600"/>
                        </a:spcAft>
                      </a:pPr>
                      <a:r>
                        <a:rPr lang="en-US" sz="900" u="none" strike="noStrike" dirty="0">
                          <a:solidFill>
                            <a:schemeClr val="tx1">
                              <a:lumMod val="50000"/>
                              <a:lumOff val="50000"/>
                            </a:schemeClr>
                          </a:solidFill>
                          <a:effectLst/>
                          <a:latin typeface="VIC" panose="00000500000000000000" pitchFamily="2" charset="0"/>
                        </a:rPr>
                        <a:t>Continuous 3G coverage or better by two carriers</a:t>
                      </a:r>
                      <a:endParaRPr lang="en-AU" sz="900" b="0" i="0" u="none" strike="noStrike" dirty="0">
                        <a:solidFill>
                          <a:schemeClr val="tx1">
                            <a:lumMod val="50000"/>
                            <a:lumOff val="50000"/>
                          </a:schemeClr>
                        </a:solidFill>
                        <a:effectLst/>
                        <a:latin typeface="VIC" panose="00000500000000000000" pitchFamily="2" charset="0"/>
                      </a:endParaRPr>
                    </a:p>
                  </a:txBody>
                  <a:tcPr marL="8231" marR="8231" marT="823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0054881"/>
                  </a:ext>
                </a:extLst>
              </a:tr>
            </a:tbl>
          </a:graphicData>
        </a:graphic>
      </p:graphicFrame>
      <p:sp>
        <p:nvSpPr>
          <p:cNvPr id="51" name="Oval 50">
            <a:extLst>
              <a:ext uri="{FF2B5EF4-FFF2-40B4-BE49-F238E27FC236}">
                <a16:creationId xmlns:a16="http://schemas.microsoft.com/office/drawing/2014/main" id="{FB54FD06-5629-4D87-A1EE-DFA7B8C76202}"/>
              </a:ext>
            </a:extLst>
          </p:cNvPr>
          <p:cNvSpPr/>
          <p:nvPr/>
        </p:nvSpPr>
        <p:spPr>
          <a:xfrm>
            <a:off x="2810631" y="7302036"/>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2" name="Oval 51">
            <a:extLst>
              <a:ext uri="{FF2B5EF4-FFF2-40B4-BE49-F238E27FC236}">
                <a16:creationId xmlns:a16="http://schemas.microsoft.com/office/drawing/2014/main" id="{60166B47-C97F-4EBB-9818-69EE1D65F479}"/>
              </a:ext>
            </a:extLst>
          </p:cNvPr>
          <p:cNvSpPr/>
          <p:nvPr/>
        </p:nvSpPr>
        <p:spPr>
          <a:xfrm>
            <a:off x="2810631" y="7829718"/>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3" name="Oval 52">
            <a:extLst>
              <a:ext uri="{FF2B5EF4-FFF2-40B4-BE49-F238E27FC236}">
                <a16:creationId xmlns:a16="http://schemas.microsoft.com/office/drawing/2014/main" id="{523ECAA7-52D8-4382-9AD3-66EB04BB09E6}"/>
              </a:ext>
            </a:extLst>
          </p:cNvPr>
          <p:cNvSpPr/>
          <p:nvPr/>
        </p:nvSpPr>
        <p:spPr>
          <a:xfrm>
            <a:off x="2810631" y="6774354"/>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4" name="Oval 53">
            <a:extLst>
              <a:ext uri="{FF2B5EF4-FFF2-40B4-BE49-F238E27FC236}">
                <a16:creationId xmlns:a16="http://schemas.microsoft.com/office/drawing/2014/main" id="{761E69A7-A13A-4E77-BA48-9B208EC3232E}"/>
              </a:ext>
            </a:extLst>
          </p:cNvPr>
          <p:cNvSpPr/>
          <p:nvPr/>
        </p:nvSpPr>
        <p:spPr>
          <a:xfrm>
            <a:off x="2810631" y="6246672"/>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5" name="Oval 54">
            <a:extLst>
              <a:ext uri="{FF2B5EF4-FFF2-40B4-BE49-F238E27FC236}">
                <a16:creationId xmlns:a16="http://schemas.microsoft.com/office/drawing/2014/main" id="{987AEA89-AD56-4B8B-8B66-84ACADC5C997}"/>
              </a:ext>
            </a:extLst>
          </p:cNvPr>
          <p:cNvSpPr/>
          <p:nvPr/>
        </p:nvSpPr>
        <p:spPr>
          <a:xfrm>
            <a:off x="2810631" y="6422566"/>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6" name="Oval 55">
            <a:extLst>
              <a:ext uri="{FF2B5EF4-FFF2-40B4-BE49-F238E27FC236}">
                <a16:creationId xmlns:a16="http://schemas.microsoft.com/office/drawing/2014/main" id="{4CD2AA97-A08D-4A41-A2D2-9C1D0104FA09}"/>
              </a:ext>
            </a:extLst>
          </p:cNvPr>
          <p:cNvSpPr/>
          <p:nvPr/>
        </p:nvSpPr>
        <p:spPr>
          <a:xfrm>
            <a:off x="2810631" y="6598460"/>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7" name="Oval 56">
            <a:extLst>
              <a:ext uri="{FF2B5EF4-FFF2-40B4-BE49-F238E27FC236}">
                <a16:creationId xmlns:a16="http://schemas.microsoft.com/office/drawing/2014/main" id="{79343ECA-37B1-4681-9D99-7BB6AEB525FF}"/>
              </a:ext>
            </a:extLst>
          </p:cNvPr>
          <p:cNvSpPr/>
          <p:nvPr/>
        </p:nvSpPr>
        <p:spPr>
          <a:xfrm>
            <a:off x="2810631" y="6950248"/>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8" name="Oval 57">
            <a:extLst>
              <a:ext uri="{FF2B5EF4-FFF2-40B4-BE49-F238E27FC236}">
                <a16:creationId xmlns:a16="http://schemas.microsoft.com/office/drawing/2014/main" id="{6D79ED2E-E8F3-4FB4-85F2-B20CB84151E5}"/>
              </a:ext>
            </a:extLst>
          </p:cNvPr>
          <p:cNvSpPr/>
          <p:nvPr/>
        </p:nvSpPr>
        <p:spPr>
          <a:xfrm>
            <a:off x="2810631" y="7126142"/>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59" name="Oval 58">
            <a:extLst>
              <a:ext uri="{FF2B5EF4-FFF2-40B4-BE49-F238E27FC236}">
                <a16:creationId xmlns:a16="http://schemas.microsoft.com/office/drawing/2014/main" id="{B473C72A-64B3-49B3-AB67-FC2F7F4DBBB0}"/>
              </a:ext>
            </a:extLst>
          </p:cNvPr>
          <p:cNvSpPr/>
          <p:nvPr/>
        </p:nvSpPr>
        <p:spPr>
          <a:xfrm>
            <a:off x="2810631" y="7477930"/>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0" name="Oval 59">
            <a:extLst>
              <a:ext uri="{FF2B5EF4-FFF2-40B4-BE49-F238E27FC236}">
                <a16:creationId xmlns:a16="http://schemas.microsoft.com/office/drawing/2014/main" id="{058BD233-A8C9-48BE-9D1E-2C147370034A}"/>
              </a:ext>
            </a:extLst>
          </p:cNvPr>
          <p:cNvSpPr/>
          <p:nvPr/>
        </p:nvSpPr>
        <p:spPr>
          <a:xfrm>
            <a:off x="2810631" y="7653824"/>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1" name="Oval 60">
            <a:extLst>
              <a:ext uri="{FF2B5EF4-FFF2-40B4-BE49-F238E27FC236}">
                <a16:creationId xmlns:a16="http://schemas.microsoft.com/office/drawing/2014/main" id="{2A5632EE-800E-4066-B655-6900C48AC998}"/>
              </a:ext>
            </a:extLst>
          </p:cNvPr>
          <p:cNvSpPr/>
          <p:nvPr/>
        </p:nvSpPr>
        <p:spPr>
          <a:xfrm>
            <a:off x="2810631" y="8181506"/>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2" name="Oval 61">
            <a:extLst>
              <a:ext uri="{FF2B5EF4-FFF2-40B4-BE49-F238E27FC236}">
                <a16:creationId xmlns:a16="http://schemas.microsoft.com/office/drawing/2014/main" id="{63D314F9-DBB8-4BF3-AFB2-E1054119F0B3}"/>
              </a:ext>
            </a:extLst>
          </p:cNvPr>
          <p:cNvSpPr/>
          <p:nvPr/>
        </p:nvSpPr>
        <p:spPr>
          <a:xfrm>
            <a:off x="2810631" y="8357400"/>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3" name="Oval 62">
            <a:extLst>
              <a:ext uri="{FF2B5EF4-FFF2-40B4-BE49-F238E27FC236}">
                <a16:creationId xmlns:a16="http://schemas.microsoft.com/office/drawing/2014/main" id="{79263A65-EB68-4E2D-968F-4BACCBBB19F4}"/>
              </a:ext>
            </a:extLst>
          </p:cNvPr>
          <p:cNvSpPr/>
          <p:nvPr/>
        </p:nvSpPr>
        <p:spPr>
          <a:xfrm>
            <a:off x="2810631" y="8533294"/>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4" name="Oval 63">
            <a:extLst>
              <a:ext uri="{FF2B5EF4-FFF2-40B4-BE49-F238E27FC236}">
                <a16:creationId xmlns:a16="http://schemas.microsoft.com/office/drawing/2014/main" id="{0AAAD389-9222-4F0A-A1AE-E03C28A6F11B}"/>
              </a:ext>
            </a:extLst>
          </p:cNvPr>
          <p:cNvSpPr/>
          <p:nvPr/>
        </p:nvSpPr>
        <p:spPr>
          <a:xfrm>
            <a:off x="2810631" y="8709187"/>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2" name="Rectangle 11">
            <a:extLst>
              <a:ext uri="{FF2B5EF4-FFF2-40B4-BE49-F238E27FC236}">
                <a16:creationId xmlns:a16="http://schemas.microsoft.com/office/drawing/2014/main" id="{C48721DB-CD42-4C23-BE18-6762684D7E86}"/>
              </a:ext>
            </a:extLst>
          </p:cNvPr>
          <p:cNvSpPr/>
          <p:nvPr/>
        </p:nvSpPr>
        <p:spPr>
          <a:xfrm>
            <a:off x="3665935" y="3655644"/>
            <a:ext cx="973343"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Hanging Rock</a:t>
            </a:r>
          </a:p>
        </p:txBody>
      </p:sp>
      <p:cxnSp>
        <p:nvCxnSpPr>
          <p:cNvPr id="71" name="Straight Connector 70">
            <a:extLst>
              <a:ext uri="{FF2B5EF4-FFF2-40B4-BE49-F238E27FC236}">
                <a16:creationId xmlns:a16="http://schemas.microsoft.com/office/drawing/2014/main" id="{F74A8054-4A9F-4074-8E83-6D558BFCD766}"/>
              </a:ext>
            </a:extLst>
          </p:cNvPr>
          <p:cNvCxnSpPr>
            <a:cxnSpLocks/>
            <a:stCxn id="119" idx="2"/>
          </p:cNvCxnSpPr>
          <p:nvPr/>
        </p:nvCxnSpPr>
        <p:spPr>
          <a:xfrm flipH="1" flipV="1">
            <a:off x="3016138" y="3413788"/>
            <a:ext cx="564412" cy="35160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808DEDE-BE31-4BEE-97E7-C66FC200769B}"/>
              </a:ext>
            </a:extLst>
          </p:cNvPr>
          <p:cNvSpPr/>
          <p:nvPr/>
        </p:nvSpPr>
        <p:spPr>
          <a:xfrm>
            <a:off x="3407457" y="2952456"/>
            <a:ext cx="1763624"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Victorian Goldfields Railway</a:t>
            </a:r>
          </a:p>
        </p:txBody>
      </p:sp>
      <p:cxnSp>
        <p:nvCxnSpPr>
          <p:cNvPr id="76" name="Straight Connector 75">
            <a:extLst>
              <a:ext uri="{FF2B5EF4-FFF2-40B4-BE49-F238E27FC236}">
                <a16:creationId xmlns:a16="http://schemas.microsoft.com/office/drawing/2014/main" id="{D36E87D9-4B0E-49BF-A2C1-D5A35B205F9A}"/>
              </a:ext>
            </a:extLst>
          </p:cNvPr>
          <p:cNvCxnSpPr>
            <a:cxnSpLocks/>
            <a:stCxn id="149" idx="2"/>
          </p:cNvCxnSpPr>
          <p:nvPr/>
        </p:nvCxnSpPr>
        <p:spPr>
          <a:xfrm flipH="1">
            <a:off x="2619300" y="3064989"/>
            <a:ext cx="742784" cy="186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6B2159-28EA-4810-A6D8-650A02FB570D}"/>
              </a:ext>
            </a:extLst>
          </p:cNvPr>
          <p:cNvCxnSpPr>
            <a:cxnSpLocks/>
            <a:endCxn id="150" idx="2"/>
          </p:cNvCxnSpPr>
          <p:nvPr/>
        </p:nvCxnSpPr>
        <p:spPr>
          <a:xfrm flipH="1" flipV="1">
            <a:off x="1566007" y="2995857"/>
            <a:ext cx="630606" cy="5608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A7377EE-570D-4C88-9B7C-B7B87BD8693D}"/>
              </a:ext>
            </a:extLst>
          </p:cNvPr>
          <p:cNvSpPr/>
          <p:nvPr/>
        </p:nvSpPr>
        <p:spPr>
          <a:xfrm>
            <a:off x="121936" y="2875412"/>
            <a:ext cx="1399785" cy="369332"/>
          </a:xfrm>
          <a:prstGeom prst="rect">
            <a:avLst/>
          </a:prstGeom>
        </p:spPr>
        <p:txBody>
          <a:bodyPr wrap="square">
            <a:spAutoFit/>
          </a:bodyPr>
          <a:lstStyle/>
          <a:p>
            <a:pPr lvl="0" algn="r"/>
            <a:r>
              <a:rPr lang="en-AU" sz="900" dirty="0" err="1">
                <a:solidFill>
                  <a:prstClr val="black">
                    <a:lumMod val="50000"/>
                    <a:lumOff val="50000"/>
                  </a:prstClr>
                </a:solidFill>
                <a:latin typeface="VIC" panose="00000500000000000000" pitchFamily="2" charset="0"/>
              </a:rPr>
              <a:t>Paddys</a:t>
            </a:r>
            <a:r>
              <a:rPr lang="en-AU" sz="900" dirty="0">
                <a:solidFill>
                  <a:prstClr val="black">
                    <a:lumMod val="50000"/>
                    <a:lumOff val="50000"/>
                  </a:prstClr>
                </a:solidFill>
                <a:latin typeface="VIC" panose="00000500000000000000" pitchFamily="2" charset="0"/>
              </a:rPr>
              <a:t> Ranges State Park Maryborough</a:t>
            </a:r>
          </a:p>
        </p:txBody>
      </p:sp>
      <p:sp>
        <p:nvSpPr>
          <p:cNvPr id="22" name="Rectangle 21">
            <a:extLst>
              <a:ext uri="{FF2B5EF4-FFF2-40B4-BE49-F238E27FC236}">
                <a16:creationId xmlns:a16="http://schemas.microsoft.com/office/drawing/2014/main" id="{FAB5F8DB-E782-43A6-8D76-0E4E0BA86492}"/>
              </a:ext>
            </a:extLst>
          </p:cNvPr>
          <p:cNvSpPr/>
          <p:nvPr/>
        </p:nvSpPr>
        <p:spPr>
          <a:xfrm>
            <a:off x="3672043" y="2511379"/>
            <a:ext cx="1717137"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Central Deborah Gold Mine</a:t>
            </a:r>
          </a:p>
        </p:txBody>
      </p:sp>
      <p:cxnSp>
        <p:nvCxnSpPr>
          <p:cNvPr id="84" name="Straight Connector 83">
            <a:extLst>
              <a:ext uri="{FF2B5EF4-FFF2-40B4-BE49-F238E27FC236}">
                <a16:creationId xmlns:a16="http://schemas.microsoft.com/office/drawing/2014/main" id="{A5DCF325-2CC4-47A5-BF2F-EC70C71CC9B4}"/>
              </a:ext>
            </a:extLst>
          </p:cNvPr>
          <p:cNvCxnSpPr>
            <a:cxnSpLocks/>
            <a:stCxn id="163" idx="2"/>
          </p:cNvCxnSpPr>
          <p:nvPr/>
        </p:nvCxnSpPr>
        <p:spPr>
          <a:xfrm flipH="1">
            <a:off x="2705137" y="2626052"/>
            <a:ext cx="919682" cy="12253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37D3CF4-35D5-4C63-87CC-DFDD03B735B4}"/>
              </a:ext>
            </a:extLst>
          </p:cNvPr>
          <p:cNvSpPr/>
          <p:nvPr/>
        </p:nvSpPr>
        <p:spPr>
          <a:xfrm>
            <a:off x="158733" y="1927148"/>
            <a:ext cx="1342086" cy="507831"/>
          </a:xfrm>
          <a:prstGeom prst="rect">
            <a:avLst/>
          </a:prstGeom>
        </p:spPr>
        <p:txBody>
          <a:bodyPr wrap="square">
            <a:spAutoFit/>
          </a:bodyPr>
          <a:lstStyle/>
          <a:p>
            <a:pPr lvl="0" algn="r"/>
            <a:r>
              <a:rPr lang="en-AU" sz="900" dirty="0">
                <a:solidFill>
                  <a:prstClr val="black">
                    <a:lumMod val="50000"/>
                    <a:lumOff val="50000"/>
                  </a:prstClr>
                </a:solidFill>
                <a:latin typeface="VIC" panose="00000500000000000000" pitchFamily="2" charset="0"/>
              </a:rPr>
              <a:t>Melville Caves Picnic Area - </a:t>
            </a:r>
            <a:r>
              <a:rPr lang="en-AU" sz="900" dirty="0" err="1">
                <a:solidFill>
                  <a:prstClr val="black">
                    <a:lumMod val="50000"/>
                    <a:lumOff val="50000"/>
                  </a:prstClr>
                </a:solidFill>
                <a:latin typeface="VIC" panose="00000500000000000000" pitchFamily="2" charset="0"/>
              </a:rPr>
              <a:t>Kooyoora</a:t>
            </a:r>
            <a:r>
              <a:rPr lang="en-AU" sz="900" dirty="0">
                <a:solidFill>
                  <a:prstClr val="black">
                    <a:lumMod val="50000"/>
                    <a:lumOff val="50000"/>
                  </a:prstClr>
                </a:solidFill>
                <a:latin typeface="VIC" panose="00000500000000000000" pitchFamily="2" charset="0"/>
              </a:rPr>
              <a:t> State Park</a:t>
            </a:r>
          </a:p>
        </p:txBody>
      </p:sp>
      <p:cxnSp>
        <p:nvCxnSpPr>
          <p:cNvPr id="89" name="Straight Connector 88">
            <a:extLst>
              <a:ext uri="{FF2B5EF4-FFF2-40B4-BE49-F238E27FC236}">
                <a16:creationId xmlns:a16="http://schemas.microsoft.com/office/drawing/2014/main" id="{BE0E16BB-D6B7-48AA-AFD0-9BEEE47AA11A}"/>
              </a:ext>
            </a:extLst>
          </p:cNvPr>
          <p:cNvCxnSpPr>
            <a:cxnSpLocks/>
            <a:endCxn id="167" idx="2"/>
          </p:cNvCxnSpPr>
          <p:nvPr/>
        </p:nvCxnSpPr>
        <p:spPr>
          <a:xfrm flipH="1" flipV="1">
            <a:off x="1559981" y="2057721"/>
            <a:ext cx="431552" cy="53565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B1868A5-9253-4510-A02D-B7C996831DF2}"/>
              </a:ext>
            </a:extLst>
          </p:cNvPr>
          <p:cNvSpPr/>
          <p:nvPr/>
        </p:nvSpPr>
        <p:spPr>
          <a:xfrm>
            <a:off x="3569343" y="3179926"/>
            <a:ext cx="898003" cy="230832"/>
          </a:xfrm>
          <a:prstGeom prst="rect">
            <a:avLst/>
          </a:prstGeom>
        </p:spPr>
        <p:txBody>
          <a:bodyPr wrap="none">
            <a:spAutoFit/>
          </a:bodyPr>
          <a:lstStyle/>
          <a:p>
            <a:pPr lvl="0"/>
            <a:r>
              <a:rPr lang="en-AU" sz="900" dirty="0" err="1">
                <a:solidFill>
                  <a:prstClr val="black">
                    <a:lumMod val="50000"/>
                    <a:lumOff val="50000"/>
                  </a:prstClr>
                </a:solidFill>
                <a:latin typeface="VIC" panose="00000500000000000000" pitchFamily="2" charset="0"/>
              </a:rPr>
              <a:t>Turpins</a:t>
            </a:r>
            <a:r>
              <a:rPr lang="en-AU" sz="900" dirty="0">
                <a:solidFill>
                  <a:prstClr val="black">
                    <a:lumMod val="50000"/>
                    <a:lumOff val="50000"/>
                  </a:prstClr>
                </a:solidFill>
                <a:latin typeface="VIC" panose="00000500000000000000" pitchFamily="2" charset="0"/>
              </a:rPr>
              <a:t> Falls</a:t>
            </a:r>
          </a:p>
        </p:txBody>
      </p:sp>
      <p:cxnSp>
        <p:nvCxnSpPr>
          <p:cNvPr id="95" name="Straight Connector 94">
            <a:extLst>
              <a:ext uri="{FF2B5EF4-FFF2-40B4-BE49-F238E27FC236}">
                <a16:creationId xmlns:a16="http://schemas.microsoft.com/office/drawing/2014/main" id="{2AAA2CBB-9A64-4361-BA5A-B27402F4A898}"/>
              </a:ext>
            </a:extLst>
          </p:cNvPr>
          <p:cNvCxnSpPr>
            <a:cxnSpLocks/>
            <a:stCxn id="173" idx="2"/>
          </p:cNvCxnSpPr>
          <p:nvPr/>
        </p:nvCxnSpPr>
        <p:spPr>
          <a:xfrm flipH="1" flipV="1">
            <a:off x="2832967" y="3141523"/>
            <a:ext cx="666288" cy="1603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7E81B2D-7A63-4B78-9F97-0193B4140C29}"/>
              </a:ext>
            </a:extLst>
          </p:cNvPr>
          <p:cNvSpPr/>
          <p:nvPr/>
        </p:nvSpPr>
        <p:spPr>
          <a:xfrm>
            <a:off x="3596733" y="1629841"/>
            <a:ext cx="906017"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Murray River</a:t>
            </a:r>
          </a:p>
        </p:txBody>
      </p:sp>
      <p:cxnSp>
        <p:nvCxnSpPr>
          <p:cNvPr id="100" name="Straight Connector 99">
            <a:extLst>
              <a:ext uri="{FF2B5EF4-FFF2-40B4-BE49-F238E27FC236}">
                <a16:creationId xmlns:a16="http://schemas.microsoft.com/office/drawing/2014/main" id="{5A8E343E-6C59-4A20-8FCF-8668C2FBF3AD}"/>
              </a:ext>
            </a:extLst>
          </p:cNvPr>
          <p:cNvCxnSpPr>
            <a:cxnSpLocks/>
          </p:cNvCxnSpPr>
          <p:nvPr/>
        </p:nvCxnSpPr>
        <p:spPr>
          <a:xfrm flipH="1">
            <a:off x="3080473" y="1777694"/>
            <a:ext cx="464139" cy="18306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FD32192-9D63-4C24-9B92-329D63BFD7D9}"/>
              </a:ext>
            </a:extLst>
          </p:cNvPr>
          <p:cNvSpPr/>
          <p:nvPr/>
        </p:nvSpPr>
        <p:spPr>
          <a:xfrm>
            <a:off x="3758835" y="1847692"/>
            <a:ext cx="1609736"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Riverboats Music Festival</a:t>
            </a:r>
          </a:p>
        </p:txBody>
      </p:sp>
      <p:cxnSp>
        <p:nvCxnSpPr>
          <p:cNvPr id="105" name="Straight Connector 104">
            <a:extLst>
              <a:ext uri="{FF2B5EF4-FFF2-40B4-BE49-F238E27FC236}">
                <a16:creationId xmlns:a16="http://schemas.microsoft.com/office/drawing/2014/main" id="{7AB39F1E-8D13-43D9-B4EC-98F663B3A0F4}"/>
              </a:ext>
            </a:extLst>
          </p:cNvPr>
          <p:cNvCxnSpPr>
            <a:cxnSpLocks/>
            <a:stCxn id="179" idx="2"/>
          </p:cNvCxnSpPr>
          <p:nvPr/>
        </p:nvCxnSpPr>
        <p:spPr>
          <a:xfrm flipH="1">
            <a:off x="3126315" y="1963874"/>
            <a:ext cx="545728" cy="3798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E4D81D3-210D-4AF3-8FD2-C13918AAB591}"/>
              </a:ext>
            </a:extLst>
          </p:cNvPr>
          <p:cNvSpPr/>
          <p:nvPr/>
        </p:nvSpPr>
        <p:spPr>
          <a:xfrm>
            <a:off x="3606471" y="3422222"/>
            <a:ext cx="1035861"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Art in the Vines</a:t>
            </a:r>
          </a:p>
        </p:txBody>
      </p:sp>
      <p:cxnSp>
        <p:nvCxnSpPr>
          <p:cNvPr id="111" name="Straight Connector 110">
            <a:extLst>
              <a:ext uri="{FF2B5EF4-FFF2-40B4-BE49-F238E27FC236}">
                <a16:creationId xmlns:a16="http://schemas.microsoft.com/office/drawing/2014/main" id="{BFA1322C-0257-40BB-85A3-13DA0D725D87}"/>
              </a:ext>
            </a:extLst>
          </p:cNvPr>
          <p:cNvCxnSpPr>
            <a:cxnSpLocks/>
            <a:stCxn id="181" idx="2"/>
          </p:cNvCxnSpPr>
          <p:nvPr/>
        </p:nvCxnSpPr>
        <p:spPr>
          <a:xfrm flipH="1" flipV="1">
            <a:off x="3010258" y="3375873"/>
            <a:ext cx="526642" cy="15683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7B0EA3F-FF44-47EA-94E5-6FCB34FA23F1}"/>
              </a:ext>
            </a:extLst>
          </p:cNvPr>
          <p:cNvSpPr/>
          <p:nvPr/>
        </p:nvSpPr>
        <p:spPr>
          <a:xfrm>
            <a:off x="404708" y="1625992"/>
            <a:ext cx="1346715" cy="369332"/>
          </a:xfrm>
          <a:prstGeom prst="rect">
            <a:avLst/>
          </a:prstGeom>
        </p:spPr>
        <p:txBody>
          <a:bodyPr wrap="square">
            <a:spAutoFit/>
          </a:bodyPr>
          <a:lstStyle/>
          <a:p>
            <a:pPr lvl="0" algn="r"/>
            <a:r>
              <a:rPr lang="en-AU" sz="900" dirty="0">
                <a:solidFill>
                  <a:prstClr val="black">
                    <a:lumMod val="50000"/>
                    <a:lumOff val="50000"/>
                  </a:prstClr>
                </a:solidFill>
                <a:latin typeface="VIC" panose="00000500000000000000" pitchFamily="2" charset="0"/>
              </a:rPr>
              <a:t>Loddon Valley Food and Wine Expo</a:t>
            </a:r>
          </a:p>
        </p:txBody>
      </p:sp>
      <p:cxnSp>
        <p:nvCxnSpPr>
          <p:cNvPr id="116" name="Straight Connector 115">
            <a:extLst>
              <a:ext uri="{FF2B5EF4-FFF2-40B4-BE49-F238E27FC236}">
                <a16:creationId xmlns:a16="http://schemas.microsoft.com/office/drawing/2014/main" id="{AA80FA4B-B043-4614-B6DA-FC6FFB7C0652}"/>
              </a:ext>
            </a:extLst>
          </p:cNvPr>
          <p:cNvCxnSpPr>
            <a:cxnSpLocks/>
            <a:endCxn id="183" idx="2"/>
          </p:cNvCxnSpPr>
          <p:nvPr/>
        </p:nvCxnSpPr>
        <p:spPr>
          <a:xfrm flipH="1" flipV="1">
            <a:off x="1814486" y="1737722"/>
            <a:ext cx="521744" cy="10502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B86298CF-980E-409C-AE33-81CB3F2DC7FB}"/>
              </a:ext>
            </a:extLst>
          </p:cNvPr>
          <p:cNvSpPr/>
          <p:nvPr/>
        </p:nvSpPr>
        <p:spPr>
          <a:xfrm>
            <a:off x="3809184" y="2050388"/>
            <a:ext cx="877163"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Southern 80</a:t>
            </a:r>
          </a:p>
        </p:txBody>
      </p:sp>
      <p:cxnSp>
        <p:nvCxnSpPr>
          <p:cNvPr id="121" name="Straight Connector 120">
            <a:extLst>
              <a:ext uri="{FF2B5EF4-FFF2-40B4-BE49-F238E27FC236}">
                <a16:creationId xmlns:a16="http://schemas.microsoft.com/office/drawing/2014/main" id="{3AC99E3A-7330-4882-B12A-A9D144893CCF}"/>
              </a:ext>
            </a:extLst>
          </p:cNvPr>
          <p:cNvCxnSpPr>
            <a:cxnSpLocks/>
            <a:stCxn id="185" idx="2"/>
          </p:cNvCxnSpPr>
          <p:nvPr/>
        </p:nvCxnSpPr>
        <p:spPr>
          <a:xfrm flipH="1" flipV="1">
            <a:off x="3126316" y="2003077"/>
            <a:ext cx="601284" cy="1591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DD64A527-5596-42F1-9C22-3B655DABFB8C}"/>
              </a:ext>
            </a:extLst>
          </p:cNvPr>
          <p:cNvSpPr/>
          <p:nvPr/>
        </p:nvSpPr>
        <p:spPr>
          <a:xfrm>
            <a:off x="1296660" y="3326284"/>
            <a:ext cx="1005403"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Newstead Live</a:t>
            </a:r>
          </a:p>
        </p:txBody>
      </p:sp>
      <p:cxnSp>
        <p:nvCxnSpPr>
          <p:cNvPr id="131" name="Straight Connector 130">
            <a:extLst>
              <a:ext uri="{FF2B5EF4-FFF2-40B4-BE49-F238E27FC236}">
                <a16:creationId xmlns:a16="http://schemas.microsoft.com/office/drawing/2014/main" id="{3BF42529-C3AB-4D05-994E-EE47BF24CDDE}"/>
              </a:ext>
            </a:extLst>
          </p:cNvPr>
          <p:cNvCxnSpPr>
            <a:cxnSpLocks/>
            <a:endCxn id="189" idx="3"/>
          </p:cNvCxnSpPr>
          <p:nvPr/>
        </p:nvCxnSpPr>
        <p:spPr>
          <a:xfrm flipH="1">
            <a:off x="2272001" y="3188142"/>
            <a:ext cx="176576" cy="19597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C36EF2A1-0C0F-4690-BEBC-5EF297581598}"/>
              </a:ext>
            </a:extLst>
          </p:cNvPr>
          <p:cNvSpPr/>
          <p:nvPr/>
        </p:nvSpPr>
        <p:spPr>
          <a:xfrm>
            <a:off x="3690096" y="2742954"/>
            <a:ext cx="1143262"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O’Keefe Rail Trail</a:t>
            </a:r>
          </a:p>
        </p:txBody>
      </p:sp>
      <p:cxnSp>
        <p:nvCxnSpPr>
          <p:cNvPr id="143" name="Straight Connector 142">
            <a:extLst>
              <a:ext uri="{FF2B5EF4-FFF2-40B4-BE49-F238E27FC236}">
                <a16:creationId xmlns:a16="http://schemas.microsoft.com/office/drawing/2014/main" id="{5E7FD0F0-68DA-47F4-AE15-036C753076B3}"/>
              </a:ext>
            </a:extLst>
          </p:cNvPr>
          <p:cNvCxnSpPr>
            <a:cxnSpLocks/>
            <a:stCxn id="197" idx="2"/>
          </p:cNvCxnSpPr>
          <p:nvPr/>
        </p:nvCxnSpPr>
        <p:spPr>
          <a:xfrm flipH="1" flipV="1">
            <a:off x="2931281" y="2801906"/>
            <a:ext cx="691232" cy="424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4936496-52A5-4201-8715-F3ECF207D546}"/>
              </a:ext>
            </a:extLst>
          </p:cNvPr>
          <p:cNvCxnSpPr>
            <a:cxnSpLocks/>
            <a:stCxn id="174" idx="2"/>
          </p:cNvCxnSpPr>
          <p:nvPr/>
        </p:nvCxnSpPr>
        <p:spPr>
          <a:xfrm flipH="1" flipV="1">
            <a:off x="2645312" y="3189956"/>
            <a:ext cx="866586" cy="81544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48" name="Partial Circle 147">
            <a:extLst>
              <a:ext uri="{FF2B5EF4-FFF2-40B4-BE49-F238E27FC236}">
                <a16:creationId xmlns:a16="http://schemas.microsoft.com/office/drawing/2014/main" id="{9975E52F-B54B-4F0A-B5E5-F655872CE9B6}"/>
              </a:ext>
            </a:extLst>
          </p:cNvPr>
          <p:cNvSpPr/>
          <p:nvPr/>
        </p:nvSpPr>
        <p:spPr>
          <a:xfrm rot="10800000">
            <a:off x="3368111" y="3016573"/>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49" name="Partial Circle 148">
            <a:extLst>
              <a:ext uri="{FF2B5EF4-FFF2-40B4-BE49-F238E27FC236}">
                <a16:creationId xmlns:a16="http://schemas.microsoft.com/office/drawing/2014/main" id="{1AD10646-0208-4EC5-B762-B4B6813C08EC}"/>
              </a:ext>
            </a:extLst>
          </p:cNvPr>
          <p:cNvSpPr/>
          <p:nvPr/>
        </p:nvSpPr>
        <p:spPr>
          <a:xfrm>
            <a:off x="3362084" y="3015459"/>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50" name="Partial Circle 149">
            <a:extLst>
              <a:ext uri="{FF2B5EF4-FFF2-40B4-BE49-F238E27FC236}">
                <a16:creationId xmlns:a16="http://schemas.microsoft.com/office/drawing/2014/main" id="{3BECB14E-5F44-450B-AB90-AD21AEDDC4CF}"/>
              </a:ext>
            </a:extLst>
          </p:cNvPr>
          <p:cNvSpPr/>
          <p:nvPr/>
        </p:nvSpPr>
        <p:spPr>
          <a:xfrm rot="10800000">
            <a:off x="1466947" y="294632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56" name="Partial Circle 155">
            <a:extLst>
              <a:ext uri="{FF2B5EF4-FFF2-40B4-BE49-F238E27FC236}">
                <a16:creationId xmlns:a16="http://schemas.microsoft.com/office/drawing/2014/main" id="{08CE0604-6C29-4D50-A1EA-464516684AF4}"/>
              </a:ext>
            </a:extLst>
          </p:cNvPr>
          <p:cNvSpPr/>
          <p:nvPr/>
        </p:nvSpPr>
        <p:spPr>
          <a:xfrm>
            <a:off x="1460920" y="294521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2" name="Partial Circle 161">
            <a:extLst>
              <a:ext uri="{FF2B5EF4-FFF2-40B4-BE49-F238E27FC236}">
                <a16:creationId xmlns:a16="http://schemas.microsoft.com/office/drawing/2014/main" id="{3CCCC849-689D-4A73-835C-24F8E7F8235D}"/>
              </a:ext>
            </a:extLst>
          </p:cNvPr>
          <p:cNvSpPr/>
          <p:nvPr/>
        </p:nvSpPr>
        <p:spPr>
          <a:xfrm rot="10800000">
            <a:off x="3630846" y="2577636"/>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3" name="Partial Circle 162">
            <a:extLst>
              <a:ext uri="{FF2B5EF4-FFF2-40B4-BE49-F238E27FC236}">
                <a16:creationId xmlns:a16="http://schemas.microsoft.com/office/drawing/2014/main" id="{4001129F-5BB8-41F7-A08E-59FDBA95433D}"/>
              </a:ext>
            </a:extLst>
          </p:cNvPr>
          <p:cNvSpPr/>
          <p:nvPr/>
        </p:nvSpPr>
        <p:spPr>
          <a:xfrm>
            <a:off x="3624819" y="2576522"/>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6" name="Partial Circle 165">
            <a:extLst>
              <a:ext uri="{FF2B5EF4-FFF2-40B4-BE49-F238E27FC236}">
                <a16:creationId xmlns:a16="http://schemas.microsoft.com/office/drawing/2014/main" id="{105FF9D2-DF83-4FC5-A7FF-0725C9FBA93B}"/>
              </a:ext>
            </a:extLst>
          </p:cNvPr>
          <p:cNvSpPr/>
          <p:nvPr/>
        </p:nvSpPr>
        <p:spPr>
          <a:xfrm>
            <a:off x="1453005" y="2009038"/>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67" name="Partial Circle 166">
            <a:extLst>
              <a:ext uri="{FF2B5EF4-FFF2-40B4-BE49-F238E27FC236}">
                <a16:creationId xmlns:a16="http://schemas.microsoft.com/office/drawing/2014/main" id="{FF3D64BF-2355-49A5-B1BD-B1D497043205}"/>
              </a:ext>
            </a:extLst>
          </p:cNvPr>
          <p:cNvSpPr/>
          <p:nvPr/>
        </p:nvSpPr>
        <p:spPr>
          <a:xfrm rot="10800000">
            <a:off x="1460921" y="2008191"/>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3" name="Oval 172">
            <a:extLst>
              <a:ext uri="{FF2B5EF4-FFF2-40B4-BE49-F238E27FC236}">
                <a16:creationId xmlns:a16="http://schemas.microsoft.com/office/drawing/2014/main" id="{9C57F4D8-AA1A-480E-A213-C035AD7475F6}"/>
              </a:ext>
            </a:extLst>
          </p:cNvPr>
          <p:cNvSpPr/>
          <p:nvPr/>
        </p:nvSpPr>
        <p:spPr>
          <a:xfrm>
            <a:off x="3499255" y="3252341"/>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4" name="Partial Circle 173">
            <a:extLst>
              <a:ext uri="{FF2B5EF4-FFF2-40B4-BE49-F238E27FC236}">
                <a16:creationId xmlns:a16="http://schemas.microsoft.com/office/drawing/2014/main" id="{A309F2C5-45BD-4943-A2C9-9F4599204727}"/>
              </a:ext>
            </a:extLst>
          </p:cNvPr>
          <p:cNvSpPr/>
          <p:nvPr/>
        </p:nvSpPr>
        <p:spPr>
          <a:xfrm>
            <a:off x="3511898" y="3955866"/>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5" name="Partial Circle 174">
            <a:extLst>
              <a:ext uri="{FF2B5EF4-FFF2-40B4-BE49-F238E27FC236}">
                <a16:creationId xmlns:a16="http://schemas.microsoft.com/office/drawing/2014/main" id="{97402A8E-9527-43D4-874E-BBA8828E16E3}"/>
              </a:ext>
            </a:extLst>
          </p:cNvPr>
          <p:cNvSpPr/>
          <p:nvPr/>
        </p:nvSpPr>
        <p:spPr>
          <a:xfrm rot="10800000">
            <a:off x="3519814" y="3955019"/>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6" name="Partial Circle 175">
            <a:extLst>
              <a:ext uri="{FF2B5EF4-FFF2-40B4-BE49-F238E27FC236}">
                <a16:creationId xmlns:a16="http://schemas.microsoft.com/office/drawing/2014/main" id="{808BB52A-BA4C-4B40-93D1-82BE824E960F}"/>
              </a:ext>
            </a:extLst>
          </p:cNvPr>
          <p:cNvSpPr/>
          <p:nvPr/>
        </p:nvSpPr>
        <p:spPr>
          <a:xfrm>
            <a:off x="3543061" y="1686269"/>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7" name="Partial Circle 176">
            <a:extLst>
              <a:ext uri="{FF2B5EF4-FFF2-40B4-BE49-F238E27FC236}">
                <a16:creationId xmlns:a16="http://schemas.microsoft.com/office/drawing/2014/main" id="{2AB57014-D79B-4990-9282-682D11EFDF86}"/>
              </a:ext>
            </a:extLst>
          </p:cNvPr>
          <p:cNvSpPr/>
          <p:nvPr/>
        </p:nvSpPr>
        <p:spPr>
          <a:xfrm rot="10800000">
            <a:off x="3550977" y="1685422"/>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8" name="Partial Circle 177">
            <a:extLst>
              <a:ext uri="{FF2B5EF4-FFF2-40B4-BE49-F238E27FC236}">
                <a16:creationId xmlns:a16="http://schemas.microsoft.com/office/drawing/2014/main" id="{D914AFAC-E6A8-4A79-8884-0D249A97CEFA}"/>
              </a:ext>
            </a:extLst>
          </p:cNvPr>
          <p:cNvSpPr/>
          <p:nvPr/>
        </p:nvSpPr>
        <p:spPr>
          <a:xfrm rot="10800000">
            <a:off x="3678070" y="1915458"/>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79" name="Partial Circle 178">
            <a:extLst>
              <a:ext uri="{FF2B5EF4-FFF2-40B4-BE49-F238E27FC236}">
                <a16:creationId xmlns:a16="http://schemas.microsoft.com/office/drawing/2014/main" id="{3326849B-3137-4766-BA7B-CDC0844881ED}"/>
              </a:ext>
            </a:extLst>
          </p:cNvPr>
          <p:cNvSpPr/>
          <p:nvPr/>
        </p:nvSpPr>
        <p:spPr>
          <a:xfrm>
            <a:off x="3672043" y="1914344"/>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0" name="Partial Circle 179">
            <a:extLst>
              <a:ext uri="{FF2B5EF4-FFF2-40B4-BE49-F238E27FC236}">
                <a16:creationId xmlns:a16="http://schemas.microsoft.com/office/drawing/2014/main" id="{45C0DF1F-1F3C-47A7-A95D-28FDE3AA2AF7}"/>
              </a:ext>
            </a:extLst>
          </p:cNvPr>
          <p:cNvSpPr/>
          <p:nvPr/>
        </p:nvSpPr>
        <p:spPr>
          <a:xfrm rot="10800000">
            <a:off x="3542927" y="348428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1" name="Partial Circle 180">
            <a:extLst>
              <a:ext uri="{FF2B5EF4-FFF2-40B4-BE49-F238E27FC236}">
                <a16:creationId xmlns:a16="http://schemas.microsoft.com/office/drawing/2014/main" id="{4DD7C8A6-643E-4270-97C7-727299867749}"/>
              </a:ext>
            </a:extLst>
          </p:cNvPr>
          <p:cNvSpPr/>
          <p:nvPr/>
        </p:nvSpPr>
        <p:spPr>
          <a:xfrm>
            <a:off x="3536900" y="348317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2" name="Partial Circle 181">
            <a:extLst>
              <a:ext uri="{FF2B5EF4-FFF2-40B4-BE49-F238E27FC236}">
                <a16:creationId xmlns:a16="http://schemas.microsoft.com/office/drawing/2014/main" id="{0706A2C7-268E-4304-A329-1D4F16B6D803}"/>
              </a:ext>
            </a:extLst>
          </p:cNvPr>
          <p:cNvSpPr/>
          <p:nvPr/>
        </p:nvSpPr>
        <p:spPr>
          <a:xfrm>
            <a:off x="1707510" y="1689039"/>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3" name="Partial Circle 182">
            <a:extLst>
              <a:ext uri="{FF2B5EF4-FFF2-40B4-BE49-F238E27FC236}">
                <a16:creationId xmlns:a16="http://schemas.microsoft.com/office/drawing/2014/main" id="{F2F3E77B-9150-4CD7-B9E2-BBFB7D3ED270}"/>
              </a:ext>
            </a:extLst>
          </p:cNvPr>
          <p:cNvSpPr/>
          <p:nvPr/>
        </p:nvSpPr>
        <p:spPr>
          <a:xfrm rot="10800000">
            <a:off x="1715426" y="1688192"/>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4" name="Partial Circle 183">
            <a:extLst>
              <a:ext uri="{FF2B5EF4-FFF2-40B4-BE49-F238E27FC236}">
                <a16:creationId xmlns:a16="http://schemas.microsoft.com/office/drawing/2014/main" id="{4F1EECB3-543A-461D-9D67-8B65BE620A2C}"/>
              </a:ext>
            </a:extLst>
          </p:cNvPr>
          <p:cNvSpPr/>
          <p:nvPr/>
        </p:nvSpPr>
        <p:spPr>
          <a:xfrm rot="10800000">
            <a:off x="3733627" y="2113801"/>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5" name="Partial Circle 184">
            <a:extLst>
              <a:ext uri="{FF2B5EF4-FFF2-40B4-BE49-F238E27FC236}">
                <a16:creationId xmlns:a16="http://schemas.microsoft.com/office/drawing/2014/main" id="{FB6B752C-8EDA-46BA-BB8F-C886A23241F8}"/>
              </a:ext>
            </a:extLst>
          </p:cNvPr>
          <p:cNvSpPr/>
          <p:nvPr/>
        </p:nvSpPr>
        <p:spPr>
          <a:xfrm>
            <a:off x="3727600" y="2112687"/>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6" name="Partial Circle 185">
            <a:extLst>
              <a:ext uri="{FF2B5EF4-FFF2-40B4-BE49-F238E27FC236}">
                <a16:creationId xmlns:a16="http://schemas.microsoft.com/office/drawing/2014/main" id="{D4F58C7D-18D6-4902-A898-02C11C0B0C05}"/>
              </a:ext>
            </a:extLst>
          </p:cNvPr>
          <p:cNvSpPr/>
          <p:nvPr/>
        </p:nvSpPr>
        <p:spPr>
          <a:xfrm rot="10800000">
            <a:off x="2228498" y="338522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89" name="Partial Circle 188">
            <a:extLst>
              <a:ext uri="{FF2B5EF4-FFF2-40B4-BE49-F238E27FC236}">
                <a16:creationId xmlns:a16="http://schemas.microsoft.com/office/drawing/2014/main" id="{21E35810-48D7-43D1-A46A-6F73D4935E43}"/>
              </a:ext>
            </a:extLst>
          </p:cNvPr>
          <p:cNvSpPr/>
          <p:nvPr/>
        </p:nvSpPr>
        <p:spPr>
          <a:xfrm>
            <a:off x="2222471" y="3384113"/>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7" name="Oval 196">
            <a:extLst>
              <a:ext uri="{FF2B5EF4-FFF2-40B4-BE49-F238E27FC236}">
                <a16:creationId xmlns:a16="http://schemas.microsoft.com/office/drawing/2014/main" id="{577A4D74-501B-4055-9E93-88FBE31A7564}"/>
              </a:ext>
            </a:extLst>
          </p:cNvPr>
          <p:cNvSpPr/>
          <p:nvPr/>
        </p:nvSpPr>
        <p:spPr>
          <a:xfrm>
            <a:off x="3622513" y="2794844"/>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nvGrpSpPr>
          <p:cNvPr id="190" name="Group 189">
            <a:extLst>
              <a:ext uri="{FF2B5EF4-FFF2-40B4-BE49-F238E27FC236}">
                <a16:creationId xmlns:a16="http://schemas.microsoft.com/office/drawing/2014/main" id="{1D092ECA-630B-4E15-94AB-E44CD229F180}"/>
              </a:ext>
            </a:extLst>
          </p:cNvPr>
          <p:cNvGrpSpPr/>
          <p:nvPr/>
        </p:nvGrpSpPr>
        <p:grpSpPr>
          <a:xfrm>
            <a:off x="5538978" y="5908124"/>
            <a:ext cx="1008639" cy="1099463"/>
            <a:chOff x="4021931" y="3793924"/>
            <a:chExt cx="1008639" cy="1099463"/>
          </a:xfrm>
        </p:grpSpPr>
        <p:grpSp>
          <p:nvGrpSpPr>
            <p:cNvPr id="191" name="Group 190">
              <a:extLst>
                <a:ext uri="{FF2B5EF4-FFF2-40B4-BE49-F238E27FC236}">
                  <a16:creationId xmlns:a16="http://schemas.microsoft.com/office/drawing/2014/main" id="{904338EE-AF30-40EC-BD26-02BD79B50CE1}"/>
                </a:ext>
              </a:extLst>
            </p:cNvPr>
            <p:cNvGrpSpPr/>
            <p:nvPr/>
          </p:nvGrpSpPr>
          <p:grpSpPr>
            <a:xfrm>
              <a:off x="4021931" y="3793924"/>
              <a:ext cx="1008639" cy="1099463"/>
              <a:chOff x="3887700" y="3797539"/>
              <a:chExt cx="1008639" cy="1099463"/>
            </a:xfrm>
          </p:grpSpPr>
          <p:sp>
            <p:nvSpPr>
              <p:cNvPr id="195" name="Rectangle 194">
                <a:extLst>
                  <a:ext uri="{FF2B5EF4-FFF2-40B4-BE49-F238E27FC236}">
                    <a16:creationId xmlns:a16="http://schemas.microsoft.com/office/drawing/2014/main" id="{B450FF6F-E9D9-401C-B7EC-17B4FA9143B9}"/>
                  </a:ext>
                </a:extLst>
              </p:cNvPr>
              <p:cNvSpPr/>
              <p:nvPr/>
            </p:nvSpPr>
            <p:spPr>
              <a:xfrm>
                <a:off x="3887700" y="3797539"/>
                <a:ext cx="897568" cy="984837"/>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Rectangle 195">
                <a:extLst>
                  <a:ext uri="{FF2B5EF4-FFF2-40B4-BE49-F238E27FC236}">
                    <a16:creationId xmlns:a16="http://schemas.microsoft.com/office/drawing/2014/main" id="{0BEA42BD-5036-491D-83C1-B64C6014FCE4}"/>
                  </a:ext>
                </a:extLst>
              </p:cNvPr>
              <p:cNvSpPr/>
              <p:nvPr/>
            </p:nvSpPr>
            <p:spPr>
              <a:xfrm>
                <a:off x="3998771" y="3819784"/>
                <a:ext cx="897568" cy="1077218"/>
              </a:xfrm>
              <a:prstGeom prst="rect">
                <a:avLst/>
              </a:prstGeom>
            </p:spPr>
            <p:txBody>
              <a:bodyPr wrap="square">
                <a:spAutoFit/>
              </a:bodyPr>
              <a:lstStyle/>
              <a:p>
                <a:pPr lvl="0">
                  <a:spcAft>
                    <a:spcPts val="300"/>
                  </a:spcAft>
                </a:pPr>
                <a:r>
                  <a:rPr lang="en-AU" sz="600" b="1" dirty="0">
                    <a:solidFill>
                      <a:prstClr val="black">
                        <a:lumMod val="50000"/>
                        <a:lumOff val="50000"/>
                      </a:prstClr>
                    </a:solidFill>
                    <a:latin typeface="VIC" panose="00000500000000000000" pitchFamily="2" charset="0"/>
                  </a:rPr>
                  <a:t>Legend</a:t>
                </a:r>
              </a:p>
              <a:p>
                <a:pPr lvl="0">
                  <a:spcAft>
                    <a:spcPts val="300"/>
                  </a:spcAft>
                </a:pPr>
                <a:r>
                  <a:rPr lang="en-AU" sz="600" dirty="0">
                    <a:solidFill>
                      <a:prstClr val="black">
                        <a:lumMod val="50000"/>
                        <a:lumOff val="50000"/>
                      </a:prstClr>
                    </a:solidFill>
                    <a:latin typeface="VIC" panose="00000500000000000000" pitchFamily="2" charset="0"/>
                  </a:rPr>
                  <a:t>Major supply shortfall</a:t>
                </a:r>
              </a:p>
              <a:p>
                <a:pPr lvl="0">
                  <a:spcAft>
                    <a:spcPts val="300"/>
                  </a:spcAft>
                </a:pPr>
                <a:r>
                  <a:rPr lang="en-AU" sz="600" dirty="0">
                    <a:solidFill>
                      <a:prstClr val="black">
                        <a:lumMod val="50000"/>
                        <a:lumOff val="50000"/>
                      </a:prstClr>
                    </a:solidFill>
                    <a:latin typeface="VIC" panose="00000500000000000000" pitchFamily="2" charset="0"/>
                  </a:rPr>
                  <a:t>Intermediate supply shortfall</a:t>
                </a:r>
              </a:p>
              <a:p>
                <a:pPr lvl="0">
                  <a:spcAft>
                    <a:spcPts val="300"/>
                  </a:spcAft>
                </a:pPr>
                <a:r>
                  <a:rPr lang="en-AU" sz="600" dirty="0">
                    <a:solidFill>
                      <a:prstClr val="black">
                        <a:lumMod val="50000"/>
                        <a:lumOff val="50000"/>
                      </a:prstClr>
                    </a:solidFill>
                    <a:latin typeface="VIC" panose="00000500000000000000" pitchFamily="2" charset="0"/>
                  </a:rPr>
                  <a:t>Current supply meets or exceeds demand</a:t>
                </a:r>
                <a:r>
                  <a:rPr lang="en-AU" sz="600" baseline="30000" dirty="0">
                    <a:solidFill>
                      <a:prstClr val="black">
                        <a:lumMod val="50000"/>
                        <a:lumOff val="50000"/>
                      </a:prstClr>
                    </a:solidFill>
                    <a:latin typeface="VIC" panose="00000500000000000000" pitchFamily="2" charset="0"/>
                  </a:rPr>
                  <a:t>+</a:t>
                </a:r>
              </a:p>
              <a:p>
                <a:pPr lvl="0"/>
                <a:endParaRPr lang="en-AU" sz="600" b="1" dirty="0">
                  <a:solidFill>
                    <a:prstClr val="black">
                      <a:lumMod val="50000"/>
                      <a:lumOff val="50000"/>
                    </a:prstClr>
                  </a:solidFill>
                  <a:latin typeface="VIC" panose="00000500000000000000" pitchFamily="2" charset="0"/>
                </a:endParaRPr>
              </a:p>
            </p:txBody>
          </p:sp>
        </p:grpSp>
        <p:sp>
          <p:nvSpPr>
            <p:cNvPr id="192" name="Oval 191">
              <a:extLst>
                <a:ext uri="{FF2B5EF4-FFF2-40B4-BE49-F238E27FC236}">
                  <a16:creationId xmlns:a16="http://schemas.microsoft.com/office/drawing/2014/main" id="{934C0ED6-5FD0-41DF-8A55-769888A2CEEF}"/>
                </a:ext>
              </a:extLst>
            </p:cNvPr>
            <p:cNvSpPr/>
            <p:nvPr/>
          </p:nvSpPr>
          <p:spPr>
            <a:xfrm>
              <a:off x="4084588" y="4453495"/>
              <a:ext cx="99060" cy="99060"/>
            </a:xfrm>
            <a:prstGeom prst="ellipse">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3" name="Oval 192">
              <a:extLst>
                <a:ext uri="{FF2B5EF4-FFF2-40B4-BE49-F238E27FC236}">
                  <a16:creationId xmlns:a16="http://schemas.microsoft.com/office/drawing/2014/main" id="{432C5D03-A3DB-4E0A-9655-302F31B5ABC2}"/>
                </a:ext>
              </a:extLst>
            </p:cNvPr>
            <p:cNvSpPr/>
            <p:nvPr/>
          </p:nvSpPr>
          <p:spPr>
            <a:xfrm>
              <a:off x="4084588" y="4003775"/>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94" name="Oval 193">
              <a:extLst>
                <a:ext uri="{FF2B5EF4-FFF2-40B4-BE49-F238E27FC236}">
                  <a16:creationId xmlns:a16="http://schemas.microsoft.com/office/drawing/2014/main" id="{D694019E-A516-4A09-9773-E338F4C62A99}"/>
                </a:ext>
              </a:extLst>
            </p:cNvPr>
            <p:cNvSpPr/>
            <p:nvPr/>
          </p:nvSpPr>
          <p:spPr>
            <a:xfrm>
              <a:off x="4084588" y="4228635"/>
              <a:ext cx="99060" cy="990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grpSp>
      <p:sp>
        <p:nvSpPr>
          <p:cNvPr id="107" name="Oval 106">
            <a:extLst>
              <a:ext uri="{FF2B5EF4-FFF2-40B4-BE49-F238E27FC236}">
                <a16:creationId xmlns:a16="http://schemas.microsoft.com/office/drawing/2014/main" id="{37A42FC0-E17E-4257-9FC9-15210EC9620B}"/>
              </a:ext>
            </a:extLst>
          </p:cNvPr>
          <p:cNvSpPr/>
          <p:nvPr/>
        </p:nvSpPr>
        <p:spPr>
          <a:xfrm>
            <a:off x="2810631" y="8005612"/>
            <a:ext cx="99060" cy="990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6" name="Rectangle 5">
            <a:extLst>
              <a:ext uri="{FF2B5EF4-FFF2-40B4-BE49-F238E27FC236}">
                <a16:creationId xmlns:a16="http://schemas.microsoft.com/office/drawing/2014/main" id="{84F2908C-B17C-4857-85B4-7B07C1ECDB98}"/>
              </a:ext>
            </a:extLst>
          </p:cNvPr>
          <p:cNvSpPr/>
          <p:nvPr/>
        </p:nvSpPr>
        <p:spPr>
          <a:xfrm>
            <a:off x="181536" y="2386583"/>
            <a:ext cx="1473244" cy="369332"/>
          </a:xfrm>
          <a:prstGeom prst="rect">
            <a:avLst/>
          </a:prstGeom>
        </p:spPr>
        <p:txBody>
          <a:bodyPr wrap="square">
            <a:spAutoFit/>
          </a:bodyPr>
          <a:lstStyle/>
          <a:p>
            <a:pPr algn="r"/>
            <a:r>
              <a:rPr lang="en-AU" sz="900" dirty="0">
                <a:solidFill>
                  <a:schemeClr val="tx1">
                    <a:lumMod val="50000"/>
                    <a:lumOff val="50000"/>
                  </a:schemeClr>
                </a:solidFill>
                <a:latin typeface="VIC" panose="00000500000000000000" pitchFamily="2" charset="0"/>
              </a:rPr>
              <a:t>Maryborough Highland Gathering</a:t>
            </a:r>
          </a:p>
        </p:txBody>
      </p:sp>
      <p:sp>
        <p:nvSpPr>
          <p:cNvPr id="8" name="Rectangle 7">
            <a:extLst>
              <a:ext uri="{FF2B5EF4-FFF2-40B4-BE49-F238E27FC236}">
                <a16:creationId xmlns:a16="http://schemas.microsoft.com/office/drawing/2014/main" id="{48DF0BD2-E601-4FBA-95B2-0E21B04E8066}"/>
              </a:ext>
            </a:extLst>
          </p:cNvPr>
          <p:cNvSpPr/>
          <p:nvPr/>
        </p:nvSpPr>
        <p:spPr>
          <a:xfrm>
            <a:off x="275897" y="2703755"/>
            <a:ext cx="1399742" cy="230832"/>
          </a:xfrm>
          <a:prstGeom prst="rect">
            <a:avLst/>
          </a:prstGeom>
        </p:spPr>
        <p:txBody>
          <a:bodyPr wrap="none">
            <a:spAutoFit/>
          </a:bodyPr>
          <a:lstStyle/>
          <a:p>
            <a:pPr algn="r"/>
            <a:r>
              <a:rPr lang="en-AU" sz="900" dirty="0">
                <a:solidFill>
                  <a:schemeClr val="tx1">
                    <a:lumMod val="50000"/>
                    <a:lumOff val="50000"/>
                  </a:schemeClr>
                </a:solidFill>
                <a:latin typeface="VIC" panose="00000500000000000000" pitchFamily="2" charset="0"/>
              </a:rPr>
              <a:t>Energy Breakthrough</a:t>
            </a:r>
          </a:p>
        </p:txBody>
      </p:sp>
      <p:sp>
        <p:nvSpPr>
          <p:cNvPr id="117" name="Partial Circle 116">
            <a:extLst>
              <a:ext uri="{FF2B5EF4-FFF2-40B4-BE49-F238E27FC236}">
                <a16:creationId xmlns:a16="http://schemas.microsoft.com/office/drawing/2014/main" id="{62259FD0-9E62-4932-B389-8B7BCE8ABF0B}"/>
              </a:ext>
            </a:extLst>
          </p:cNvPr>
          <p:cNvSpPr/>
          <p:nvPr/>
        </p:nvSpPr>
        <p:spPr>
          <a:xfrm rot="10800000">
            <a:off x="1590160" y="2442757"/>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18" name="Partial Circle 117">
            <a:extLst>
              <a:ext uri="{FF2B5EF4-FFF2-40B4-BE49-F238E27FC236}">
                <a16:creationId xmlns:a16="http://schemas.microsoft.com/office/drawing/2014/main" id="{FDFC0EF9-8829-4646-92FC-7545BE66E7E3}"/>
              </a:ext>
            </a:extLst>
          </p:cNvPr>
          <p:cNvSpPr/>
          <p:nvPr/>
        </p:nvSpPr>
        <p:spPr>
          <a:xfrm>
            <a:off x="1584133" y="2441643"/>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22" name="Partial Circle 121">
            <a:extLst>
              <a:ext uri="{FF2B5EF4-FFF2-40B4-BE49-F238E27FC236}">
                <a16:creationId xmlns:a16="http://schemas.microsoft.com/office/drawing/2014/main" id="{4E8A23FE-FE39-4E4F-91FF-D0CB012592F9}"/>
              </a:ext>
            </a:extLst>
          </p:cNvPr>
          <p:cNvSpPr/>
          <p:nvPr/>
        </p:nvSpPr>
        <p:spPr>
          <a:xfrm rot="10800000">
            <a:off x="1630927" y="2761358"/>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23" name="Partial Circle 122">
            <a:extLst>
              <a:ext uri="{FF2B5EF4-FFF2-40B4-BE49-F238E27FC236}">
                <a16:creationId xmlns:a16="http://schemas.microsoft.com/office/drawing/2014/main" id="{F04A7599-FA78-433A-B193-0881A5E21A09}"/>
              </a:ext>
            </a:extLst>
          </p:cNvPr>
          <p:cNvSpPr/>
          <p:nvPr/>
        </p:nvSpPr>
        <p:spPr>
          <a:xfrm>
            <a:off x="1624900" y="2760244"/>
            <a:ext cx="99060" cy="99060"/>
          </a:xfrm>
          <a:prstGeom prst="pie">
            <a:avLst>
              <a:gd name="adj1" fmla="val 5426151"/>
              <a:gd name="adj2" fmla="val 1620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cxnSp>
        <p:nvCxnSpPr>
          <p:cNvPr id="124" name="Straight Connector 123">
            <a:extLst>
              <a:ext uri="{FF2B5EF4-FFF2-40B4-BE49-F238E27FC236}">
                <a16:creationId xmlns:a16="http://schemas.microsoft.com/office/drawing/2014/main" id="{3571E6E9-CA82-40BC-9D9B-9622601774E1}"/>
              </a:ext>
            </a:extLst>
          </p:cNvPr>
          <p:cNvCxnSpPr>
            <a:cxnSpLocks/>
            <a:endCxn id="122" idx="2"/>
          </p:cNvCxnSpPr>
          <p:nvPr/>
        </p:nvCxnSpPr>
        <p:spPr>
          <a:xfrm flipH="1" flipV="1">
            <a:off x="1729987" y="2810888"/>
            <a:ext cx="481642" cy="2300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67F0C6B-8F80-44AF-9659-313354174F48}"/>
              </a:ext>
            </a:extLst>
          </p:cNvPr>
          <p:cNvCxnSpPr>
            <a:cxnSpLocks/>
            <a:endCxn id="117" idx="2"/>
          </p:cNvCxnSpPr>
          <p:nvPr/>
        </p:nvCxnSpPr>
        <p:spPr>
          <a:xfrm flipH="1" flipV="1">
            <a:off x="1689220" y="2492287"/>
            <a:ext cx="540050" cy="553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2414FC06-6D55-4A14-AB34-7779D86E5FEF}"/>
              </a:ext>
            </a:extLst>
          </p:cNvPr>
          <p:cNvSpPr/>
          <p:nvPr/>
        </p:nvSpPr>
        <p:spPr>
          <a:xfrm>
            <a:off x="177001" y="3187704"/>
            <a:ext cx="1476686" cy="230832"/>
          </a:xfrm>
          <a:prstGeom prst="rect">
            <a:avLst/>
          </a:prstGeom>
        </p:spPr>
        <p:txBody>
          <a:bodyPr wrap="none">
            <a:spAutoFit/>
          </a:bodyPr>
          <a:lstStyle/>
          <a:p>
            <a:pPr lvl="0"/>
            <a:r>
              <a:rPr lang="en-AU" sz="900" dirty="0">
                <a:solidFill>
                  <a:prstClr val="black">
                    <a:lumMod val="50000"/>
                    <a:lumOff val="50000"/>
                  </a:prstClr>
                </a:solidFill>
                <a:latin typeface="VIC" panose="00000500000000000000" pitchFamily="2" charset="0"/>
              </a:rPr>
              <a:t>Talbot Farmers Market</a:t>
            </a:r>
          </a:p>
        </p:txBody>
      </p:sp>
      <p:sp>
        <p:nvSpPr>
          <p:cNvPr id="130" name="Partial Circle 129">
            <a:extLst>
              <a:ext uri="{FF2B5EF4-FFF2-40B4-BE49-F238E27FC236}">
                <a16:creationId xmlns:a16="http://schemas.microsoft.com/office/drawing/2014/main" id="{A3CF12FB-E387-4B0A-91DD-E41E04094EC3}"/>
              </a:ext>
            </a:extLst>
          </p:cNvPr>
          <p:cNvSpPr/>
          <p:nvPr/>
        </p:nvSpPr>
        <p:spPr>
          <a:xfrm rot="10800000">
            <a:off x="1586909" y="3238961"/>
            <a:ext cx="99060" cy="99060"/>
          </a:xfrm>
          <a:prstGeom prst="pie">
            <a:avLst>
              <a:gd name="adj1" fmla="val 5426151"/>
              <a:gd name="adj2" fmla="val 16200000"/>
            </a:avLst>
          </a:prstGeom>
          <a:solidFill>
            <a:srgbClr val="61BA45"/>
          </a:solidFill>
          <a:ln>
            <a:solidFill>
              <a:srgbClr val="61BA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sp>
        <p:nvSpPr>
          <p:cNvPr id="132" name="Partial Circle 131">
            <a:extLst>
              <a:ext uri="{FF2B5EF4-FFF2-40B4-BE49-F238E27FC236}">
                <a16:creationId xmlns:a16="http://schemas.microsoft.com/office/drawing/2014/main" id="{13975A13-6CF8-48F2-B6C9-39D2EC3CA436}"/>
              </a:ext>
            </a:extLst>
          </p:cNvPr>
          <p:cNvSpPr/>
          <p:nvPr/>
        </p:nvSpPr>
        <p:spPr>
          <a:xfrm>
            <a:off x="1580882" y="3237847"/>
            <a:ext cx="99060" cy="99060"/>
          </a:xfrm>
          <a:prstGeom prst="pie">
            <a:avLst>
              <a:gd name="adj1" fmla="val 5426151"/>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 b="1" dirty="0">
              <a:latin typeface="VIC" panose="00000500000000000000" pitchFamily="2" charset="0"/>
            </a:endParaRPr>
          </a:p>
        </p:txBody>
      </p:sp>
      <p:cxnSp>
        <p:nvCxnSpPr>
          <p:cNvPr id="133" name="Straight Connector 132">
            <a:extLst>
              <a:ext uri="{FF2B5EF4-FFF2-40B4-BE49-F238E27FC236}">
                <a16:creationId xmlns:a16="http://schemas.microsoft.com/office/drawing/2014/main" id="{506B8008-EFC2-48F7-A7D8-2D77D680E830}"/>
              </a:ext>
            </a:extLst>
          </p:cNvPr>
          <p:cNvCxnSpPr>
            <a:cxnSpLocks/>
            <a:endCxn id="130" idx="2"/>
          </p:cNvCxnSpPr>
          <p:nvPr/>
        </p:nvCxnSpPr>
        <p:spPr>
          <a:xfrm flipH="1">
            <a:off x="1685969" y="3244655"/>
            <a:ext cx="419439" cy="4383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637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3E187-5B7C-4E2A-93B2-3F62755319B6}"/>
              </a:ext>
            </a:extLst>
          </p:cNvPr>
          <p:cNvSpPr/>
          <p:nvPr/>
        </p:nvSpPr>
        <p:spPr>
          <a:xfrm>
            <a:off x="1346886" y="4203155"/>
            <a:ext cx="5039627" cy="1015663"/>
          </a:xfrm>
          <a:prstGeom prst="rect">
            <a:avLst/>
          </a:prstGeom>
        </p:spPr>
        <p:txBody>
          <a:bodyPr wrap="square">
            <a:spAutoFit/>
          </a:bodyPr>
          <a:lstStyle/>
          <a:p>
            <a:pPr algn="r">
              <a:spcAft>
                <a:spcPts val="600"/>
              </a:spcAft>
            </a:pPr>
            <a:r>
              <a:rPr lang="en-AU" sz="1200" dirty="0">
                <a:solidFill>
                  <a:schemeClr val="tx1">
                    <a:lumMod val="50000"/>
                    <a:lumOff val="50000"/>
                  </a:schemeClr>
                </a:solidFill>
                <a:latin typeface="VIC" panose="00000500000000000000" pitchFamily="2" charset="0"/>
              </a:rPr>
              <a:t>The </a:t>
            </a:r>
            <a:r>
              <a:rPr lang="en-AU" sz="1200" dirty="0">
                <a:solidFill>
                  <a:schemeClr val="accent2"/>
                </a:solidFill>
                <a:latin typeface="VIC" panose="00000500000000000000" pitchFamily="2" charset="0"/>
              </a:rPr>
              <a:t>Loddon Campaspe Regional Partnership </a:t>
            </a:r>
            <a:r>
              <a:rPr lang="en-AU" sz="1200" dirty="0">
                <a:solidFill>
                  <a:schemeClr val="tx1">
                    <a:lumMod val="50000"/>
                    <a:lumOff val="50000"/>
                  </a:schemeClr>
                </a:solidFill>
                <a:latin typeface="VIC" panose="00000500000000000000" pitchFamily="2" charset="0"/>
              </a:rPr>
              <a:t>would like to thank the members of Loddon Campaspe Regional Digital Plan Working Group who gave their time, thoughts and passion towards the development of the Loddon Campaspe Regional Digital Plan. </a:t>
            </a:r>
          </a:p>
        </p:txBody>
      </p:sp>
      <p:sp>
        <p:nvSpPr>
          <p:cNvPr id="6" name="Rectangle 5">
            <a:extLst>
              <a:ext uri="{FF2B5EF4-FFF2-40B4-BE49-F238E27FC236}">
                <a16:creationId xmlns:a16="http://schemas.microsoft.com/office/drawing/2014/main" id="{90833848-83FB-45DF-966E-4F22B4B2F0C1}"/>
              </a:ext>
            </a:extLst>
          </p:cNvPr>
          <p:cNvSpPr/>
          <p:nvPr/>
        </p:nvSpPr>
        <p:spPr>
          <a:xfrm>
            <a:off x="2342368" y="986889"/>
            <a:ext cx="4044146" cy="1831271"/>
          </a:xfrm>
          <a:prstGeom prst="rect">
            <a:avLst/>
          </a:prstGeom>
        </p:spPr>
        <p:txBody>
          <a:bodyPr wrap="square">
            <a:spAutoFit/>
          </a:bodyPr>
          <a:lstStyle/>
          <a:p>
            <a:pPr algn="r">
              <a:spcAft>
                <a:spcPts val="600"/>
              </a:spcAft>
            </a:pPr>
            <a:r>
              <a:rPr lang="en-AU" sz="2400" kern="1200" dirty="0">
                <a:solidFill>
                  <a:schemeClr val="tx1">
                    <a:lumMod val="50000"/>
                    <a:lumOff val="50000"/>
                  </a:schemeClr>
                </a:solidFill>
                <a:latin typeface="VIC" panose="00000500000000000000" pitchFamily="2" charset="0"/>
                <a:ea typeface="+mn-ea"/>
                <a:cs typeface="+mn-cs"/>
              </a:rPr>
              <a:t>Next Steps…</a:t>
            </a:r>
            <a:endParaRPr lang="en-AU" sz="1200" dirty="0">
              <a:solidFill>
                <a:schemeClr val="tx1">
                  <a:lumMod val="50000"/>
                  <a:lumOff val="50000"/>
                </a:schemeClr>
              </a:solidFill>
              <a:latin typeface="VIC" panose="00000500000000000000" pitchFamily="2" charset="0"/>
            </a:endParaRPr>
          </a:p>
          <a:p>
            <a:pPr algn="r">
              <a:spcAft>
                <a:spcPts val="600"/>
              </a:spcAft>
            </a:pPr>
            <a:r>
              <a:rPr lang="en-AU" sz="1200" dirty="0">
                <a:solidFill>
                  <a:prstClr val="black">
                    <a:lumMod val="50000"/>
                    <a:lumOff val="50000"/>
                  </a:prstClr>
                </a:solidFill>
                <a:latin typeface="VIC" panose="00000500000000000000" pitchFamily="2" charset="0"/>
              </a:rPr>
              <a:t>The analysis and recommendations that have come out of the Loddon Campaspe Digital Plan will form the basis of our Regional Partnership’s advocacy to the Commonwealth, Victorian and local governments, as well as industry and community groups in developing the future digital landscape of our region.</a:t>
            </a:r>
          </a:p>
        </p:txBody>
      </p:sp>
      <p:sp>
        <p:nvSpPr>
          <p:cNvPr id="7" name="Rectangle 6">
            <a:extLst>
              <a:ext uri="{FF2B5EF4-FFF2-40B4-BE49-F238E27FC236}">
                <a16:creationId xmlns:a16="http://schemas.microsoft.com/office/drawing/2014/main" id="{18921041-7676-4AE1-B2BD-ACB94A5F2F91}"/>
              </a:ext>
            </a:extLst>
          </p:cNvPr>
          <p:cNvSpPr/>
          <p:nvPr/>
        </p:nvSpPr>
        <p:spPr>
          <a:xfrm>
            <a:off x="1916482" y="2818160"/>
            <a:ext cx="4470031" cy="1384995"/>
          </a:xfrm>
          <a:prstGeom prst="rect">
            <a:avLst/>
          </a:prstGeom>
        </p:spPr>
        <p:txBody>
          <a:bodyPr wrap="square">
            <a:spAutoFit/>
          </a:bodyPr>
          <a:lstStyle/>
          <a:p>
            <a:pPr lvl="0" algn="r">
              <a:spcAft>
                <a:spcPts val="600"/>
              </a:spcAft>
            </a:pPr>
            <a:r>
              <a:rPr lang="en-AU" sz="1200" dirty="0">
                <a:solidFill>
                  <a:prstClr val="black">
                    <a:lumMod val="50000"/>
                    <a:lumOff val="50000"/>
                  </a:prstClr>
                </a:solidFill>
                <a:latin typeface="VIC" panose="00000500000000000000" pitchFamily="2" charset="0"/>
              </a:rPr>
              <a:t>This Digital Plan highlights the region’s current gaps in digital infrastructure and where our future demands may lie, bringing to light the areas where our efforts should be focused to bridge the digital divide. By addressing these priority areas, we will ensure our local residents, businesses and community flourish as the digital age continues to advance.</a:t>
            </a:r>
          </a:p>
        </p:txBody>
      </p:sp>
      <p:sp>
        <p:nvSpPr>
          <p:cNvPr id="8" name="Rectangle 7">
            <a:extLst>
              <a:ext uri="{FF2B5EF4-FFF2-40B4-BE49-F238E27FC236}">
                <a16:creationId xmlns:a16="http://schemas.microsoft.com/office/drawing/2014/main" id="{0A15E00B-8C05-445A-8865-DD03527F330B}"/>
              </a:ext>
            </a:extLst>
          </p:cNvPr>
          <p:cNvSpPr/>
          <p:nvPr/>
        </p:nvSpPr>
        <p:spPr>
          <a:xfrm>
            <a:off x="1219939" y="7689928"/>
            <a:ext cx="4418121" cy="1229183"/>
          </a:xfrm>
          <a:prstGeom prst="rect">
            <a:avLst/>
          </a:prstGeom>
        </p:spPr>
        <p:txBody>
          <a:bodyPr wrap="square" anchor="b">
            <a:spAutoFit/>
          </a:bodyPr>
          <a:lstStyle/>
          <a:p>
            <a:pPr marL="0" lvl="0" indent="0" algn="ctr">
              <a:lnSpc>
                <a:spcPct val="150000"/>
              </a:lnSpc>
              <a:spcAft>
                <a:spcPts val="0"/>
              </a:spcAft>
              <a:buFont typeface="+mj-lt"/>
              <a:buNone/>
              <a:tabLst>
                <a:tab pos="914400" algn="l"/>
              </a:tabLst>
            </a:pPr>
            <a:r>
              <a:rPr lang="en-AU" sz="1400" b="0" dirty="0">
                <a:solidFill>
                  <a:schemeClr val="tx1">
                    <a:lumMod val="50000"/>
                    <a:lumOff val="50000"/>
                  </a:schemeClr>
                </a:solidFill>
                <a:effectLst/>
                <a:latin typeface="VIC" panose="00000500000000000000" pitchFamily="2" charset="0"/>
                <a:ea typeface="Times New Roman" panose="02020603050405020304" pitchFamily="18" charset="0"/>
              </a:rPr>
              <a:t>Contact Us</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If you would like to discuss the Loddon Campaspe Digital Plan </a:t>
            </a:r>
            <a:br>
              <a:rPr lang="en-AU" sz="900" dirty="0">
                <a:solidFill>
                  <a:schemeClr val="tx1">
                    <a:lumMod val="50000"/>
                    <a:lumOff val="50000"/>
                  </a:schemeClr>
                </a:solidFill>
                <a:effectLst/>
                <a:latin typeface="VIC" panose="00000500000000000000" pitchFamily="2" charset="0"/>
                <a:ea typeface="Times New Roman" panose="02020603050405020304" pitchFamily="18" charset="0"/>
              </a:rPr>
            </a:b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please contact the Loddon Campaspe Regional Partnership on:</a:t>
            </a:r>
          </a:p>
          <a:p>
            <a:pPr lvl="0" algn="ctr">
              <a:lnSpc>
                <a:spcPct val="150000"/>
              </a:lnSpc>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Email: </a:t>
            </a:r>
            <a:r>
              <a:rPr lang="en-AU" sz="900" dirty="0">
                <a:solidFill>
                  <a:schemeClr val="tx1">
                    <a:lumMod val="50000"/>
                    <a:lumOff val="50000"/>
                  </a:schemeClr>
                </a:solidFill>
                <a:latin typeface="VIC" panose="00000500000000000000" pitchFamily="2" charset="0"/>
                <a:hlinkClick r:id="rId2">
                  <a:extLst>
                    <a:ext uri="{A12FA001-AC4F-418D-AE19-62706E023703}">
                      <ahyp:hlinkClr xmlns:ahyp="http://schemas.microsoft.com/office/drawing/2018/hyperlinkcolor" val="tx"/>
                    </a:ext>
                  </a:extLst>
                </a:hlinkClick>
              </a:rPr>
              <a:t>loddoncampaspe.partnership@rdv.vic.gov.au</a:t>
            </a:r>
            <a:r>
              <a:rPr lang="en-AU" sz="900" dirty="0">
                <a:solidFill>
                  <a:schemeClr val="tx1">
                    <a:lumMod val="50000"/>
                    <a:lumOff val="50000"/>
                  </a:schemeClr>
                </a:solidFill>
                <a:latin typeface="VIC" panose="00000500000000000000" pitchFamily="2" charset="0"/>
              </a:rPr>
              <a:t> </a:t>
            </a:r>
          </a:p>
          <a:p>
            <a:pPr marL="0" lvl="0" indent="0" algn="ctr">
              <a:lnSpc>
                <a:spcPct val="150000"/>
              </a:lnSpc>
              <a:spcAft>
                <a:spcPts val="0"/>
              </a:spcAft>
              <a:buFont typeface="+mj-lt"/>
              <a:buNone/>
              <a:tabLst>
                <a:tab pos="914400" algn="l"/>
              </a:tabLst>
            </a:pPr>
            <a:r>
              <a:rPr lang="en-AU" sz="900" dirty="0">
                <a:solidFill>
                  <a:schemeClr val="tx1">
                    <a:lumMod val="50000"/>
                    <a:lumOff val="50000"/>
                  </a:schemeClr>
                </a:solidFill>
                <a:effectLst/>
                <a:latin typeface="VIC" panose="00000500000000000000" pitchFamily="2" charset="0"/>
                <a:ea typeface="Times New Roman" panose="02020603050405020304" pitchFamily="18" charset="0"/>
              </a:rPr>
              <a:t>We look forward to hearing from you.</a:t>
            </a:r>
            <a:endParaRPr lang="en-AU" sz="900" dirty="0">
              <a:solidFill>
                <a:schemeClr val="tx1">
                  <a:lumMod val="50000"/>
                  <a:lumOff val="50000"/>
                </a:schemeClr>
              </a:solidFill>
              <a:effectLst/>
              <a:latin typeface="VIC" panose="00000500000000000000" pitchFamily="2" charset="0"/>
              <a:ea typeface="Calibri" panose="020F0502020204030204" pitchFamily="34" charset="0"/>
            </a:endParaRPr>
          </a:p>
        </p:txBody>
      </p:sp>
    </p:spTree>
    <p:extLst>
      <p:ext uri="{BB962C8B-B14F-4D97-AF65-F5344CB8AC3E}">
        <p14:creationId xmlns:p14="http://schemas.microsoft.com/office/powerpoint/2010/main" val="362870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D56B03-E572-4A51-B905-B9D15F267341}"/>
              </a:ext>
            </a:extLst>
          </p:cNvPr>
          <p:cNvSpPr txBox="1"/>
          <p:nvPr/>
        </p:nvSpPr>
        <p:spPr>
          <a:xfrm>
            <a:off x="1408826" y="8264562"/>
            <a:ext cx="3752722" cy="646331"/>
          </a:xfrm>
          <a:prstGeom prst="rect">
            <a:avLst/>
          </a:prstGeom>
          <a:noFill/>
        </p:spPr>
        <p:txBody>
          <a:bodyPr wrap="square" rtlCol="0">
            <a:spAutoFit/>
          </a:bodyPr>
          <a:lstStyle/>
          <a:p>
            <a:pPr algn="r"/>
            <a:r>
              <a:rPr lang="en-AU" sz="1200" dirty="0">
                <a:solidFill>
                  <a:schemeClr val="accent1"/>
                </a:solidFill>
                <a:latin typeface="VIC" panose="00000500000000000000" pitchFamily="2" charset="0"/>
              </a:rPr>
              <a:t>David Richardson</a:t>
            </a:r>
          </a:p>
          <a:p>
            <a:pPr algn="r"/>
            <a:r>
              <a:rPr lang="en-AU" sz="1200" dirty="0">
                <a:solidFill>
                  <a:schemeClr val="tx1">
                    <a:lumMod val="50000"/>
                    <a:lumOff val="50000"/>
                  </a:schemeClr>
                </a:solidFill>
                <a:latin typeface="VIC" panose="00000500000000000000" pitchFamily="2" charset="0"/>
              </a:rPr>
              <a:t>Acting Chair</a:t>
            </a:r>
          </a:p>
          <a:p>
            <a:pPr algn="r"/>
            <a:r>
              <a:rPr lang="en-AU" sz="1200" dirty="0">
                <a:solidFill>
                  <a:schemeClr val="tx1">
                    <a:lumMod val="50000"/>
                    <a:lumOff val="50000"/>
                  </a:schemeClr>
                </a:solidFill>
                <a:latin typeface="VIC" panose="00000500000000000000" pitchFamily="2" charset="0"/>
              </a:rPr>
              <a:t>Loddon Campaspe Regional Partnership</a:t>
            </a:r>
          </a:p>
        </p:txBody>
      </p:sp>
      <p:sp>
        <p:nvSpPr>
          <p:cNvPr id="4" name="Title 10">
            <a:extLst>
              <a:ext uri="{FF2B5EF4-FFF2-40B4-BE49-F238E27FC236}">
                <a16:creationId xmlns:a16="http://schemas.microsoft.com/office/drawing/2014/main" id="{C829F121-1E41-4838-B97C-B4609EA25637}"/>
              </a:ext>
            </a:extLst>
          </p:cNvPr>
          <p:cNvSpPr txBox="1">
            <a:spLocks/>
          </p:cNvSpPr>
          <p:nvPr/>
        </p:nvSpPr>
        <p:spPr>
          <a:xfrm>
            <a:off x="566181" y="957103"/>
            <a:ext cx="4246451" cy="1614944"/>
          </a:xfrm>
          <a:prstGeom prst="rect">
            <a:avLst/>
          </a:prstGeom>
        </p:spPr>
        <p:txBody>
          <a:bodyPr anchor="b"/>
          <a:lstStyle>
            <a:lvl1pPr algn="l" defTabSz="685800" rtl="0" eaLnBrk="1" latinLnBrk="0" hangingPunct="1">
              <a:lnSpc>
                <a:spcPct val="90000"/>
              </a:lnSpc>
              <a:spcBef>
                <a:spcPct val="0"/>
              </a:spcBef>
              <a:buNone/>
              <a:defRPr sz="3300" kern="1200">
                <a:solidFill>
                  <a:schemeClr val="tx1">
                    <a:lumMod val="50000"/>
                    <a:lumOff val="50000"/>
                  </a:schemeClr>
                </a:solidFill>
                <a:latin typeface="VIC" panose="00000500000000000000" pitchFamily="2" charset="0"/>
                <a:ea typeface="+mj-ea"/>
                <a:cs typeface="+mj-cs"/>
              </a:defRPr>
            </a:lvl1pPr>
          </a:lstStyle>
          <a:p>
            <a:r>
              <a:rPr lang="en-AU" sz="2400" dirty="0">
                <a:solidFill>
                  <a:schemeClr val="accent2"/>
                </a:solidFill>
              </a:rPr>
              <a:t>Loddon Campaspe Regional Partnership Foreword</a:t>
            </a:r>
          </a:p>
        </p:txBody>
      </p:sp>
      <p:sp>
        <p:nvSpPr>
          <p:cNvPr id="5" name="Rectangle 4">
            <a:extLst>
              <a:ext uri="{FF2B5EF4-FFF2-40B4-BE49-F238E27FC236}">
                <a16:creationId xmlns:a16="http://schemas.microsoft.com/office/drawing/2014/main" id="{8E4C4153-D24B-4AFE-8ED9-34314DE705F7}"/>
              </a:ext>
            </a:extLst>
          </p:cNvPr>
          <p:cNvSpPr/>
          <p:nvPr/>
        </p:nvSpPr>
        <p:spPr>
          <a:xfrm>
            <a:off x="566181" y="2572047"/>
            <a:ext cx="4595367" cy="4493538"/>
          </a:xfrm>
          <a:prstGeom prst="rect">
            <a:avLst/>
          </a:prstGeom>
        </p:spPr>
        <p:txBody>
          <a:bodyPr wrap="square">
            <a:spAutoFit/>
          </a:bodyPr>
          <a:lstStyle/>
          <a:p>
            <a:pPr lvl="0" algn="just">
              <a:spcAft>
                <a:spcPts val="600"/>
              </a:spcAft>
            </a:pPr>
            <a:r>
              <a:rPr lang="en-AU" sz="900" dirty="0">
                <a:solidFill>
                  <a:prstClr val="black">
                    <a:lumMod val="50000"/>
                    <a:lumOff val="50000"/>
                  </a:prstClr>
                </a:solidFill>
                <a:latin typeface="VIC" panose="00000500000000000000" pitchFamily="2" charset="0"/>
              </a:rPr>
              <a:t>Loddon Campaspe is a broad, diverse and fast-growing region with a range of attributes and advantages that can be leveraged to establish ourselves as a clear regional leader in digital connectivity. </a:t>
            </a:r>
          </a:p>
          <a:p>
            <a:pPr lvl="0" algn="just">
              <a:spcAft>
                <a:spcPts val="600"/>
              </a:spcAft>
            </a:pPr>
            <a:r>
              <a:rPr lang="en-AU" sz="900" dirty="0">
                <a:solidFill>
                  <a:prstClr val="black">
                    <a:lumMod val="50000"/>
                    <a:lumOff val="50000"/>
                  </a:prstClr>
                </a:solidFill>
                <a:latin typeface="VIC" panose="00000500000000000000" pitchFamily="2" charset="0"/>
              </a:rPr>
              <a:t>The region’s geography supports the deployment of core digital infrastructure to most major population centres, building off an existing high-capacity backbone infrastructure. Loddon Campaspe is home to sophisticated business users that drive demand for skills development; and our collaborative businesses and community position us strongly to identify and progress digital opportunities.  </a:t>
            </a:r>
          </a:p>
          <a:p>
            <a:pPr lvl="0" algn="just">
              <a:spcAft>
                <a:spcPts val="600"/>
              </a:spcAft>
            </a:pPr>
            <a:r>
              <a:rPr lang="en-AU" sz="900" dirty="0">
                <a:solidFill>
                  <a:prstClr val="black">
                    <a:lumMod val="50000"/>
                    <a:lumOff val="50000"/>
                  </a:prstClr>
                </a:solidFill>
                <a:latin typeface="VIC" panose="00000500000000000000" pitchFamily="2" charset="0"/>
              </a:rPr>
              <a:t>While the opportunity for Loddon Campaspe to be a digital leader is clear, there remain digital connectivity issues across the region impeding our ability to build an inclusive digital economy. We hear this from stakeholders consistently and live this reality but have not had the comprehensive evidence to track the problem effectively. </a:t>
            </a:r>
          </a:p>
          <a:p>
            <a:pPr lvl="0" algn="just">
              <a:spcAft>
                <a:spcPts val="600"/>
              </a:spcAft>
            </a:pPr>
            <a:r>
              <a:rPr lang="en-AU" sz="900" dirty="0">
                <a:solidFill>
                  <a:prstClr val="black">
                    <a:lumMod val="50000"/>
                    <a:lumOff val="50000"/>
                  </a:prstClr>
                </a:solidFill>
                <a:latin typeface="VIC" panose="00000500000000000000" pitchFamily="2" charset="0"/>
              </a:rPr>
              <a:t>This is why the Loddon Campaspe Regional Partnership is proud to present our Digital Plan. This plan is the first of its kind for the region and provides the evidence base to facilitate planning and advocacy by the Regional Partnership and Loddon Campaspe stakeholders on our digital issues and priorities.</a:t>
            </a:r>
          </a:p>
          <a:p>
            <a:pPr lvl="0" algn="just">
              <a:spcAft>
                <a:spcPts val="600"/>
              </a:spcAft>
            </a:pPr>
            <a:r>
              <a:rPr lang="en-AU" sz="900" dirty="0">
                <a:solidFill>
                  <a:prstClr val="black">
                    <a:lumMod val="50000"/>
                    <a:lumOff val="50000"/>
                  </a:prstClr>
                </a:solidFill>
                <a:latin typeface="VIC" panose="00000500000000000000" pitchFamily="2" charset="0"/>
              </a:rPr>
              <a:t>The Loddon Campaspe Digital Plan outlines key connectivity issues affecting the region and sets out the Regional Partnership’s recommendations aimed at addressing the digital connectivity gaps. It also sets out our digital connectivity vision, to become a national regional leader on digital connectivity and use to underpin the growth, competitiveness and resilience of our businesses and industries and drive social outcomes.</a:t>
            </a:r>
          </a:p>
          <a:p>
            <a:pPr lvl="0" algn="just">
              <a:spcAft>
                <a:spcPts val="600"/>
              </a:spcAft>
            </a:pPr>
            <a:r>
              <a:rPr lang="en-AU" sz="900" dirty="0">
                <a:solidFill>
                  <a:prstClr val="black">
                    <a:lumMod val="50000"/>
                    <a:lumOff val="50000"/>
                  </a:prstClr>
                </a:solidFill>
                <a:latin typeface="VIC" panose="00000500000000000000" pitchFamily="2" charset="0"/>
              </a:rPr>
              <a:t>Loddon Campaspe has the potential to realise significant economic and social development opportunities by leveraging our advantages through continued and determined effort. Our Digital Plan is just one driver to realise our digital vision– there is still more work to be done, but we have made considerable progress with this plan to support future efforts.</a:t>
            </a:r>
          </a:p>
        </p:txBody>
      </p:sp>
      <p:pic>
        <p:nvPicPr>
          <p:cNvPr id="1026" name="Picture 2" descr="David Richardson">
            <a:extLst>
              <a:ext uri="{FF2B5EF4-FFF2-40B4-BE49-F238E27FC236}">
                <a16:creationId xmlns:a16="http://schemas.microsoft.com/office/drawing/2014/main" id="{FC871560-251B-4E05-AC6F-127DDC822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408" y="6982758"/>
            <a:ext cx="1281804" cy="12818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60EA37F-73A7-4B92-9136-3ECEF18FC876}"/>
              </a:ext>
            </a:extLst>
          </p:cNvPr>
          <p:cNvSpPr/>
          <p:nvPr/>
        </p:nvSpPr>
        <p:spPr>
          <a:xfrm>
            <a:off x="566181" y="7061054"/>
            <a:ext cx="3078893" cy="923330"/>
          </a:xfrm>
          <a:prstGeom prst="rect">
            <a:avLst/>
          </a:prstGeom>
        </p:spPr>
        <p:txBody>
          <a:bodyPr wrap="square">
            <a:spAutoFit/>
          </a:bodyPr>
          <a:lstStyle/>
          <a:p>
            <a:pPr lvl="0" algn="just">
              <a:spcAft>
                <a:spcPts val="600"/>
              </a:spcAft>
            </a:pPr>
            <a:r>
              <a:rPr lang="en-AU" sz="900" dirty="0">
                <a:solidFill>
                  <a:prstClr val="black">
                    <a:lumMod val="50000"/>
                    <a:lumOff val="50000"/>
                  </a:prstClr>
                </a:solidFill>
                <a:latin typeface="VIC" panose="00000500000000000000" pitchFamily="2" charset="0"/>
              </a:rPr>
              <a:t>I would like to thank everyone whose efforts have made this plan possible, particularly our digital working group. I am excited to see the changes the Loddon Campaspe region will undergo in the years to come as we work towards bringing our digital vision to life. </a:t>
            </a:r>
            <a:endParaRPr lang="en-AU" sz="900" dirty="0">
              <a:solidFill>
                <a:prstClr val="black">
                  <a:lumMod val="50000"/>
                  <a:lumOff val="50000"/>
                </a:prstClr>
              </a:solidFill>
              <a:highlight>
                <a:srgbClr val="FFFF00"/>
              </a:highlight>
              <a:latin typeface="VIC" panose="00000500000000000000" pitchFamily="2" charset="0"/>
            </a:endParaRPr>
          </a:p>
        </p:txBody>
      </p:sp>
    </p:spTree>
    <p:extLst>
      <p:ext uri="{BB962C8B-B14F-4D97-AF65-F5344CB8AC3E}">
        <p14:creationId xmlns:p14="http://schemas.microsoft.com/office/powerpoint/2010/main" val="3582320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F1610D69-C053-491A-B1FA-2A4694C944DA}"/>
              </a:ext>
            </a:extLst>
          </p:cNvPr>
          <p:cNvSpPr>
            <a:spLocks noGrp="1"/>
          </p:cNvSpPr>
          <p:nvPr>
            <p:ph type="title"/>
          </p:nvPr>
        </p:nvSpPr>
        <p:spPr>
          <a:xfrm>
            <a:off x="2466159" y="596899"/>
            <a:ext cx="3916382" cy="882687"/>
          </a:xfrm>
        </p:spPr>
        <p:txBody>
          <a:bodyPr/>
          <a:lstStyle/>
          <a:p>
            <a:pPr algn="r"/>
            <a:r>
              <a:rPr lang="en-AU" dirty="0">
                <a:solidFill>
                  <a:schemeClr val="tx1">
                    <a:lumMod val="50000"/>
                    <a:lumOff val="50000"/>
                  </a:schemeClr>
                </a:solidFill>
              </a:rPr>
              <a:t>What is a Digital Plan?</a:t>
            </a:r>
          </a:p>
        </p:txBody>
      </p:sp>
      <p:sp>
        <p:nvSpPr>
          <p:cNvPr id="20" name="Content Placeholder 4">
            <a:extLst>
              <a:ext uri="{FF2B5EF4-FFF2-40B4-BE49-F238E27FC236}">
                <a16:creationId xmlns:a16="http://schemas.microsoft.com/office/drawing/2014/main" id="{8B32ED31-A6AC-4396-B60F-C4717DE5EDE9}"/>
              </a:ext>
            </a:extLst>
          </p:cNvPr>
          <p:cNvSpPr>
            <a:spLocks noGrp="1"/>
          </p:cNvSpPr>
          <p:nvPr>
            <p:ph idx="1"/>
          </p:nvPr>
        </p:nvSpPr>
        <p:spPr>
          <a:xfrm>
            <a:off x="2670451" y="8352627"/>
            <a:ext cx="3712089" cy="647698"/>
          </a:xfrm>
        </p:spPr>
        <p:txBody>
          <a:bodyPr>
            <a:normAutofit/>
          </a:bodyPr>
          <a:lstStyle/>
          <a:p>
            <a:pPr marL="0" indent="0" algn="r">
              <a:buNone/>
            </a:pPr>
            <a:r>
              <a:rPr lang="en-AU" sz="600" dirty="0">
                <a:solidFill>
                  <a:schemeClr val="tx1">
                    <a:lumMod val="50000"/>
                    <a:lumOff val="50000"/>
                  </a:schemeClr>
                </a:solidFill>
              </a:rPr>
              <a:t>^ Rating from the 2019 Royal Melbourne Institute of Technology-Swinburne-Roy Morgan-Telstra Digital Inclusion Index (DII)</a:t>
            </a: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a:p>
            <a:pPr marL="0" indent="0">
              <a:buNone/>
            </a:pPr>
            <a:endParaRPr lang="en-AU" sz="600" dirty="0">
              <a:solidFill>
                <a:schemeClr val="tx1">
                  <a:lumMod val="50000"/>
                  <a:lumOff val="50000"/>
                </a:schemeClr>
              </a:solidFill>
            </a:endParaRPr>
          </a:p>
        </p:txBody>
      </p:sp>
      <p:sp>
        <p:nvSpPr>
          <p:cNvPr id="21" name="Text Placeholder 5">
            <a:extLst>
              <a:ext uri="{FF2B5EF4-FFF2-40B4-BE49-F238E27FC236}">
                <a16:creationId xmlns:a16="http://schemas.microsoft.com/office/drawing/2014/main" id="{F90D22EB-3174-440B-A1DD-94F8D58F221E}"/>
              </a:ext>
            </a:extLst>
          </p:cNvPr>
          <p:cNvSpPr>
            <a:spLocks noGrp="1"/>
          </p:cNvSpPr>
          <p:nvPr>
            <p:ph type="body" sz="half" idx="2"/>
          </p:nvPr>
        </p:nvSpPr>
        <p:spPr>
          <a:xfrm>
            <a:off x="2376033" y="1479587"/>
            <a:ext cx="4006507" cy="2200404"/>
          </a:xfrm>
        </p:spPr>
        <p:txBody>
          <a:bodyPr>
            <a:noAutofit/>
          </a:bodyPr>
          <a:lstStyle/>
          <a:p>
            <a:pPr algn="r"/>
            <a:r>
              <a:rPr lang="en-AU" dirty="0">
                <a:solidFill>
                  <a:schemeClr val="tx1">
                    <a:lumMod val="50000"/>
                    <a:lumOff val="50000"/>
                  </a:schemeClr>
                </a:solidFill>
              </a:rPr>
              <a:t>The Digital Plan for each region is an evidence-based, place-based analysis of the supply of and demand for digital services and skills. </a:t>
            </a:r>
          </a:p>
        </p:txBody>
      </p:sp>
      <p:sp>
        <p:nvSpPr>
          <p:cNvPr id="29" name="Rectangle 28">
            <a:extLst>
              <a:ext uri="{FF2B5EF4-FFF2-40B4-BE49-F238E27FC236}">
                <a16:creationId xmlns:a16="http://schemas.microsoft.com/office/drawing/2014/main" id="{2D5F6F8B-F005-4603-B2B8-DE4B13CB5476}"/>
              </a:ext>
            </a:extLst>
          </p:cNvPr>
          <p:cNvSpPr/>
          <p:nvPr/>
        </p:nvSpPr>
        <p:spPr>
          <a:xfrm>
            <a:off x="2670451" y="7306793"/>
            <a:ext cx="3712089" cy="1050031"/>
          </a:xfrm>
          <a:prstGeom prst="rect">
            <a:avLst/>
          </a:prstGeom>
        </p:spPr>
        <p:txBody>
          <a:bodyPr wrap="square">
            <a:spAutoFit/>
          </a:bodyPr>
          <a:lstStyle/>
          <a:p>
            <a:pPr lvl="0" algn="ctr" defTabSz="685800">
              <a:lnSpc>
                <a:spcPct val="90000"/>
              </a:lnSpc>
              <a:spcBef>
                <a:spcPts val="750"/>
              </a:spcBef>
            </a:pPr>
            <a:r>
              <a:rPr lang="en-AU" sz="900" dirty="0">
                <a:solidFill>
                  <a:prstClr val="black">
                    <a:lumMod val="50000"/>
                    <a:lumOff val="50000"/>
                  </a:prstClr>
                </a:solidFill>
                <a:latin typeface="VIC" panose="00000500000000000000" pitchFamily="2" charset="0"/>
              </a:rPr>
              <a:t>A substantial digital gap has been found between regional Victoria and Melbourne:</a:t>
            </a:r>
          </a:p>
          <a:p>
            <a:pPr lvl="0" algn="ctr" defTabSz="685800">
              <a:lnSpc>
                <a:spcPct val="90000"/>
              </a:lnSpc>
              <a:spcBef>
                <a:spcPts val="750"/>
              </a:spcBef>
            </a:pPr>
            <a:r>
              <a:rPr lang="en-AU" sz="1200" dirty="0">
                <a:solidFill>
                  <a:prstClr val="black">
                    <a:lumMod val="50000"/>
                    <a:lumOff val="50000"/>
                  </a:prstClr>
                </a:solidFill>
                <a:latin typeface="VIC" panose="00000500000000000000" pitchFamily="2" charset="0"/>
              </a:rPr>
              <a:t>2019 Rural Victoria digital inclusion score – </a:t>
            </a:r>
            <a:r>
              <a:rPr lang="en-AU" sz="1200" b="1" dirty="0">
                <a:solidFill>
                  <a:prstClr val="black">
                    <a:lumMod val="50000"/>
                    <a:lumOff val="50000"/>
                  </a:prstClr>
                </a:solidFill>
                <a:latin typeface="VIC" panose="00000500000000000000" pitchFamily="2" charset="0"/>
              </a:rPr>
              <a:t>56</a:t>
            </a:r>
            <a:endParaRPr lang="en-AU" sz="1200" dirty="0">
              <a:solidFill>
                <a:prstClr val="black">
                  <a:lumMod val="50000"/>
                  <a:lumOff val="50000"/>
                </a:prstClr>
              </a:solidFill>
              <a:latin typeface="VIC" panose="00000500000000000000" pitchFamily="2" charset="0"/>
            </a:endParaRPr>
          </a:p>
          <a:p>
            <a:pPr lvl="0" algn="ctr" defTabSz="685800">
              <a:lnSpc>
                <a:spcPct val="90000"/>
              </a:lnSpc>
              <a:spcBef>
                <a:spcPts val="750"/>
              </a:spcBef>
            </a:pPr>
            <a:r>
              <a:rPr lang="en-AU" sz="1200" dirty="0">
                <a:solidFill>
                  <a:prstClr val="black">
                    <a:lumMod val="50000"/>
                    <a:lumOff val="50000"/>
                  </a:prstClr>
                </a:solidFill>
                <a:latin typeface="VIC" panose="00000500000000000000" pitchFamily="2" charset="0"/>
              </a:rPr>
              <a:t>2019 Metropolitan Melbourne digital inclusion score – </a:t>
            </a:r>
            <a:r>
              <a:rPr lang="en-AU" sz="1200" b="1" dirty="0">
                <a:solidFill>
                  <a:prstClr val="black">
                    <a:lumMod val="50000"/>
                    <a:lumOff val="50000"/>
                  </a:prstClr>
                </a:solidFill>
                <a:latin typeface="VIC" panose="00000500000000000000" pitchFamily="2" charset="0"/>
              </a:rPr>
              <a:t>65</a:t>
            </a:r>
            <a:r>
              <a:rPr lang="en-AU" sz="1200" dirty="0">
                <a:solidFill>
                  <a:prstClr val="black">
                    <a:lumMod val="50000"/>
                    <a:lumOff val="50000"/>
                  </a:prstClr>
                </a:solidFill>
                <a:latin typeface="VIC" panose="00000500000000000000" pitchFamily="2" charset="0"/>
              </a:rPr>
              <a:t>^</a:t>
            </a:r>
            <a:r>
              <a:rPr lang="en-AU" sz="1200" b="1" dirty="0">
                <a:solidFill>
                  <a:prstClr val="black">
                    <a:lumMod val="50000"/>
                    <a:lumOff val="50000"/>
                  </a:prstClr>
                </a:solidFill>
                <a:latin typeface="VIC" panose="00000500000000000000" pitchFamily="2" charset="0"/>
              </a:rPr>
              <a:t> </a:t>
            </a:r>
          </a:p>
        </p:txBody>
      </p:sp>
      <p:grpSp>
        <p:nvGrpSpPr>
          <p:cNvPr id="32" name="Group 31">
            <a:extLst>
              <a:ext uri="{FF2B5EF4-FFF2-40B4-BE49-F238E27FC236}">
                <a16:creationId xmlns:a16="http://schemas.microsoft.com/office/drawing/2014/main" id="{E130D7C4-0D78-42F3-81E9-675EEA10BD59}"/>
              </a:ext>
            </a:extLst>
          </p:cNvPr>
          <p:cNvGrpSpPr/>
          <p:nvPr/>
        </p:nvGrpSpPr>
        <p:grpSpPr>
          <a:xfrm>
            <a:off x="1157842" y="4526005"/>
            <a:ext cx="5892885" cy="2454223"/>
            <a:chOff x="769152" y="4026497"/>
            <a:chExt cx="5892885" cy="2454223"/>
          </a:xfrm>
        </p:grpSpPr>
        <p:pic>
          <p:nvPicPr>
            <p:cNvPr id="22" name="Picture 21">
              <a:extLst>
                <a:ext uri="{FF2B5EF4-FFF2-40B4-BE49-F238E27FC236}">
                  <a16:creationId xmlns:a16="http://schemas.microsoft.com/office/drawing/2014/main" id="{D3CBD6A3-37AF-456F-AAC5-E6DA8FFD9524}"/>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63520" y="5972522"/>
              <a:ext cx="527528" cy="508198"/>
            </a:xfrm>
            <a:prstGeom prst="rect">
              <a:avLst/>
            </a:prstGeom>
          </p:spPr>
        </p:pic>
        <p:pic>
          <p:nvPicPr>
            <p:cNvPr id="23" name="Picture 22">
              <a:extLst>
                <a:ext uri="{FF2B5EF4-FFF2-40B4-BE49-F238E27FC236}">
                  <a16:creationId xmlns:a16="http://schemas.microsoft.com/office/drawing/2014/main" id="{4DB31DE0-582D-4E48-B1A4-8628B77E45E3}"/>
                </a:ext>
              </a:extLst>
            </p:cNvPr>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682791" y="5256268"/>
              <a:ext cx="574224" cy="582227"/>
            </a:xfrm>
            <a:prstGeom prst="rect">
              <a:avLst/>
            </a:prstGeom>
          </p:spPr>
        </p:pic>
        <p:pic>
          <p:nvPicPr>
            <p:cNvPr id="24" name="Picture 23">
              <a:extLst>
                <a:ext uri="{FF2B5EF4-FFF2-40B4-BE49-F238E27FC236}">
                  <a16:creationId xmlns:a16="http://schemas.microsoft.com/office/drawing/2014/main" id="{AC461FC4-9548-414B-B16A-0405DB5240A8}"/>
                </a:ext>
              </a:extLst>
            </p:cNvPr>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09027" y="4662293"/>
              <a:ext cx="708276" cy="512200"/>
            </a:xfrm>
            <a:prstGeom prst="rect">
              <a:avLst/>
            </a:prstGeom>
          </p:spPr>
        </p:pic>
        <p:sp>
          <p:nvSpPr>
            <p:cNvPr id="25" name="TextBox 24">
              <a:extLst>
                <a:ext uri="{FF2B5EF4-FFF2-40B4-BE49-F238E27FC236}">
                  <a16:creationId xmlns:a16="http://schemas.microsoft.com/office/drawing/2014/main" id="{321BE86B-D038-4231-B46B-562A56D7C935}"/>
                </a:ext>
              </a:extLst>
            </p:cNvPr>
            <p:cNvSpPr txBox="1"/>
            <p:nvPr/>
          </p:nvSpPr>
          <p:spPr>
            <a:xfrm>
              <a:off x="1967233" y="4709756"/>
              <a:ext cx="4037231" cy="377026"/>
            </a:xfrm>
            <a:prstGeom prst="rect">
              <a:avLst/>
            </a:prstGeom>
            <a:noFill/>
          </p:spPr>
          <p:txBody>
            <a:bodyPr wrap="square" rtlCol="0">
              <a:spAutoFit/>
            </a:bodyPr>
            <a:lstStyle/>
            <a:p>
              <a:pPr lvl="0" defTabSz="685800">
                <a:lnSpc>
                  <a:spcPct val="90000"/>
                </a:lnSpc>
                <a:spcBef>
                  <a:spcPts val="750"/>
                </a:spcBef>
              </a:pPr>
              <a:r>
                <a:rPr lang="en-AU" sz="2000" dirty="0">
                  <a:solidFill>
                    <a:schemeClr val="accent2"/>
                  </a:solidFill>
                  <a:latin typeface="VIC" panose="00000500000000000000" pitchFamily="2" charset="0"/>
                </a:rPr>
                <a:t>access</a:t>
              </a:r>
              <a:r>
                <a:rPr lang="en-AU" sz="1200" dirty="0">
                  <a:solidFill>
                    <a:prstClr val="black">
                      <a:lumMod val="50000"/>
                      <a:lumOff val="50000"/>
                    </a:prstClr>
                  </a:solidFill>
                  <a:latin typeface="VIC" panose="00000500000000000000" pitchFamily="2" charset="0"/>
                </a:rPr>
                <a:t> to digital services, </a:t>
              </a:r>
              <a:endParaRPr lang="en-AU" dirty="0"/>
            </a:p>
          </p:txBody>
        </p:sp>
        <p:sp>
          <p:nvSpPr>
            <p:cNvPr id="26" name="TextBox 25">
              <a:extLst>
                <a:ext uri="{FF2B5EF4-FFF2-40B4-BE49-F238E27FC236}">
                  <a16:creationId xmlns:a16="http://schemas.microsoft.com/office/drawing/2014/main" id="{5E874F45-F9C9-449B-96D8-8AB2BFE4C294}"/>
                </a:ext>
              </a:extLst>
            </p:cNvPr>
            <p:cNvSpPr txBox="1"/>
            <p:nvPr/>
          </p:nvSpPr>
          <p:spPr>
            <a:xfrm>
              <a:off x="2280513" y="5315013"/>
              <a:ext cx="4381524" cy="377026"/>
            </a:xfrm>
            <a:prstGeom prst="rect">
              <a:avLst/>
            </a:prstGeom>
            <a:noFill/>
          </p:spPr>
          <p:txBody>
            <a:bodyPr wrap="square" rtlCol="0">
              <a:spAutoFit/>
            </a:bodyPr>
            <a:lstStyle/>
            <a:p>
              <a:pPr lvl="0" defTabSz="685800">
                <a:lnSpc>
                  <a:spcPct val="90000"/>
                </a:lnSpc>
                <a:spcBef>
                  <a:spcPts val="750"/>
                </a:spcBef>
              </a:pPr>
              <a:r>
                <a:rPr lang="en-AU" sz="1200" dirty="0">
                  <a:solidFill>
                    <a:prstClr val="black">
                      <a:lumMod val="50000"/>
                      <a:lumOff val="50000"/>
                    </a:prstClr>
                  </a:solidFill>
                  <a:latin typeface="VIC" panose="00000500000000000000" pitchFamily="2" charset="0"/>
                </a:rPr>
                <a:t>the </a:t>
              </a:r>
              <a:r>
                <a:rPr lang="en-AU" sz="2000" dirty="0">
                  <a:solidFill>
                    <a:schemeClr val="accent2"/>
                  </a:solidFill>
                  <a:latin typeface="VIC" panose="00000500000000000000" pitchFamily="2" charset="0"/>
                </a:rPr>
                <a:t>ability</a:t>
              </a:r>
              <a:r>
                <a:rPr lang="en-AU" sz="1200" dirty="0">
                  <a:solidFill>
                    <a:schemeClr val="accent6"/>
                  </a:solidFill>
                  <a:latin typeface="VIC" panose="00000500000000000000" pitchFamily="2" charset="0"/>
                </a:rPr>
                <a:t> </a:t>
              </a:r>
              <a:r>
                <a:rPr lang="en-AU" sz="1200" dirty="0">
                  <a:solidFill>
                    <a:prstClr val="black">
                      <a:lumMod val="50000"/>
                      <a:lumOff val="50000"/>
                    </a:prstClr>
                  </a:solidFill>
                  <a:latin typeface="VIC" panose="00000500000000000000" pitchFamily="2" charset="0"/>
                </a:rPr>
                <a:t>to effectively use these services, </a:t>
              </a:r>
              <a:endParaRPr lang="en-AU" dirty="0"/>
            </a:p>
          </p:txBody>
        </p:sp>
        <p:sp>
          <p:nvSpPr>
            <p:cNvPr id="27" name="TextBox 26">
              <a:extLst>
                <a:ext uri="{FF2B5EF4-FFF2-40B4-BE49-F238E27FC236}">
                  <a16:creationId xmlns:a16="http://schemas.microsoft.com/office/drawing/2014/main" id="{3ACF873E-459C-4B5F-A85E-E440BF1D2D2C}"/>
                </a:ext>
              </a:extLst>
            </p:cNvPr>
            <p:cNvSpPr txBox="1"/>
            <p:nvPr/>
          </p:nvSpPr>
          <p:spPr>
            <a:xfrm>
              <a:off x="2628750" y="5922267"/>
              <a:ext cx="3365100" cy="540148"/>
            </a:xfrm>
            <a:prstGeom prst="rect">
              <a:avLst/>
            </a:prstGeom>
            <a:noFill/>
          </p:spPr>
          <p:txBody>
            <a:bodyPr wrap="square" rtlCol="0">
              <a:spAutoFit/>
            </a:bodyPr>
            <a:lstStyle/>
            <a:p>
              <a:pPr lvl="0" defTabSz="685800">
                <a:lnSpc>
                  <a:spcPct val="90000"/>
                </a:lnSpc>
                <a:spcBef>
                  <a:spcPts val="750"/>
                </a:spcBef>
              </a:pPr>
              <a:r>
                <a:rPr lang="en-AU" sz="1200" dirty="0">
                  <a:solidFill>
                    <a:prstClr val="black">
                      <a:lumMod val="50000"/>
                      <a:lumOff val="50000"/>
                    </a:prstClr>
                  </a:solidFill>
                  <a:latin typeface="VIC" panose="00000500000000000000" pitchFamily="2" charset="0"/>
                </a:rPr>
                <a:t>and their </a:t>
              </a:r>
              <a:r>
                <a:rPr lang="en-AU" sz="2000" dirty="0">
                  <a:solidFill>
                    <a:schemeClr val="accent2"/>
                  </a:solidFill>
                  <a:latin typeface="VIC" panose="00000500000000000000" pitchFamily="2" charset="0"/>
                </a:rPr>
                <a:t>affordability</a:t>
              </a:r>
              <a:r>
                <a:rPr lang="en-AU" sz="1200" dirty="0">
                  <a:solidFill>
                    <a:prstClr val="black">
                      <a:lumMod val="50000"/>
                      <a:lumOff val="50000"/>
                    </a:prstClr>
                  </a:solidFill>
                  <a:latin typeface="VIC" panose="00000500000000000000" pitchFamily="2" charset="0"/>
                </a:rPr>
                <a:t> relative to their capital city counterparts.</a:t>
              </a:r>
            </a:p>
          </p:txBody>
        </p:sp>
        <p:sp>
          <p:nvSpPr>
            <p:cNvPr id="31" name="Rectangle 30">
              <a:extLst>
                <a:ext uri="{FF2B5EF4-FFF2-40B4-BE49-F238E27FC236}">
                  <a16:creationId xmlns:a16="http://schemas.microsoft.com/office/drawing/2014/main" id="{BCAC3957-1DC0-49C0-8821-3FB1AEA92CC5}"/>
                </a:ext>
              </a:extLst>
            </p:cNvPr>
            <p:cNvSpPr/>
            <p:nvPr/>
          </p:nvSpPr>
          <p:spPr>
            <a:xfrm>
              <a:off x="769152" y="4026497"/>
              <a:ext cx="5224698" cy="595548"/>
            </a:xfrm>
            <a:prstGeom prst="rect">
              <a:avLst/>
            </a:prstGeom>
          </p:spPr>
          <p:txBody>
            <a:bodyPr wrap="square">
              <a:spAutoFit/>
            </a:bodyPr>
            <a:lstStyle/>
            <a:p>
              <a:pPr lvl="0" algn="r" defTabSz="685800">
                <a:lnSpc>
                  <a:spcPct val="90000"/>
                </a:lnSpc>
                <a:spcBef>
                  <a:spcPts val="750"/>
                </a:spcBef>
              </a:pPr>
              <a:r>
                <a:rPr lang="en-AU" sz="1200" dirty="0">
                  <a:solidFill>
                    <a:prstClr val="black">
                      <a:lumMod val="50000"/>
                      <a:lumOff val="50000"/>
                    </a:prstClr>
                  </a:solidFill>
                  <a:latin typeface="VIC" panose="00000500000000000000" pitchFamily="2" charset="0"/>
                </a:rPr>
                <a:t>Victoria’s Regional Digital Plans are the first of their kind, filling the critical information gap needed to effectively reduce the persistent country-city </a:t>
              </a:r>
              <a:r>
                <a:rPr lang="en-AU" sz="1200" b="1" dirty="0">
                  <a:solidFill>
                    <a:prstClr val="black">
                      <a:lumMod val="50000"/>
                      <a:lumOff val="50000"/>
                    </a:prstClr>
                  </a:solidFill>
                  <a:latin typeface="VIC" panose="00000500000000000000" pitchFamily="2" charset="0"/>
                </a:rPr>
                <a:t>digital divide</a:t>
              </a:r>
              <a:r>
                <a:rPr lang="en-AU" sz="1200" dirty="0">
                  <a:solidFill>
                    <a:prstClr val="black">
                      <a:lumMod val="50000"/>
                      <a:lumOff val="50000"/>
                    </a:prstClr>
                  </a:solidFill>
                  <a:latin typeface="VIC" panose="00000500000000000000" pitchFamily="2" charset="0"/>
                </a:rPr>
                <a:t>, defined as regional shortfalls in:</a:t>
              </a:r>
            </a:p>
          </p:txBody>
        </p:sp>
      </p:grpSp>
      <p:sp>
        <p:nvSpPr>
          <p:cNvPr id="3" name="Rectangle 2">
            <a:extLst>
              <a:ext uri="{FF2B5EF4-FFF2-40B4-BE49-F238E27FC236}">
                <a16:creationId xmlns:a16="http://schemas.microsoft.com/office/drawing/2014/main" id="{A4A33F72-E5DE-4417-AFE1-A74663400E87}"/>
              </a:ext>
            </a:extLst>
          </p:cNvPr>
          <p:cNvSpPr/>
          <p:nvPr/>
        </p:nvSpPr>
        <p:spPr>
          <a:xfrm>
            <a:off x="2091592" y="2074191"/>
            <a:ext cx="4290948" cy="761747"/>
          </a:xfrm>
          <a:prstGeom prst="rect">
            <a:avLst/>
          </a:prstGeom>
        </p:spPr>
        <p:txBody>
          <a:bodyPr wrap="square">
            <a:spAutoFit/>
          </a:bodyPr>
          <a:lstStyle/>
          <a:p>
            <a:pPr lvl="0" algn="r" defTabSz="685800">
              <a:lnSpc>
                <a:spcPct val="90000"/>
              </a:lnSpc>
              <a:spcBef>
                <a:spcPts val="750"/>
              </a:spcBef>
            </a:pPr>
            <a:r>
              <a:rPr lang="en-AU" sz="1200" dirty="0">
                <a:solidFill>
                  <a:prstClr val="black">
                    <a:lumMod val="50000"/>
                    <a:lumOff val="50000"/>
                  </a:prstClr>
                </a:solidFill>
                <a:latin typeface="VIC" panose="00000500000000000000" pitchFamily="2" charset="0"/>
              </a:rPr>
              <a:t>The </a:t>
            </a:r>
            <a:r>
              <a:rPr lang="en-AU" sz="1200" dirty="0">
                <a:solidFill>
                  <a:schemeClr val="accent2"/>
                </a:solidFill>
                <a:latin typeface="VIC" panose="00000500000000000000" pitchFamily="2" charset="0"/>
              </a:rPr>
              <a:t>Loddon Campaspe Digital Plan </a:t>
            </a:r>
            <a:r>
              <a:rPr lang="en-AU" sz="1200" dirty="0">
                <a:solidFill>
                  <a:prstClr val="black">
                    <a:lumMod val="50000"/>
                    <a:lumOff val="50000"/>
                  </a:prstClr>
                </a:solidFill>
                <a:latin typeface="VIC" panose="00000500000000000000" pitchFamily="2" charset="0"/>
              </a:rPr>
              <a:t>identifies gaps in the region’s current digital infrastructure landscape and makes recommendations on how these gaps can be addressed.</a:t>
            </a:r>
          </a:p>
        </p:txBody>
      </p:sp>
      <p:sp>
        <p:nvSpPr>
          <p:cNvPr id="5" name="Rectangle 4">
            <a:extLst>
              <a:ext uri="{FF2B5EF4-FFF2-40B4-BE49-F238E27FC236}">
                <a16:creationId xmlns:a16="http://schemas.microsoft.com/office/drawing/2014/main" id="{D7AEA70E-D5A8-4665-B8F3-A937A2C84630}"/>
              </a:ext>
            </a:extLst>
          </p:cNvPr>
          <p:cNvSpPr/>
          <p:nvPr/>
        </p:nvSpPr>
        <p:spPr>
          <a:xfrm>
            <a:off x="1717828" y="2798980"/>
            <a:ext cx="4664712" cy="927946"/>
          </a:xfrm>
          <a:prstGeom prst="rect">
            <a:avLst/>
          </a:prstGeom>
        </p:spPr>
        <p:txBody>
          <a:bodyPr wrap="square">
            <a:spAutoFit/>
          </a:bodyPr>
          <a:lstStyle/>
          <a:p>
            <a:pPr lvl="0" algn="r" defTabSz="685800">
              <a:lnSpc>
                <a:spcPct val="90000"/>
              </a:lnSpc>
              <a:spcBef>
                <a:spcPts val="750"/>
              </a:spcBef>
            </a:pPr>
            <a:r>
              <a:rPr lang="en-AU" sz="1200" dirty="0">
                <a:solidFill>
                  <a:prstClr val="black">
                    <a:lumMod val="50000"/>
                    <a:lumOff val="50000"/>
                  </a:prstClr>
                </a:solidFill>
                <a:latin typeface="VIC" panose="00000500000000000000" pitchFamily="2" charset="0"/>
              </a:rPr>
              <a:t>The Digital Plan forms the basis of our Regional Partnership’s advocacy to all levels of government, as well as industry and community groups. It will also be a valuable resource to other stakeholders in the region for their own advocacy and action.  </a:t>
            </a:r>
          </a:p>
        </p:txBody>
      </p:sp>
      <p:sp>
        <p:nvSpPr>
          <p:cNvPr id="16" name="Title 3">
            <a:extLst>
              <a:ext uri="{FF2B5EF4-FFF2-40B4-BE49-F238E27FC236}">
                <a16:creationId xmlns:a16="http://schemas.microsoft.com/office/drawing/2014/main" id="{5E8EFA1A-913C-469A-BDAD-B45CF43F232D}"/>
              </a:ext>
            </a:extLst>
          </p:cNvPr>
          <p:cNvSpPr txBox="1">
            <a:spLocks/>
          </p:cNvSpPr>
          <p:nvPr/>
        </p:nvSpPr>
        <p:spPr>
          <a:xfrm>
            <a:off x="1157842" y="3635017"/>
            <a:ext cx="5224698" cy="882687"/>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algn="r"/>
            <a:r>
              <a:rPr lang="en-AU" dirty="0"/>
              <a:t>Addressing the Digital Divide</a:t>
            </a:r>
          </a:p>
        </p:txBody>
      </p:sp>
    </p:spTree>
    <p:extLst>
      <p:ext uri="{BB962C8B-B14F-4D97-AF65-F5344CB8AC3E}">
        <p14:creationId xmlns:p14="http://schemas.microsoft.com/office/powerpoint/2010/main" val="172103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a:extLst>
              <a:ext uri="{FF2B5EF4-FFF2-40B4-BE49-F238E27FC236}">
                <a16:creationId xmlns:a16="http://schemas.microsoft.com/office/drawing/2014/main" id="{1C621B2F-4F51-4E7D-8669-C6A48A402DF1}"/>
              </a:ext>
            </a:extLst>
          </p:cNvPr>
          <p:cNvSpPr txBox="1">
            <a:spLocks/>
          </p:cNvSpPr>
          <p:nvPr/>
        </p:nvSpPr>
        <p:spPr>
          <a:xfrm>
            <a:off x="475480" y="1034005"/>
            <a:ext cx="4950762" cy="1015663"/>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t>Our Vision for the region</a:t>
            </a:r>
          </a:p>
        </p:txBody>
      </p:sp>
      <p:sp>
        <p:nvSpPr>
          <p:cNvPr id="4" name="Rectangle 3">
            <a:extLst>
              <a:ext uri="{FF2B5EF4-FFF2-40B4-BE49-F238E27FC236}">
                <a16:creationId xmlns:a16="http://schemas.microsoft.com/office/drawing/2014/main" id="{9FA77F3A-8319-49EC-A6B5-B3DFADA32174}"/>
              </a:ext>
            </a:extLst>
          </p:cNvPr>
          <p:cNvSpPr/>
          <p:nvPr/>
        </p:nvSpPr>
        <p:spPr>
          <a:xfrm>
            <a:off x="475480" y="1539017"/>
            <a:ext cx="4168709" cy="1015663"/>
          </a:xfrm>
          <a:prstGeom prst="rect">
            <a:avLst/>
          </a:prstGeom>
        </p:spPr>
        <p:txBody>
          <a:bodyPr wrap="square">
            <a:spAutoFit/>
          </a:bodyPr>
          <a:lstStyle/>
          <a:p>
            <a:pPr lvl="0" algn="ctr"/>
            <a:r>
              <a:rPr lang="en-AU" sz="1200" i="1" dirty="0">
                <a:solidFill>
                  <a:prstClr val="black">
                    <a:lumMod val="50000"/>
                    <a:lumOff val="50000"/>
                  </a:prstClr>
                </a:solidFill>
                <a:latin typeface="VIC" panose="00000500000000000000" pitchFamily="2" charset="0"/>
              </a:rPr>
              <a:t>The Loddon Campaspe Regional Partnership’s vision is for the region to be a national regional leader on digital connectivity and use to underpin the growth, competitiveness and resilience of our businesses and industries and drive social outcomes.</a:t>
            </a:r>
          </a:p>
        </p:txBody>
      </p:sp>
      <p:sp>
        <p:nvSpPr>
          <p:cNvPr id="5" name="Rectangle 4">
            <a:extLst>
              <a:ext uri="{FF2B5EF4-FFF2-40B4-BE49-F238E27FC236}">
                <a16:creationId xmlns:a16="http://schemas.microsoft.com/office/drawing/2014/main" id="{ACB5F0AF-6D01-4C49-A341-FA48A4606FCF}"/>
              </a:ext>
            </a:extLst>
          </p:cNvPr>
          <p:cNvSpPr/>
          <p:nvPr/>
        </p:nvSpPr>
        <p:spPr>
          <a:xfrm>
            <a:off x="475480" y="2658522"/>
            <a:ext cx="4505593" cy="507831"/>
          </a:xfrm>
          <a:prstGeom prst="rect">
            <a:avLst/>
          </a:prstGeom>
        </p:spPr>
        <p:txBody>
          <a:bodyPr wrap="square">
            <a:spAutoFit/>
          </a:bodyPr>
          <a:lstStyle/>
          <a:p>
            <a:pPr lvl="0">
              <a:spcAft>
                <a:spcPts val="600"/>
              </a:spcAft>
            </a:pPr>
            <a:r>
              <a:rPr lang="en-AU" sz="900" dirty="0">
                <a:solidFill>
                  <a:prstClr val="black">
                    <a:lumMod val="50000"/>
                    <a:lumOff val="50000"/>
                  </a:prstClr>
                </a:solidFill>
                <a:latin typeface="VIC" panose="00000500000000000000" pitchFamily="2" charset="0"/>
              </a:rPr>
              <a:t>There are a variety of valuable and difficult to replicate elements of our digital landscape which present Loddon Campaspe with a compelling opportunity to be digital leaders: </a:t>
            </a:r>
          </a:p>
        </p:txBody>
      </p:sp>
      <p:sp>
        <p:nvSpPr>
          <p:cNvPr id="7" name="Rectangle 6">
            <a:extLst>
              <a:ext uri="{FF2B5EF4-FFF2-40B4-BE49-F238E27FC236}">
                <a16:creationId xmlns:a16="http://schemas.microsoft.com/office/drawing/2014/main" id="{AB4573E1-B158-4FCE-B0D1-04C7359504C2}"/>
              </a:ext>
            </a:extLst>
          </p:cNvPr>
          <p:cNvSpPr/>
          <p:nvPr/>
        </p:nvSpPr>
        <p:spPr>
          <a:xfrm>
            <a:off x="1015480" y="3238646"/>
            <a:ext cx="3429000" cy="1092607"/>
          </a:xfrm>
          <a:prstGeom prst="rect">
            <a:avLst/>
          </a:prstGeom>
        </p:spPr>
        <p:txBody>
          <a:bodyPr>
            <a:spAutoFit/>
          </a:bodyPr>
          <a:lstStyle/>
          <a:p>
            <a:pPr>
              <a:spcAft>
                <a:spcPts val="600"/>
              </a:spcAft>
            </a:pPr>
            <a:r>
              <a:rPr lang="en-AU" sz="1200" dirty="0">
                <a:solidFill>
                  <a:prstClr val="black">
                    <a:lumMod val="50000"/>
                    <a:lumOff val="50000"/>
                  </a:prstClr>
                </a:solidFill>
                <a:latin typeface="VIC" panose="00000500000000000000" pitchFamily="2" charset="0"/>
              </a:rPr>
              <a:t>Favourable geography to support high-capacity infrastructure deployment </a:t>
            </a:r>
          </a:p>
          <a:p>
            <a:pPr>
              <a:spcAft>
                <a:spcPts val="600"/>
              </a:spcAft>
            </a:pPr>
            <a:r>
              <a:rPr lang="en-AU" sz="900" dirty="0">
                <a:solidFill>
                  <a:prstClr val="black">
                    <a:lumMod val="50000"/>
                    <a:lumOff val="50000"/>
                  </a:prstClr>
                </a:solidFill>
                <a:latin typeface="VIC" panose="00000500000000000000" pitchFamily="2" charset="0"/>
              </a:rPr>
              <a:t>Loddon Campaspe’s linear geography presents cost advantages to developing a network of high-capacity digital locations which can be relatively easily accessed by nearly all people and businesses across our region. </a:t>
            </a:r>
          </a:p>
        </p:txBody>
      </p:sp>
      <p:sp>
        <p:nvSpPr>
          <p:cNvPr id="8" name="Rectangle 7">
            <a:extLst>
              <a:ext uri="{FF2B5EF4-FFF2-40B4-BE49-F238E27FC236}">
                <a16:creationId xmlns:a16="http://schemas.microsoft.com/office/drawing/2014/main" id="{249CF4BD-98FB-4253-970A-B21EB8D44613}"/>
              </a:ext>
            </a:extLst>
          </p:cNvPr>
          <p:cNvSpPr/>
          <p:nvPr/>
        </p:nvSpPr>
        <p:spPr>
          <a:xfrm>
            <a:off x="1332616" y="4406711"/>
            <a:ext cx="3429000" cy="1508105"/>
          </a:xfrm>
          <a:prstGeom prst="rect">
            <a:avLst/>
          </a:prstGeom>
        </p:spPr>
        <p:txBody>
          <a:bodyPr wrap="square">
            <a:spAutoFit/>
          </a:bodyPr>
          <a:lstStyle/>
          <a:p>
            <a:pPr algn="r">
              <a:spcAft>
                <a:spcPts val="600"/>
              </a:spcAft>
            </a:pPr>
            <a:r>
              <a:rPr lang="en-AU" sz="1200" dirty="0">
                <a:solidFill>
                  <a:prstClr val="black">
                    <a:lumMod val="50000"/>
                    <a:lumOff val="50000"/>
                  </a:prstClr>
                </a:solidFill>
                <a:latin typeface="VIC" panose="00000500000000000000" pitchFamily="2" charset="0"/>
              </a:rPr>
              <a:t>Sophisticated business users driving demand for skills and services</a:t>
            </a:r>
          </a:p>
          <a:p>
            <a:pPr algn="r">
              <a:spcAft>
                <a:spcPts val="600"/>
              </a:spcAft>
            </a:pPr>
            <a:r>
              <a:rPr lang="en-AU" sz="900" dirty="0">
                <a:solidFill>
                  <a:prstClr val="black">
                    <a:lumMod val="50000"/>
                    <a:lumOff val="50000"/>
                  </a:prstClr>
                </a:solidFill>
                <a:latin typeface="VIC" panose="00000500000000000000" pitchFamily="2" charset="0"/>
              </a:rPr>
              <a:t>To get the most out of digital infrastructure and attract and retain the right sort of talent to do so, a region needs a critical mass of sophisticated technology users. Loddon Campaspe is well established in this regard. The region is home to organisations like La Trobe University, Bendigo Telco, </a:t>
            </a:r>
            <a:r>
              <a:rPr lang="en-AU" sz="900" dirty="0" err="1">
                <a:solidFill>
                  <a:prstClr val="black">
                    <a:lumMod val="50000"/>
                    <a:lumOff val="50000"/>
                  </a:prstClr>
                </a:solidFill>
                <a:latin typeface="VIC" panose="00000500000000000000" pitchFamily="2" charset="0"/>
              </a:rPr>
              <a:t>Coliban</a:t>
            </a:r>
            <a:r>
              <a:rPr lang="en-AU" sz="900" dirty="0">
                <a:solidFill>
                  <a:prstClr val="black">
                    <a:lumMod val="50000"/>
                    <a:lumOff val="50000"/>
                  </a:prstClr>
                </a:solidFill>
                <a:latin typeface="VIC" panose="00000500000000000000" pitchFamily="2" charset="0"/>
              </a:rPr>
              <a:t> Water and multiple data centres dedicated to the region. </a:t>
            </a:r>
          </a:p>
        </p:txBody>
      </p:sp>
      <p:sp>
        <p:nvSpPr>
          <p:cNvPr id="9" name="Rectangle 8">
            <a:extLst>
              <a:ext uri="{FF2B5EF4-FFF2-40B4-BE49-F238E27FC236}">
                <a16:creationId xmlns:a16="http://schemas.microsoft.com/office/drawing/2014/main" id="{46F0F4A6-CC21-4435-B7C6-4EF3CCC4F89F}"/>
              </a:ext>
            </a:extLst>
          </p:cNvPr>
          <p:cNvSpPr/>
          <p:nvPr/>
        </p:nvSpPr>
        <p:spPr>
          <a:xfrm>
            <a:off x="1015480" y="5990274"/>
            <a:ext cx="3429000" cy="1231106"/>
          </a:xfrm>
          <a:prstGeom prst="rect">
            <a:avLst/>
          </a:prstGeom>
        </p:spPr>
        <p:txBody>
          <a:bodyPr>
            <a:spAutoFit/>
          </a:bodyPr>
          <a:lstStyle/>
          <a:p>
            <a:pPr>
              <a:spcAft>
                <a:spcPts val="600"/>
              </a:spcAft>
            </a:pPr>
            <a:r>
              <a:rPr lang="en-AU" sz="1200" dirty="0">
                <a:solidFill>
                  <a:prstClr val="black">
                    <a:lumMod val="50000"/>
                    <a:lumOff val="50000"/>
                  </a:prstClr>
                </a:solidFill>
                <a:latin typeface="VIC" panose="00000500000000000000" pitchFamily="2" charset="0"/>
              </a:rPr>
              <a:t>Collaborative business and community environment</a:t>
            </a:r>
          </a:p>
          <a:p>
            <a:pPr>
              <a:spcAft>
                <a:spcPts val="600"/>
              </a:spcAft>
            </a:pPr>
            <a:r>
              <a:rPr lang="en-AU" sz="900" dirty="0">
                <a:solidFill>
                  <a:prstClr val="black">
                    <a:lumMod val="50000"/>
                    <a:lumOff val="50000"/>
                  </a:prstClr>
                </a:solidFill>
                <a:latin typeface="VIC" panose="00000500000000000000" pitchFamily="2" charset="0"/>
              </a:rPr>
              <a:t>The Loddon Campaspe local governments share a ‘region first’ view for economic and social development, placing a high value on initiatives that take a whole-of-region approach rather than disparate, uncoordinated efforts and initiatives. </a:t>
            </a:r>
          </a:p>
        </p:txBody>
      </p:sp>
      <p:sp>
        <p:nvSpPr>
          <p:cNvPr id="10" name="Rectangle 9">
            <a:extLst>
              <a:ext uri="{FF2B5EF4-FFF2-40B4-BE49-F238E27FC236}">
                <a16:creationId xmlns:a16="http://schemas.microsoft.com/office/drawing/2014/main" id="{5BE854A5-1A1B-4E30-814E-E3D291DDC2CA}"/>
              </a:ext>
            </a:extLst>
          </p:cNvPr>
          <p:cNvSpPr/>
          <p:nvPr/>
        </p:nvSpPr>
        <p:spPr>
          <a:xfrm>
            <a:off x="1443790" y="7294173"/>
            <a:ext cx="3317825" cy="954107"/>
          </a:xfrm>
          <a:prstGeom prst="rect">
            <a:avLst/>
          </a:prstGeom>
        </p:spPr>
        <p:txBody>
          <a:bodyPr wrap="square">
            <a:spAutoFit/>
          </a:bodyPr>
          <a:lstStyle/>
          <a:p>
            <a:pPr algn="r">
              <a:spcAft>
                <a:spcPts val="600"/>
              </a:spcAft>
            </a:pPr>
            <a:r>
              <a:rPr lang="en-AU" sz="1200" dirty="0">
                <a:solidFill>
                  <a:prstClr val="black">
                    <a:lumMod val="50000"/>
                    <a:lumOff val="50000"/>
                  </a:prstClr>
                </a:solidFill>
                <a:latin typeface="VIC" panose="00000500000000000000" pitchFamily="2" charset="0"/>
              </a:rPr>
              <a:t>High capacity digital infrastructure already in place</a:t>
            </a:r>
          </a:p>
          <a:p>
            <a:pPr algn="r">
              <a:spcAft>
                <a:spcPts val="600"/>
              </a:spcAft>
            </a:pPr>
            <a:r>
              <a:rPr lang="en-AU" sz="900" dirty="0">
                <a:solidFill>
                  <a:prstClr val="black">
                    <a:lumMod val="50000"/>
                    <a:lumOff val="50000"/>
                  </a:prstClr>
                </a:solidFill>
                <a:latin typeface="VIC" panose="00000500000000000000" pitchFamily="2" charset="0"/>
              </a:rPr>
              <a:t>Loddon Campaspe boasts a range of digital assets that provide the beginnings of a more comprehensive rollout across the key hubs of the region.</a:t>
            </a:r>
          </a:p>
        </p:txBody>
      </p:sp>
      <p:sp>
        <p:nvSpPr>
          <p:cNvPr id="11" name="Oval 10">
            <a:extLst>
              <a:ext uri="{FF2B5EF4-FFF2-40B4-BE49-F238E27FC236}">
                <a16:creationId xmlns:a16="http://schemas.microsoft.com/office/drawing/2014/main" id="{3C4EF83A-872E-43F2-A6EF-BB05DC422430}"/>
              </a:ext>
            </a:extLst>
          </p:cNvPr>
          <p:cNvSpPr/>
          <p:nvPr/>
        </p:nvSpPr>
        <p:spPr>
          <a:xfrm>
            <a:off x="655480" y="3293559"/>
            <a:ext cx="360000" cy="36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latin typeface="VIC" panose="00000500000000000000" pitchFamily="2" charset="0"/>
              </a:rPr>
              <a:t>1</a:t>
            </a:r>
          </a:p>
        </p:txBody>
      </p:sp>
      <p:sp>
        <p:nvSpPr>
          <p:cNvPr id="12" name="Oval 11">
            <a:extLst>
              <a:ext uri="{FF2B5EF4-FFF2-40B4-BE49-F238E27FC236}">
                <a16:creationId xmlns:a16="http://schemas.microsoft.com/office/drawing/2014/main" id="{514E65A3-362A-44C6-BCF3-AE9E194CA2A9}"/>
              </a:ext>
            </a:extLst>
          </p:cNvPr>
          <p:cNvSpPr/>
          <p:nvPr/>
        </p:nvSpPr>
        <p:spPr>
          <a:xfrm>
            <a:off x="4761616" y="4457543"/>
            <a:ext cx="360000" cy="36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latin typeface="VIC" panose="00000500000000000000" pitchFamily="2" charset="0"/>
              </a:rPr>
              <a:t>2</a:t>
            </a:r>
          </a:p>
        </p:txBody>
      </p:sp>
      <p:sp>
        <p:nvSpPr>
          <p:cNvPr id="13" name="Oval 12">
            <a:extLst>
              <a:ext uri="{FF2B5EF4-FFF2-40B4-BE49-F238E27FC236}">
                <a16:creationId xmlns:a16="http://schemas.microsoft.com/office/drawing/2014/main" id="{393A8DE7-38EB-4CA0-B366-2EB478066020}"/>
              </a:ext>
            </a:extLst>
          </p:cNvPr>
          <p:cNvSpPr/>
          <p:nvPr/>
        </p:nvSpPr>
        <p:spPr>
          <a:xfrm>
            <a:off x="655480" y="6041106"/>
            <a:ext cx="360000" cy="36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latin typeface="VIC" panose="00000500000000000000" pitchFamily="2" charset="0"/>
              </a:rPr>
              <a:t>3</a:t>
            </a:r>
          </a:p>
        </p:txBody>
      </p:sp>
      <p:sp>
        <p:nvSpPr>
          <p:cNvPr id="14" name="Oval 13">
            <a:extLst>
              <a:ext uri="{FF2B5EF4-FFF2-40B4-BE49-F238E27FC236}">
                <a16:creationId xmlns:a16="http://schemas.microsoft.com/office/drawing/2014/main" id="{B714B3EF-4F75-47E0-9B0C-049FB296E791}"/>
              </a:ext>
            </a:extLst>
          </p:cNvPr>
          <p:cNvSpPr/>
          <p:nvPr/>
        </p:nvSpPr>
        <p:spPr>
          <a:xfrm>
            <a:off x="4761616" y="7349203"/>
            <a:ext cx="360000" cy="36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latin typeface="VIC" panose="00000500000000000000" pitchFamily="2" charset="0"/>
              </a:rPr>
              <a:t>4</a:t>
            </a:r>
          </a:p>
        </p:txBody>
      </p:sp>
      <p:sp>
        <p:nvSpPr>
          <p:cNvPr id="15" name="Rectangle 14">
            <a:extLst>
              <a:ext uri="{FF2B5EF4-FFF2-40B4-BE49-F238E27FC236}">
                <a16:creationId xmlns:a16="http://schemas.microsoft.com/office/drawing/2014/main" id="{BBF6461E-C671-4E23-A437-C85697EB8207}"/>
              </a:ext>
            </a:extLst>
          </p:cNvPr>
          <p:cNvSpPr/>
          <p:nvPr/>
        </p:nvSpPr>
        <p:spPr>
          <a:xfrm>
            <a:off x="568622" y="8321073"/>
            <a:ext cx="5568687" cy="646331"/>
          </a:xfrm>
          <a:prstGeom prst="rect">
            <a:avLst/>
          </a:prstGeom>
        </p:spPr>
        <p:txBody>
          <a:bodyPr wrap="square">
            <a:spAutoFit/>
          </a:bodyPr>
          <a:lstStyle/>
          <a:p>
            <a:r>
              <a:rPr lang="en-AU" sz="1200" i="1" dirty="0">
                <a:solidFill>
                  <a:schemeClr val="tx1">
                    <a:lumMod val="50000"/>
                    <a:lumOff val="50000"/>
                  </a:schemeClr>
                </a:solidFill>
                <a:latin typeface="VIC" panose="00000500000000000000" pitchFamily="2" charset="0"/>
                <a:ea typeface="Times New Roman" panose="02020603050405020304" pitchFamily="18" charset="0"/>
                <a:cs typeface="Times New Roman" panose="02020603050405020304" pitchFamily="18" charset="0"/>
              </a:rPr>
              <a:t>Between the infrastructure gaps identified in the Digital Plan and the existing elements described above we have the pieces we need to set Loddon Campaspe apart as a digital leader. </a:t>
            </a:r>
            <a:endParaRPr lang="en-AU" sz="1200" i="1" dirty="0">
              <a:solidFill>
                <a:schemeClr val="tx1">
                  <a:lumMod val="50000"/>
                  <a:lumOff val="50000"/>
                </a:schemeClr>
              </a:solidFill>
              <a:latin typeface="VIC" panose="00000500000000000000" pitchFamily="2" charset="0"/>
            </a:endParaRPr>
          </a:p>
        </p:txBody>
      </p:sp>
    </p:spTree>
    <p:extLst>
      <p:ext uri="{BB962C8B-B14F-4D97-AF65-F5344CB8AC3E}">
        <p14:creationId xmlns:p14="http://schemas.microsoft.com/office/powerpoint/2010/main" val="3119943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67074722-C664-4213-8B07-0F13FBD01FCC}"/>
              </a:ext>
            </a:extLst>
          </p:cNvPr>
          <p:cNvSpPr txBox="1">
            <a:spLocks/>
          </p:cNvSpPr>
          <p:nvPr/>
        </p:nvSpPr>
        <p:spPr>
          <a:xfrm>
            <a:off x="475479" y="1352999"/>
            <a:ext cx="5841099" cy="523927"/>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2"/>
                </a:solidFill>
              </a:rPr>
              <a:t>Loddon Campaspe’s Priority Projects</a:t>
            </a:r>
          </a:p>
        </p:txBody>
      </p:sp>
      <p:sp>
        <p:nvSpPr>
          <p:cNvPr id="2" name="Rectangle 1">
            <a:extLst>
              <a:ext uri="{FF2B5EF4-FFF2-40B4-BE49-F238E27FC236}">
                <a16:creationId xmlns:a16="http://schemas.microsoft.com/office/drawing/2014/main" id="{FEBFF51D-9909-4C25-8E07-0299EDDCBE8D}"/>
              </a:ext>
            </a:extLst>
          </p:cNvPr>
          <p:cNvSpPr/>
          <p:nvPr/>
        </p:nvSpPr>
        <p:spPr>
          <a:xfrm>
            <a:off x="2075507" y="7702444"/>
            <a:ext cx="3988410" cy="1169551"/>
          </a:xfrm>
          <a:prstGeom prst="rect">
            <a:avLst/>
          </a:prstGeom>
        </p:spPr>
        <p:txBody>
          <a:bodyPr wrap="square">
            <a:spAutoFit/>
          </a:bodyPr>
          <a:lstStyle/>
          <a:p>
            <a:pPr>
              <a:spcBef>
                <a:spcPts val="600"/>
              </a:spcBef>
              <a:spcAft>
                <a:spcPts val="600"/>
              </a:spcAft>
            </a:pPr>
            <a:r>
              <a:rPr lang="en-AU" sz="1200" b="1" dirty="0">
                <a:solidFill>
                  <a:schemeClr val="tx1">
                    <a:lumMod val="50000"/>
                    <a:lumOff val="50000"/>
                  </a:schemeClr>
                </a:solidFill>
                <a:latin typeface="VIC" panose="00000500000000000000" pitchFamily="2" charset="0"/>
                <a:ea typeface="Calibri" panose="020F0502020204030204" pitchFamily="34" charset="0"/>
                <a:cs typeface="Times New Roman" panose="02020603050405020304" pitchFamily="18" charset="0"/>
              </a:rPr>
              <a:t>Project 5</a:t>
            </a:r>
            <a:endParaRPr lang="en-AU" sz="1200" dirty="0">
              <a:solidFill>
                <a:schemeClr val="tx1">
                  <a:lumMod val="50000"/>
                  <a:lumOff val="50000"/>
                </a:schemeClr>
              </a:solidFill>
              <a:latin typeface="VIC" panose="00000500000000000000" pitchFamily="2" charset="0"/>
              <a:ea typeface="Times New Roman" panose="02020603050405020304" pitchFamily="18" charset="0"/>
              <a:cs typeface="Times New Roman" panose="02020603050405020304" pitchFamily="18" charset="0"/>
            </a:endParaRPr>
          </a:p>
          <a:p>
            <a:pPr>
              <a:spcBef>
                <a:spcPts val="600"/>
              </a:spcBef>
              <a:spcAft>
                <a:spcPts val="600"/>
              </a:spcAft>
            </a:pPr>
            <a:r>
              <a:rPr lang="en-AU" sz="1200" dirty="0">
                <a:solidFill>
                  <a:schemeClr val="tx1">
                    <a:lumMod val="50000"/>
                    <a:lumOff val="50000"/>
                  </a:schemeClr>
                </a:solidFill>
                <a:latin typeface="VIC" panose="00000500000000000000" pitchFamily="2" charset="0"/>
                <a:ea typeface="Times New Roman" panose="02020603050405020304" pitchFamily="18" charset="0"/>
                <a:cs typeface="Times New Roman" panose="02020603050405020304" pitchFamily="18" charset="0"/>
              </a:rPr>
              <a:t>Develop Loddon Campaspe as a “smart region” with IoT applications to improve social amenity, environmental sustainability and economic efficiency across the region.</a:t>
            </a:r>
          </a:p>
        </p:txBody>
      </p:sp>
      <p:sp>
        <p:nvSpPr>
          <p:cNvPr id="4" name="Rectangle 3">
            <a:extLst>
              <a:ext uri="{FF2B5EF4-FFF2-40B4-BE49-F238E27FC236}">
                <a16:creationId xmlns:a16="http://schemas.microsoft.com/office/drawing/2014/main" id="{43ADCE9C-95AC-4667-9B7E-CC72BB768C72}"/>
              </a:ext>
            </a:extLst>
          </p:cNvPr>
          <p:cNvSpPr/>
          <p:nvPr/>
        </p:nvSpPr>
        <p:spPr>
          <a:xfrm>
            <a:off x="860490" y="2067070"/>
            <a:ext cx="4842479" cy="907941"/>
          </a:xfrm>
          <a:prstGeom prst="rect">
            <a:avLst/>
          </a:prstGeom>
        </p:spPr>
        <p:txBody>
          <a:bodyPr wrap="square">
            <a:spAutoFit/>
          </a:bodyPr>
          <a:lstStyle/>
          <a:p>
            <a:pPr lvl="0">
              <a:spcBef>
                <a:spcPts val="600"/>
              </a:spcBef>
            </a:pPr>
            <a:r>
              <a:rPr lang="en-AU" sz="1200" b="1" dirty="0">
                <a:solidFill>
                  <a:prstClr val="black">
                    <a:lumMod val="50000"/>
                    <a:lumOff val="50000"/>
                  </a:prstClr>
                </a:solidFill>
                <a:latin typeface="VIC" panose="00000500000000000000" pitchFamily="2" charset="0"/>
                <a:ea typeface="Calibri" panose="020F0502020204030204" pitchFamily="34" charset="0"/>
                <a:cs typeface="Times New Roman" panose="02020603050405020304" pitchFamily="18" charset="0"/>
              </a:rPr>
              <a:t>Project 1</a:t>
            </a:r>
            <a:endPar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a:p>
            <a:pPr lvl="0">
              <a:spcBef>
                <a:spcPts val="600"/>
              </a:spcBef>
              <a:spcAft>
                <a:spcPts val="600"/>
              </a:spcAft>
            </a:pPr>
            <a:r>
              <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rPr>
              <a:t>Analyse the benefits of utilising the existing infrastructure &amp; platforms and assets to support other digital initiatives across the region, including those listed below.</a:t>
            </a:r>
          </a:p>
        </p:txBody>
      </p:sp>
      <p:sp>
        <p:nvSpPr>
          <p:cNvPr id="7" name="Rectangle 6">
            <a:extLst>
              <a:ext uri="{FF2B5EF4-FFF2-40B4-BE49-F238E27FC236}">
                <a16:creationId xmlns:a16="http://schemas.microsoft.com/office/drawing/2014/main" id="{EE804258-B37A-4030-A46C-784DFA83DFA1}"/>
              </a:ext>
            </a:extLst>
          </p:cNvPr>
          <p:cNvSpPr/>
          <p:nvPr/>
        </p:nvSpPr>
        <p:spPr>
          <a:xfrm>
            <a:off x="1128046" y="3253610"/>
            <a:ext cx="4601907" cy="907941"/>
          </a:xfrm>
          <a:prstGeom prst="rect">
            <a:avLst/>
          </a:prstGeom>
        </p:spPr>
        <p:txBody>
          <a:bodyPr wrap="square">
            <a:spAutoFit/>
          </a:bodyPr>
          <a:lstStyle/>
          <a:p>
            <a:pPr lvl="0">
              <a:spcBef>
                <a:spcPts val="600"/>
              </a:spcBef>
            </a:pPr>
            <a:r>
              <a:rPr lang="en-AU" sz="1200" b="1" dirty="0">
                <a:solidFill>
                  <a:prstClr val="black">
                    <a:lumMod val="50000"/>
                    <a:lumOff val="50000"/>
                  </a:prstClr>
                </a:solidFill>
                <a:latin typeface="VIC" panose="00000500000000000000" pitchFamily="2" charset="0"/>
                <a:ea typeface="Calibri" panose="020F0502020204030204" pitchFamily="34" charset="0"/>
                <a:cs typeface="Times New Roman" panose="02020603050405020304" pitchFamily="18" charset="0"/>
              </a:rPr>
              <a:t>Project 2</a:t>
            </a:r>
            <a:endPar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a:p>
            <a:pPr lvl="0">
              <a:spcBef>
                <a:spcPts val="600"/>
              </a:spcBef>
              <a:spcAft>
                <a:spcPts val="600"/>
              </a:spcAft>
            </a:pPr>
            <a:r>
              <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rPr>
              <a:t>Roll out very fast connectivity in Bendigo and the region’s other major centres, including along the Gisborne - Bendigo - Echuca corridor.</a:t>
            </a:r>
          </a:p>
        </p:txBody>
      </p:sp>
      <p:sp>
        <p:nvSpPr>
          <p:cNvPr id="9" name="Rectangle 8">
            <a:extLst>
              <a:ext uri="{FF2B5EF4-FFF2-40B4-BE49-F238E27FC236}">
                <a16:creationId xmlns:a16="http://schemas.microsoft.com/office/drawing/2014/main" id="{C34E1951-8D91-4FC3-805F-9D5BBDE3BBD1}"/>
              </a:ext>
            </a:extLst>
          </p:cNvPr>
          <p:cNvSpPr/>
          <p:nvPr/>
        </p:nvSpPr>
        <p:spPr>
          <a:xfrm>
            <a:off x="1777580" y="4532460"/>
            <a:ext cx="4938962" cy="984885"/>
          </a:xfrm>
          <a:prstGeom prst="rect">
            <a:avLst/>
          </a:prstGeom>
        </p:spPr>
        <p:txBody>
          <a:bodyPr wrap="square">
            <a:spAutoFit/>
          </a:bodyPr>
          <a:lstStyle/>
          <a:p>
            <a:pPr lvl="0">
              <a:spcBef>
                <a:spcPts val="600"/>
              </a:spcBef>
              <a:spcAft>
                <a:spcPts val="600"/>
              </a:spcAft>
            </a:pPr>
            <a:r>
              <a:rPr lang="en-AU" sz="1200" b="1" dirty="0">
                <a:solidFill>
                  <a:prstClr val="black">
                    <a:lumMod val="50000"/>
                    <a:lumOff val="50000"/>
                  </a:prstClr>
                </a:solidFill>
                <a:latin typeface="VIC" panose="00000500000000000000" pitchFamily="2" charset="0"/>
                <a:ea typeface="Calibri" panose="020F0502020204030204" pitchFamily="34" charset="0"/>
                <a:cs typeface="Times New Roman" panose="02020603050405020304" pitchFamily="18" charset="0"/>
              </a:rPr>
              <a:t>Project 3</a:t>
            </a:r>
            <a:endPar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a:p>
            <a:pPr lvl="0">
              <a:spcBef>
                <a:spcPts val="600"/>
              </a:spcBef>
              <a:spcAft>
                <a:spcPts val="600"/>
              </a:spcAft>
            </a:pPr>
            <a:r>
              <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rPr>
              <a:t>Roll out free public WiFi in the region’s major and smaller centres, as has been done with the Victorian and local government supported free public WiFi network in Bendigo.</a:t>
            </a:r>
          </a:p>
        </p:txBody>
      </p:sp>
      <p:sp>
        <p:nvSpPr>
          <p:cNvPr id="11" name="Rectangle 10">
            <a:extLst>
              <a:ext uri="{FF2B5EF4-FFF2-40B4-BE49-F238E27FC236}">
                <a16:creationId xmlns:a16="http://schemas.microsoft.com/office/drawing/2014/main" id="{86A37F4A-9778-4F74-A926-63C6EF5309F1}"/>
              </a:ext>
            </a:extLst>
          </p:cNvPr>
          <p:cNvSpPr/>
          <p:nvPr/>
        </p:nvSpPr>
        <p:spPr>
          <a:xfrm>
            <a:off x="2132510" y="5888255"/>
            <a:ext cx="4427621" cy="1538883"/>
          </a:xfrm>
          <a:prstGeom prst="rect">
            <a:avLst/>
          </a:prstGeom>
        </p:spPr>
        <p:txBody>
          <a:bodyPr wrap="square">
            <a:spAutoFit/>
          </a:bodyPr>
          <a:lstStyle/>
          <a:p>
            <a:pPr lvl="0">
              <a:spcBef>
                <a:spcPts val="600"/>
              </a:spcBef>
              <a:spcAft>
                <a:spcPts val="600"/>
              </a:spcAft>
            </a:pPr>
            <a:r>
              <a:rPr lang="en-AU" sz="1200" b="1" dirty="0">
                <a:solidFill>
                  <a:prstClr val="black">
                    <a:lumMod val="50000"/>
                    <a:lumOff val="50000"/>
                  </a:prstClr>
                </a:solidFill>
                <a:latin typeface="VIC" panose="00000500000000000000" pitchFamily="2" charset="0"/>
                <a:ea typeface="Calibri" panose="020F0502020204030204" pitchFamily="34" charset="0"/>
                <a:cs typeface="Times New Roman" panose="02020603050405020304" pitchFamily="18" charset="0"/>
              </a:rPr>
              <a:t>Project 4</a:t>
            </a:r>
            <a:endPar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endParaRPr>
          </a:p>
          <a:p>
            <a:pPr lvl="0">
              <a:spcBef>
                <a:spcPts val="600"/>
              </a:spcBef>
              <a:spcAft>
                <a:spcPts val="600"/>
              </a:spcAft>
            </a:pPr>
            <a:r>
              <a:rPr lang="en-AU" sz="1200" dirty="0">
                <a:solidFill>
                  <a:prstClr val="black">
                    <a:lumMod val="50000"/>
                    <a:lumOff val="50000"/>
                  </a:prstClr>
                </a:solidFill>
                <a:latin typeface="VIC" panose="00000500000000000000" pitchFamily="2" charset="0"/>
                <a:ea typeface="Times New Roman" panose="02020603050405020304" pitchFamily="18" charset="0"/>
                <a:cs typeface="Times New Roman" panose="02020603050405020304" pitchFamily="18" charset="0"/>
              </a:rPr>
              <a:t>Rural community access to telehealth is needed to reduce the health inequalities in health service access and provision.  Infrastructure investment is required to enable both group activity in larger spaces and more private telehealth access to consult geographically distant health professionals.</a:t>
            </a:r>
          </a:p>
        </p:txBody>
      </p:sp>
      <p:pic>
        <p:nvPicPr>
          <p:cNvPr id="13" name="Picture 12">
            <a:extLst>
              <a:ext uri="{FF2B5EF4-FFF2-40B4-BE49-F238E27FC236}">
                <a16:creationId xmlns:a16="http://schemas.microsoft.com/office/drawing/2014/main" id="{4773CF51-0EFE-436D-BAC7-8E49DD770E8F}"/>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0782" y="3250316"/>
            <a:ext cx="457264" cy="457264"/>
          </a:xfrm>
          <a:prstGeom prst="rect">
            <a:avLst/>
          </a:prstGeom>
        </p:spPr>
      </p:pic>
      <p:pic>
        <p:nvPicPr>
          <p:cNvPr id="15" name="Picture 14">
            <a:extLst>
              <a:ext uri="{FF2B5EF4-FFF2-40B4-BE49-F238E27FC236}">
                <a16:creationId xmlns:a16="http://schemas.microsoft.com/office/drawing/2014/main" id="{57579524-AB0D-4D09-AFD1-7F4CA491E99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0316" y="4532460"/>
            <a:ext cx="457264" cy="457264"/>
          </a:xfrm>
          <a:prstGeom prst="rect">
            <a:avLst/>
          </a:prstGeom>
        </p:spPr>
      </p:pic>
      <p:pic>
        <p:nvPicPr>
          <p:cNvPr id="17" name="Picture 16">
            <a:extLst>
              <a:ext uri="{FF2B5EF4-FFF2-40B4-BE49-F238E27FC236}">
                <a16:creationId xmlns:a16="http://schemas.microsoft.com/office/drawing/2014/main" id="{EE90C1FF-76B8-4989-8155-BF4742B8004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18242" y="7702444"/>
            <a:ext cx="457264" cy="457264"/>
          </a:xfrm>
          <a:prstGeom prst="rect">
            <a:avLst/>
          </a:prstGeom>
        </p:spPr>
      </p:pic>
      <p:pic>
        <p:nvPicPr>
          <p:cNvPr id="19" name="Picture 18">
            <a:extLst>
              <a:ext uri="{FF2B5EF4-FFF2-40B4-BE49-F238E27FC236}">
                <a16:creationId xmlns:a16="http://schemas.microsoft.com/office/drawing/2014/main" id="{1B074926-E6B0-4065-8A87-099FABB04864}"/>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75246" y="5886471"/>
            <a:ext cx="457264" cy="457264"/>
          </a:xfrm>
          <a:prstGeom prst="rect">
            <a:avLst/>
          </a:prstGeom>
        </p:spPr>
      </p:pic>
      <p:pic>
        <p:nvPicPr>
          <p:cNvPr id="21" name="Picture 20">
            <a:extLst>
              <a:ext uri="{FF2B5EF4-FFF2-40B4-BE49-F238E27FC236}">
                <a16:creationId xmlns:a16="http://schemas.microsoft.com/office/drawing/2014/main" id="{C5D56F8E-6A95-4547-991E-FE81BCC9DA29}"/>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3226" y="2067070"/>
            <a:ext cx="457264" cy="457264"/>
          </a:xfrm>
          <a:prstGeom prst="rect">
            <a:avLst/>
          </a:prstGeom>
        </p:spPr>
      </p:pic>
    </p:spTree>
    <p:extLst>
      <p:ext uri="{BB962C8B-B14F-4D97-AF65-F5344CB8AC3E}">
        <p14:creationId xmlns:p14="http://schemas.microsoft.com/office/powerpoint/2010/main" val="174948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0B0EB66-0EFC-42C9-8541-BCBF37B78EED}"/>
              </a:ext>
            </a:extLst>
          </p:cNvPr>
          <p:cNvSpPr>
            <a:spLocks noGrp="1"/>
          </p:cNvSpPr>
          <p:nvPr>
            <p:ph type="body" sz="half" idx="2"/>
          </p:nvPr>
        </p:nvSpPr>
        <p:spPr>
          <a:xfrm>
            <a:off x="472380" y="2451099"/>
            <a:ext cx="1644519" cy="2098727"/>
          </a:xfrm>
        </p:spPr>
        <p:txBody>
          <a:bodyPr>
            <a:normAutofit/>
          </a:bodyPr>
          <a:lstStyle/>
          <a:p>
            <a:r>
              <a:rPr lang="en-AU" dirty="0"/>
              <a:t>Six technology areas have been analysed in the Digital Plans to identify supply shortages in the regions:</a:t>
            </a:r>
          </a:p>
        </p:txBody>
      </p:sp>
      <p:sp>
        <p:nvSpPr>
          <p:cNvPr id="23" name="Title 22">
            <a:extLst>
              <a:ext uri="{FF2B5EF4-FFF2-40B4-BE49-F238E27FC236}">
                <a16:creationId xmlns:a16="http://schemas.microsoft.com/office/drawing/2014/main" id="{F72FA9B5-75AC-4701-8A9E-C5643DA2C858}"/>
              </a:ext>
            </a:extLst>
          </p:cNvPr>
          <p:cNvSpPr>
            <a:spLocks noGrp="1"/>
          </p:cNvSpPr>
          <p:nvPr>
            <p:ph type="title"/>
          </p:nvPr>
        </p:nvSpPr>
        <p:spPr>
          <a:xfrm>
            <a:off x="472381" y="1036916"/>
            <a:ext cx="1851719" cy="1523494"/>
          </a:xfrm>
        </p:spPr>
        <p:txBody>
          <a:bodyPr anchor="t">
            <a:normAutofit/>
          </a:bodyPr>
          <a:lstStyle/>
          <a:p>
            <a:r>
              <a:rPr lang="en-AU" dirty="0">
                <a:solidFill>
                  <a:schemeClr val="accent2"/>
                </a:solidFill>
              </a:rPr>
              <a:t>Digital issues affecting all regions</a:t>
            </a:r>
          </a:p>
        </p:txBody>
      </p:sp>
      <p:graphicFrame>
        <p:nvGraphicFramePr>
          <p:cNvPr id="39" name="Content Placeholder 38">
            <a:extLst>
              <a:ext uri="{FF2B5EF4-FFF2-40B4-BE49-F238E27FC236}">
                <a16:creationId xmlns:a16="http://schemas.microsoft.com/office/drawing/2014/main" id="{91650C10-9214-4D66-BD32-9D358B167C0D}"/>
              </a:ext>
            </a:extLst>
          </p:cNvPr>
          <p:cNvGraphicFramePr>
            <a:graphicFrameLocks noGrp="1"/>
          </p:cNvGraphicFramePr>
          <p:nvPr>
            <p:ph idx="1"/>
            <p:extLst>
              <p:ext uri="{D42A27DB-BD31-4B8C-83A1-F6EECF244321}">
                <p14:modId xmlns:p14="http://schemas.microsoft.com/office/powerpoint/2010/main" val="2138419394"/>
              </p:ext>
            </p:extLst>
          </p:nvPr>
        </p:nvGraphicFramePr>
        <p:xfrm>
          <a:off x="2779965" y="1071635"/>
          <a:ext cx="2468668" cy="2791206"/>
        </p:xfrm>
        <a:graphic>
          <a:graphicData uri="http://schemas.openxmlformats.org/drawingml/2006/table">
            <a:tbl>
              <a:tblPr firstRow="1" bandRow="1">
                <a:tableStyleId>{2D5ABB26-0587-4C30-8999-92F81FD0307C}</a:tableStyleId>
              </a:tblPr>
              <a:tblGrid>
                <a:gridCol w="2468668">
                  <a:extLst>
                    <a:ext uri="{9D8B030D-6E8A-4147-A177-3AD203B41FA5}">
                      <a16:colId xmlns:a16="http://schemas.microsoft.com/office/drawing/2014/main" val="1328844006"/>
                    </a:ext>
                  </a:extLst>
                </a:gridCol>
              </a:tblGrid>
              <a:tr h="46520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Fixed broadband –  ensuring NBN service quality is sufficient to meet resident and business needs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7344137"/>
                  </a:ext>
                </a:extLst>
              </a:tr>
              <a:tr h="46520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Mobile coverage – investigating the prevalence of blackspots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90688"/>
                  </a:ext>
                </a:extLst>
              </a:tr>
              <a:tr h="46520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IoT (Internet of Things) – availability of low-bandwidth networks to support the uptake of next generation technologies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3105117"/>
                  </a:ext>
                </a:extLst>
              </a:tr>
              <a:tr h="46520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Public WiFi – availability of free public WiFi for tourists and disadvantaged residents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532371"/>
                  </a:ext>
                </a:extLst>
              </a:tr>
              <a:tr h="465201">
                <a:tc>
                  <a:txBody>
                    <a:bodyPr/>
                    <a:lstStyle/>
                    <a:p>
                      <a:pPr marL="0" indent="0" algn="l" defTabSz="685800" rtl="0" eaLnBrk="1" latinLnBrk="0" hangingPunct="1">
                        <a:lnSpc>
                          <a:spcPct val="90000"/>
                        </a:lnSpc>
                        <a:spcBef>
                          <a:spcPts val="750"/>
                        </a:spcBef>
                        <a:buFont typeface="Arial" panose="020B0604020202020204" pitchFamily="34" charset="0"/>
                        <a:buNone/>
                      </a:pPr>
                      <a:r>
                        <a:rPr lang="en-AU" sz="900" b="0" kern="1200" dirty="0">
                          <a:solidFill>
                            <a:schemeClr val="tx1">
                              <a:lumMod val="50000"/>
                              <a:lumOff val="50000"/>
                            </a:schemeClr>
                          </a:solidFill>
                          <a:latin typeface="VIC" panose="00000500000000000000" pitchFamily="2" charset="0"/>
                          <a:ea typeface="+mn-ea"/>
                          <a:cs typeface="+mn-cs"/>
                        </a:rPr>
                        <a:t>Access to government assets to improve services locally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4927961"/>
                  </a:ext>
                </a:extLst>
              </a:tr>
              <a:tr h="465201">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sz="900" b="0" kern="1200" dirty="0">
                          <a:solidFill>
                            <a:schemeClr val="tx1">
                              <a:lumMod val="50000"/>
                              <a:lumOff val="50000"/>
                            </a:schemeClr>
                          </a:solidFill>
                          <a:latin typeface="VIC" panose="00000500000000000000" pitchFamily="2" charset="0"/>
                          <a:ea typeface="+mn-ea"/>
                          <a:cs typeface="+mn-cs"/>
                        </a:rPr>
                        <a:t>Digital skills – assessing digital literacy, supply of IT professionals, and workforce preparedness for the future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2154737"/>
                  </a:ext>
                </a:extLst>
              </a:tr>
            </a:tbl>
          </a:graphicData>
        </a:graphic>
      </p:graphicFrame>
      <p:grpSp>
        <p:nvGrpSpPr>
          <p:cNvPr id="53" name="Group 52">
            <a:extLst>
              <a:ext uri="{FF2B5EF4-FFF2-40B4-BE49-F238E27FC236}">
                <a16:creationId xmlns:a16="http://schemas.microsoft.com/office/drawing/2014/main" id="{6A93F35D-1BAF-419F-93BB-3ACF9BBBB184}"/>
              </a:ext>
            </a:extLst>
          </p:cNvPr>
          <p:cNvGrpSpPr>
            <a:grpSpLocks noChangeAspect="1"/>
          </p:cNvGrpSpPr>
          <p:nvPr/>
        </p:nvGrpSpPr>
        <p:grpSpPr>
          <a:xfrm>
            <a:off x="2354064" y="1102286"/>
            <a:ext cx="372388" cy="2677338"/>
            <a:chOff x="2724610" y="1639047"/>
            <a:chExt cx="465487" cy="3346674"/>
          </a:xfrm>
        </p:grpSpPr>
        <p:pic>
          <p:nvPicPr>
            <p:cNvPr id="41" name="Picture 40">
              <a:extLst>
                <a:ext uri="{FF2B5EF4-FFF2-40B4-BE49-F238E27FC236}">
                  <a16:creationId xmlns:a16="http://schemas.microsoft.com/office/drawing/2014/main" id="{378702D2-A6E0-4EAD-A53C-87F698515950}"/>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32834" y="1639047"/>
              <a:ext cx="457263" cy="457264"/>
            </a:xfrm>
            <a:prstGeom prst="rect">
              <a:avLst/>
            </a:prstGeom>
          </p:spPr>
        </p:pic>
        <p:pic>
          <p:nvPicPr>
            <p:cNvPr id="43" name="Picture 42">
              <a:extLst>
                <a:ext uri="{FF2B5EF4-FFF2-40B4-BE49-F238E27FC236}">
                  <a16:creationId xmlns:a16="http://schemas.microsoft.com/office/drawing/2014/main" id="{83AEC1E6-E65E-40DB-80A6-FDE37BB1A92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29541" y="2794810"/>
              <a:ext cx="457263" cy="457264"/>
            </a:xfrm>
            <a:prstGeom prst="rect">
              <a:avLst/>
            </a:prstGeom>
          </p:spPr>
        </p:pic>
        <p:pic>
          <p:nvPicPr>
            <p:cNvPr id="45" name="Picture 44">
              <a:extLst>
                <a:ext uri="{FF2B5EF4-FFF2-40B4-BE49-F238E27FC236}">
                  <a16:creationId xmlns:a16="http://schemas.microsoft.com/office/drawing/2014/main" id="{6E863E6F-0F83-45FA-B668-9E49F35C11B3}"/>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31186" y="2216929"/>
              <a:ext cx="457263" cy="457264"/>
            </a:xfrm>
            <a:prstGeom prst="rect">
              <a:avLst/>
            </a:prstGeom>
          </p:spPr>
        </p:pic>
        <p:pic>
          <p:nvPicPr>
            <p:cNvPr id="47" name="Picture 46">
              <a:extLst>
                <a:ext uri="{FF2B5EF4-FFF2-40B4-BE49-F238E27FC236}">
                  <a16:creationId xmlns:a16="http://schemas.microsoft.com/office/drawing/2014/main" id="{CF2EB36D-B01F-4996-98C6-04E450A853D9}"/>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24610" y="4528457"/>
              <a:ext cx="457263" cy="457264"/>
            </a:xfrm>
            <a:prstGeom prst="rect">
              <a:avLst/>
            </a:prstGeom>
          </p:spPr>
        </p:pic>
        <p:pic>
          <p:nvPicPr>
            <p:cNvPr id="50" name="Picture 49">
              <a:extLst>
                <a:ext uri="{FF2B5EF4-FFF2-40B4-BE49-F238E27FC236}">
                  <a16:creationId xmlns:a16="http://schemas.microsoft.com/office/drawing/2014/main" id="{05495A1B-6071-40DD-8B61-3B3A07CDA051}"/>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26251" y="3372692"/>
              <a:ext cx="457263" cy="457264"/>
            </a:xfrm>
            <a:prstGeom prst="rect">
              <a:avLst/>
            </a:prstGeom>
          </p:spPr>
        </p:pic>
        <p:pic>
          <p:nvPicPr>
            <p:cNvPr id="52" name="Picture 51">
              <a:extLst>
                <a:ext uri="{FF2B5EF4-FFF2-40B4-BE49-F238E27FC236}">
                  <a16:creationId xmlns:a16="http://schemas.microsoft.com/office/drawing/2014/main" id="{92EA24AF-370D-45D2-8657-3A367DDBC0A7}"/>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27896" y="3950573"/>
              <a:ext cx="457263" cy="457264"/>
            </a:xfrm>
            <a:prstGeom prst="rect">
              <a:avLst/>
            </a:prstGeom>
          </p:spPr>
        </p:pic>
      </p:grpSp>
      <p:sp>
        <p:nvSpPr>
          <p:cNvPr id="78" name="Rectangle 77">
            <a:extLst>
              <a:ext uri="{FF2B5EF4-FFF2-40B4-BE49-F238E27FC236}">
                <a16:creationId xmlns:a16="http://schemas.microsoft.com/office/drawing/2014/main" id="{409E8314-107E-4C88-B24B-0A4F3BC5D0E5}"/>
              </a:ext>
            </a:extLst>
          </p:cNvPr>
          <p:cNvSpPr/>
          <p:nvPr/>
        </p:nvSpPr>
        <p:spPr>
          <a:xfrm>
            <a:off x="472381" y="3844996"/>
            <a:ext cx="5420420" cy="1107996"/>
          </a:xfrm>
          <a:prstGeom prst="rect">
            <a:avLst/>
          </a:prstGeom>
        </p:spPr>
        <p:txBody>
          <a:bodyPr wrap="square">
            <a:spAutoFit/>
          </a:bodyPr>
          <a:lstStyle/>
          <a:p>
            <a:r>
              <a:rPr lang="en-AU" sz="2400" dirty="0">
                <a:solidFill>
                  <a:schemeClr val="accent2"/>
                </a:solidFill>
                <a:latin typeface="VIC" panose="00000500000000000000" pitchFamily="2" charset="0"/>
                <a:ea typeface="+mj-ea"/>
                <a:cs typeface="+mj-cs"/>
              </a:rPr>
              <a:t>Loddon Campaspe’s Priority Recommendations</a:t>
            </a:r>
          </a:p>
          <a:p>
            <a:pPr>
              <a:spcAft>
                <a:spcPts val="600"/>
              </a:spcAft>
            </a:pPr>
            <a:r>
              <a:rPr lang="en-AU" sz="900" dirty="0">
                <a:solidFill>
                  <a:prstClr val="black">
                    <a:lumMod val="50000"/>
                    <a:lumOff val="50000"/>
                  </a:prstClr>
                </a:solidFill>
                <a:latin typeface="VIC" panose="00000500000000000000" pitchFamily="2" charset="0"/>
              </a:rPr>
              <a:t>The Loddon Campaspe Digital Plan makes a series of recommendations to different stakeholder groups for their action. These recommendations include:</a:t>
            </a:r>
            <a:endParaRPr lang="en-AU" sz="1100" dirty="0">
              <a:solidFill>
                <a:schemeClr val="accent5"/>
              </a:solidFill>
            </a:endParaRPr>
          </a:p>
        </p:txBody>
      </p:sp>
      <p:graphicFrame>
        <p:nvGraphicFramePr>
          <p:cNvPr id="79" name="Table 78">
            <a:extLst>
              <a:ext uri="{FF2B5EF4-FFF2-40B4-BE49-F238E27FC236}">
                <a16:creationId xmlns:a16="http://schemas.microsoft.com/office/drawing/2014/main" id="{9FE48E3C-2336-4F27-9E40-63E497B36F83}"/>
              </a:ext>
            </a:extLst>
          </p:cNvPr>
          <p:cNvGraphicFramePr>
            <a:graphicFrameLocks noGrp="1"/>
          </p:cNvGraphicFramePr>
          <p:nvPr>
            <p:extLst>
              <p:ext uri="{D42A27DB-BD31-4B8C-83A1-F6EECF244321}">
                <p14:modId xmlns:p14="http://schemas.microsoft.com/office/powerpoint/2010/main" val="216331242"/>
              </p:ext>
            </p:extLst>
          </p:nvPr>
        </p:nvGraphicFramePr>
        <p:xfrm>
          <a:off x="472380" y="5259170"/>
          <a:ext cx="5912948" cy="3749040"/>
        </p:xfrm>
        <a:graphic>
          <a:graphicData uri="http://schemas.openxmlformats.org/drawingml/2006/table">
            <a:tbl>
              <a:tblPr firstRow="1" bandRow="1">
                <a:tableStyleId>{2D5ABB26-0587-4C30-8999-92F81FD0307C}</a:tableStyleId>
              </a:tblPr>
              <a:tblGrid>
                <a:gridCol w="1172237">
                  <a:extLst>
                    <a:ext uri="{9D8B030D-6E8A-4147-A177-3AD203B41FA5}">
                      <a16:colId xmlns:a16="http://schemas.microsoft.com/office/drawing/2014/main" val="2417435694"/>
                    </a:ext>
                  </a:extLst>
                </a:gridCol>
                <a:gridCol w="1224000">
                  <a:extLst>
                    <a:ext uri="{9D8B030D-6E8A-4147-A177-3AD203B41FA5}">
                      <a16:colId xmlns:a16="http://schemas.microsoft.com/office/drawing/2014/main" val="1102425610"/>
                    </a:ext>
                  </a:extLst>
                </a:gridCol>
                <a:gridCol w="1212221">
                  <a:extLst>
                    <a:ext uri="{9D8B030D-6E8A-4147-A177-3AD203B41FA5}">
                      <a16:colId xmlns:a16="http://schemas.microsoft.com/office/drawing/2014/main" val="1073372709"/>
                    </a:ext>
                  </a:extLst>
                </a:gridCol>
                <a:gridCol w="1132253">
                  <a:extLst>
                    <a:ext uri="{9D8B030D-6E8A-4147-A177-3AD203B41FA5}">
                      <a16:colId xmlns:a16="http://schemas.microsoft.com/office/drawing/2014/main" val="888822730"/>
                    </a:ext>
                  </a:extLst>
                </a:gridCol>
                <a:gridCol w="1172237">
                  <a:extLst>
                    <a:ext uri="{9D8B030D-6E8A-4147-A177-3AD203B41FA5}">
                      <a16:colId xmlns:a16="http://schemas.microsoft.com/office/drawing/2014/main" val="1483106690"/>
                    </a:ext>
                  </a:extLst>
                </a:gridCol>
              </a:tblGrid>
              <a:tr h="352385">
                <a:tc>
                  <a:txBody>
                    <a:bodyPr/>
                    <a:lstStyle/>
                    <a:p>
                      <a:r>
                        <a:rPr lang="en-AU" sz="900" b="1" kern="1200" dirty="0">
                          <a:solidFill>
                            <a:schemeClr val="accent2"/>
                          </a:solidFill>
                          <a:latin typeface="VIC" panose="00000500000000000000" pitchFamily="2" charset="0"/>
                        </a:rPr>
                        <a:t>Local Government</a:t>
                      </a:r>
                      <a:endParaRPr lang="en-AU" sz="900" b="1" kern="1200" dirty="0">
                        <a:solidFill>
                          <a:schemeClr val="accent2"/>
                        </a:solidFill>
                        <a:latin typeface="VIC" panose="00000500000000000000" pitchFamily="2" charset="0"/>
                        <a:ea typeface="+mn-ea"/>
                        <a:cs typeface="+mn-cs"/>
                      </a:endParaRPr>
                    </a:p>
                  </a:txBody>
                  <a:tcPr/>
                </a:tc>
                <a:tc>
                  <a:txBody>
                    <a:bodyPr/>
                    <a:lstStyle/>
                    <a:p>
                      <a:r>
                        <a:rPr lang="en-AU" sz="900" b="1" kern="1200" dirty="0">
                          <a:solidFill>
                            <a:schemeClr val="accent2"/>
                          </a:solidFill>
                          <a:latin typeface="VIC" panose="00000500000000000000" pitchFamily="2" charset="0"/>
                        </a:rPr>
                        <a:t>Victorian Government</a:t>
                      </a:r>
                      <a:endParaRPr lang="en-AU" sz="900" b="1" kern="1200" dirty="0">
                        <a:solidFill>
                          <a:schemeClr val="accent2"/>
                        </a:solidFill>
                        <a:latin typeface="VIC" panose="00000500000000000000" pitchFamily="2" charset="0"/>
                        <a:ea typeface="+mn-ea"/>
                        <a:cs typeface="+mn-cs"/>
                      </a:endParaRPr>
                    </a:p>
                  </a:txBody>
                  <a:tcPr/>
                </a:tc>
                <a:tc>
                  <a:txBody>
                    <a:bodyPr/>
                    <a:lstStyle/>
                    <a:p>
                      <a:r>
                        <a:rPr lang="en-AU" sz="900" b="1" kern="1200" dirty="0">
                          <a:solidFill>
                            <a:schemeClr val="accent2"/>
                          </a:solidFill>
                          <a:latin typeface="VIC" panose="00000500000000000000" pitchFamily="2" charset="0"/>
                        </a:rPr>
                        <a:t>Commonwealth Government</a:t>
                      </a:r>
                      <a:endParaRPr lang="en-AU" sz="900" b="1" kern="1200" dirty="0">
                        <a:solidFill>
                          <a:schemeClr val="accent2"/>
                        </a:solidFill>
                        <a:latin typeface="VIC" panose="00000500000000000000" pitchFamily="2" charset="0"/>
                        <a:ea typeface="+mn-ea"/>
                        <a:cs typeface="+mn-cs"/>
                      </a:endParaRPr>
                    </a:p>
                  </a:txBody>
                  <a:tcPr/>
                </a:tc>
                <a:tc>
                  <a:txBody>
                    <a:bodyPr/>
                    <a:lstStyle/>
                    <a:p>
                      <a:r>
                        <a:rPr lang="en-AU" sz="900" b="1" kern="1200" dirty="0">
                          <a:solidFill>
                            <a:schemeClr val="accent2"/>
                          </a:solidFill>
                          <a:latin typeface="VIC" panose="00000500000000000000" pitchFamily="2" charset="0"/>
                        </a:rPr>
                        <a:t>NBN Co</a:t>
                      </a:r>
                      <a:endParaRPr lang="en-AU" sz="900" b="1" kern="1200" dirty="0">
                        <a:solidFill>
                          <a:schemeClr val="accent2"/>
                        </a:solidFill>
                        <a:latin typeface="VIC" panose="00000500000000000000" pitchFamily="2" charset="0"/>
                        <a:ea typeface="+mn-ea"/>
                        <a:cs typeface="+mn-cs"/>
                      </a:endParaRPr>
                    </a:p>
                  </a:txBody>
                  <a:tcPr/>
                </a:tc>
                <a:tc>
                  <a:txBody>
                    <a:bodyPr/>
                    <a:lstStyle/>
                    <a:p>
                      <a:r>
                        <a:rPr lang="en-AU" sz="900" b="1" kern="1200" dirty="0">
                          <a:solidFill>
                            <a:schemeClr val="accent2"/>
                          </a:solidFill>
                          <a:latin typeface="VIC" panose="00000500000000000000" pitchFamily="2" charset="0"/>
                        </a:rPr>
                        <a:t>Telco Industry</a:t>
                      </a:r>
                      <a:endParaRPr lang="en-AU" sz="900" b="1" kern="1200" dirty="0">
                        <a:solidFill>
                          <a:schemeClr val="accent2"/>
                        </a:solidFill>
                        <a:latin typeface="VIC" panose="00000500000000000000" pitchFamily="2" charset="0"/>
                        <a:ea typeface="+mn-ea"/>
                        <a:cs typeface="+mn-cs"/>
                      </a:endParaRPr>
                    </a:p>
                  </a:txBody>
                  <a:tcPr/>
                </a:tc>
                <a:extLst>
                  <a:ext uri="{0D108BD9-81ED-4DB2-BD59-A6C34878D82A}">
                    <a16:rowId xmlns:a16="http://schemas.microsoft.com/office/drawing/2014/main" val="118160266"/>
                  </a:ext>
                </a:extLst>
              </a:tr>
              <a:tr h="2773764">
                <a:tc>
                  <a:txBody>
                    <a:bodyPr/>
                    <a:lstStyle/>
                    <a:p>
                      <a:r>
                        <a:rPr lang="en-AU" sz="800" b="0" kern="1200" dirty="0">
                          <a:solidFill>
                            <a:schemeClr val="tx1">
                              <a:lumMod val="50000"/>
                              <a:lumOff val="50000"/>
                            </a:schemeClr>
                          </a:solidFill>
                          <a:latin typeface="VIC" panose="00000500000000000000" pitchFamily="2" charset="0"/>
                          <a:ea typeface="+mn-ea"/>
                          <a:cs typeface="+mn-cs"/>
                        </a:rPr>
                        <a:t>uses their local presence, insights and planning powers to identify localised priority fixed and mobile blackspots, promote early 5G rollout, seeks to leverage state-owned assets to extend higher-capacity infrastructure to priority areas and supports digital literacy training (possibly in local digital hubs).</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reviews and extends its regional telecommunications advocacy, co-investment funding and pilot programs; addresses unmet needs with targeted high-speed broadband deployment; facilitates regional IoT and 5G developments; leverages procurement for local stakeholder and business economic opportunities, invests in digital skills training programs and facilitates access to state-owned digital infrastructure assets.</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continues, reviews and extends its mobile blackspot co-funding program, mandates industry to meet stronger NBN service connection and maintenance requirements, invests in addressing IoT blackspots and supports the delivery of public WiFi networks in priority locations.</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quickly brings to market effective business-grade services with strong service level agreements (SLAs).</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tc>
                  <a:txBody>
                    <a:bodyPr/>
                    <a:lstStyle/>
                    <a:p>
                      <a:r>
                        <a:rPr lang="en-AU" sz="800" b="0" kern="1200" dirty="0">
                          <a:solidFill>
                            <a:schemeClr val="tx1">
                              <a:lumMod val="50000"/>
                              <a:lumOff val="50000"/>
                            </a:schemeClr>
                          </a:solidFill>
                          <a:latin typeface="VIC" panose="00000500000000000000" pitchFamily="2" charset="0"/>
                          <a:ea typeface="+mn-ea"/>
                          <a:cs typeface="+mn-cs"/>
                        </a:rPr>
                        <a:t>actively considers opportunities to provide competing broadband services to businesses in high demand precincts, particularly if NBN Co fails to restructure its wholesale pricing or does not provide effective business grade services, and releases more informative public coverage maps to inform future investments. </a:t>
                      </a:r>
                      <a:endParaRPr lang="en-AU" sz="800" b="0" kern="1200" dirty="0">
                        <a:solidFill>
                          <a:schemeClr val="tx1">
                            <a:lumMod val="50000"/>
                            <a:lumOff val="50000"/>
                          </a:schemeClr>
                        </a:solidFill>
                        <a:highlight>
                          <a:srgbClr val="FFFF00"/>
                        </a:highlight>
                        <a:latin typeface="VIC" panose="00000500000000000000" pitchFamily="2" charset="0"/>
                        <a:ea typeface="+mn-ea"/>
                        <a:cs typeface="+mn-cs"/>
                      </a:endParaRPr>
                    </a:p>
                  </a:txBody>
                  <a:tcPr/>
                </a:tc>
                <a:extLst>
                  <a:ext uri="{0D108BD9-81ED-4DB2-BD59-A6C34878D82A}">
                    <a16:rowId xmlns:a16="http://schemas.microsoft.com/office/drawing/2014/main" val="162923599"/>
                  </a:ext>
                </a:extLst>
              </a:tr>
            </a:tbl>
          </a:graphicData>
        </a:graphic>
      </p:graphicFrame>
      <p:pic>
        <p:nvPicPr>
          <p:cNvPr id="81" name="Picture 80">
            <a:extLst>
              <a:ext uri="{FF2B5EF4-FFF2-40B4-BE49-F238E27FC236}">
                <a16:creationId xmlns:a16="http://schemas.microsoft.com/office/drawing/2014/main" id="{9347108C-63F2-439D-B240-B1052DF880AC}"/>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22153" y="5033850"/>
            <a:ext cx="228632" cy="228632"/>
          </a:xfrm>
          <a:prstGeom prst="rect">
            <a:avLst/>
          </a:prstGeom>
        </p:spPr>
      </p:pic>
      <p:pic>
        <p:nvPicPr>
          <p:cNvPr id="83" name="Picture 82">
            <a:extLst>
              <a:ext uri="{FF2B5EF4-FFF2-40B4-BE49-F238E27FC236}">
                <a16:creationId xmlns:a16="http://schemas.microsoft.com/office/drawing/2014/main" id="{84F2166D-A2C9-4F4F-A8D3-20F06A66ACAB}"/>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07171" y="5033850"/>
            <a:ext cx="228632" cy="228632"/>
          </a:xfrm>
          <a:prstGeom prst="rect">
            <a:avLst/>
          </a:prstGeom>
        </p:spPr>
      </p:pic>
      <p:pic>
        <p:nvPicPr>
          <p:cNvPr id="85" name="Picture 84">
            <a:extLst>
              <a:ext uri="{FF2B5EF4-FFF2-40B4-BE49-F238E27FC236}">
                <a16:creationId xmlns:a16="http://schemas.microsoft.com/office/drawing/2014/main" id="{9063D2A0-D090-429E-92EE-AAA63F9D503C}"/>
              </a:ext>
            </a:extLst>
          </p:cNvPr>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17589" y="5033850"/>
            <a:ext cx="228632" cy="228632"/>
          </a:xfrm>
          <a:prstGeom prst="rect">
            <a:avLst/>
          </a:prstGeom>
        </p:spPr>
      </p:pic>
      <p:pic>
        <p:nvPicPr>
          <p:cNvPr id="87" name="Picture 86">
            <a:extLst>
              <a:ext uri="{FF2B5EF4-FFF2-40B4-BE49-F238E27FC236}">
                <a16:creationId xmlns:a16="http://schemas.microsoft.com/office/drawing/2014/main" id="{BBD5485A-6D1D-4DAA-96EB-A35376157A0A}"/>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48633" y="5033850"/>
            <a:ext cx="228632" cy="228632"/>
          </a:xfrm>
          <a:prstGeom prst="rect">
            <a:avLst/>
          </a:prstGeom>
        </p:spPr>
      </p:pic>
      <p:pic>
        <p:nvPicPr>
          <p:cNvPr id="89" name="Picture 88">
            <a:extLst>
              <a:ext uri="{FF2B5EF4-FFF2-40B4-BE49-F238E27FC236}">
                <a16:creationId xmlns:a16="http://schemas.microsoft.com/office/drawing/2014/main" id="{5D8FF000-D760-4420-9714-89759B7CA42D}"/>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62535" y="5033850"/>
            <a:ext cx="228632" cy="228632"/>
          </a:xfrm>
          <a:prstGeom prst="rect">
            <a:avLst/>
          </a:prstGeom>
        </p:spPr>
      </p:pic>
    </p:spTree>
    <p:extLst>
      <p:ext uri="{BB962C8B-B14F-4D97-AF65-F5344CB8AC3E}">
        <p14:creationId xmlns:p14="http://schemas.microsoft.com/office/powerpoint/2010/main" val="404495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06BF64-26C6-4B1B-941B-DEC7C6913A26}"/>
              </a:ext>
            </a:extLst>
          </p:cNvPr>
          <p:cNvSpPr>
            <a:spLocks noGrp="1"/>
          </p:cNvSpPr>
          <p:nvPr>
            <p:ph idx="1"/>
          </p:nvPr>
        </p:nvSpPr>
        <p:spPr>
          <a:xfrm>
            <a:off x="1511594" y="1049767"/>
            <a:ext cx="4875814" cy="804125"/>
          </a:xfrm>
        </p:spPr>
        <p:txBody>
          <a:bodyPr>
            <a:noAutofit/>
          </a:bodyPr>
          <a:lstStyle/>
          <a:p>
            <a:pPr marL="0" indent="0" algn="r">
              <a:buNone/>
            </a:pPr>
            <a:r>
              <a:rPr lang="en-AU" dirty="0"/>
              <a:t>Loddon Campaspe Regional </a:t>
            </a:r>
            <a:br>
              <a:rPr lang="en-AU" dirty="0"/>
            </a:br>
            <a:r>
              <a:rPr lang="en-AU" dirty="0"/>
              <a:t>Partnership – At A Glance</a:t>
            </a:r>
          </a:p>
        </p:txBody>
      </p:sp>
      <p:sp>
        <p:nvSpPr>
          <p:cNvPr id="4" name="Text Placeholder 3">
            <a:extLst>
              <a:ext uri="{FF2B5EF4-FFF2-40B4-BE49-F238E27FC236}">
                <a16:creationId xmlns:a16="http://schemas.microsoft.com/office/drawing/2014/main" id="{A387D85E-6723-4716-A814-6BA1AA71BD81}"/>
              </a:ext>
            </a:extLst>
          </p:cNvPr>
          <p:cNvSpPr>
            <a:spLocks noGrp="1"/>
          </p:cNvSpPr>
          <p:nvPr>
            <p:ph type="body" sz="half" idx="2"/>
          </p:nvPr>
        </p:nvSpPr>
        <p:spPr>
          <a:xfrm>
            <a:off x="1903285" y="1853892"/>
            <a:ext cx="4484121" cy="1346510"/>
          </a:xfrm>
        </p:spPr>
        <p:txBody>
          <a:bodyPr>
            <a:normAutofit/>
          </a:bodyPr>
          <a:lstStyle/>
          <a:p>
            <a:pPr algn="r"/>
            <a:r>
              <a:rPr lang="en-AU" dirty="0"/>
              <a:t>The Loddon Campaspe Regional Partnership is one of nine Partnerships across the state, established by the Victorian Government, recognising that local communities are in the best position to understand the challenges and opportunities faced by their region.</a:t>
            </a:r>
          </a:p>
        </p:txBody>
      </p:sp>
      <p:grpSp>
        <p:nvGrpSpPr>
          <p:cNvPr id="30" name="Group 29">
            <a:extLst>
              <a:ext uri="{FF2B5EF4-FFF2-40B4-BE49-F238E27FC236}">
                <a16:creationId xmlns:a16="http://schemas.microsoft.com/office/drawing/2014/main" id="{239757A4-1D8C-43EF-A252-32A1E1CF7B77}"/>
              </a:ext>
            </a:extLst>
          </p:cNvPr>
          <p:cNvGrpSpPr/>
          <p:nvPr/>
        </p:nvGrpSpPr>
        <p:grpSpPr>
          <a:xfrm>
            <a:off x="1291001" y="3021746"/>
            <a:ext cx="1794656" cy="1519329"/>
            <a:chOff x="131628" y="7271491"/>
            <a:chExt cx="1794656" cy="1519329"/>
          </a:xfrm>
        </p:grpSpPr>
        <p:sp>
          <p:nvSpPr>
            <p:cNvPr id="11" name="Text Placeholder 3">
              <a:extLst>
                <a:ext uri="{FF2B5EF4-FFF2-40B4-BE49-F238E27FC236}">
                  <a16:creationId xmlns:a16="http://schemas.microsoft.com/office/drawing/2014/main" id="{2B50DA85-C0F0-474A-84D1-F277CB051BFC}"/>
                </a:ext>
              </a:extLst>
            </p:cNvPr>
            <p:cNvSpPr txBox="1">
              <a:spLocks/>
            </p:cNvSpPr>
            <p:nvPr/>
          </p:nvSpPr>
          <p:spPr>
            <a:xfrm>
              <a:off x="131628" y="7728754"/>
              <a:ext cx="1794656" cy="106206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Approx. 19,000 km²</a:t>
              </a:r>
            </a:p>
          </p:txBody>
        </p:sp>
        <p:pic>
          <p:nvPicPr>
            <p:cNvPr id="29" name="Picture 28">
              <a:extLst>
                <a:ext uri="{FF2B5EF4-FFF2-40B4-BE49-F238E27FC236}">
                  <a16:creationId xmlns:a16="http://schemas.microsoft.com/office/drawing/2014/main" id="{9ACED753-4F47-4262-AEE8-08094DBEF6C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53" name="Group 52">
            <a:extLst>
              <a:ext uri="{FF2B5EF4-FFF2-40B4-BE49-F238E27FC236}">
                <a16:creationId xmlns:a16="http://schemas.microsoft.com/office/drawing/2014/main" id="{67F346F7-2071-4858-ACEB-52B67B056956}"/>
              </a:ext>
            </a:extLst>
          </p:cNvPr>
          <p:cNvGrpSpPr/>
          <p:nvPr/>
        </p:nvGrpSpPr>
        <p:grpSpPr>
          <a:xfrm>
            <a:off x="2917231" y="2848045"/>
            <a:ext cx="1794656" cy="1409468"/>
            <a:chOff x="131628" y="7271491"/>
            <a:chExt cx="1794656" cy="1409468"/>
          </a:xfrm>
        </p:grpSpPr>
        <p:sp>
          <p:nvSpPr>
            <p:cNvPr id="54" name="Text Placeholder 3">
              <a:extLst>
                <a:ext uri="{FF2B5EF4-FFF2-40B4-BE49-F238E27FC236}">
                  <a16:creationId xmlns:a16="http://schemas.microsoft.com/office/drawing/2014/main" id="{7FFD2B76-8419-4BDC-B425-DD4A0E5A53C2}"/>
                </a:ext>
              </a:extLst>
            </p:cNvPr>
            <p:cNvSpPr txBox="1">
              <a:spLocks/>
            </p:cNvSpPr>
            <p:nvPr/>
          </p:nvSpPr>
          <p:spPr>
            <a:xfrm>
              <a:off x="131628" y="7728755"/>
              <a:ext cx="1794656" cy="952204"/>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236,000 residents</a:t>
              </a:r>
            </a:p>
            <a:p>
              <a:pPr algn="ctr">
                <a:lnSpc>
                  <a:spcPct val="100000"/>
                </a:lnSpc>
                <a:spcBef>
                  <a:spcPts val="0"/>
                </a:spcBef>
              </a:pPr>
              <a:r>
                <a:rPr lang="en-AU" dirty="0"/>
                <a:t>as of 2017</a:t>
              </a:r>
            </a:p>
            <a:p>
              <a:pPr algn="ctr"/>
              <a:endParaRPr lang="en-AU" sz="2000" dirty="0"/>
            </a:p>
          </p:txBody>
        </p:sp>
        <p:pic>
          <p:nvPicPr>
            <p:cNvPr id="55" name="Picture 54">
              <a:extLst>
                <a:ext uri="{FF2B5EF4-FFF2-40B4-BE49-F238E27FC236}">
                  <a16:creationId xmlns:a16="http://schemas.microsoft.com/office/drawing/2014/main" id="{11BEE03D-A2FC-4C45-B6C7-B0DB2F84750B}"/>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58" name="Group 57">
            <a:extLst>
              <a:ext uri="{FF2B5EF4-FFF2-40B4-BE49-F238E27FC236}">
                <a16:creationId xmlns:a16="http://schemas.microsoft.com/office/drawing/2014/main" id="{5AAB4B02-F9FD-4C5E-B5FE-D5480B94A2D1}"/>
              </a:ext>
            </a:extLst>
          </p:cNvPr>
          <p:cNvGrpSpPr/>
          <p:nvPr/>
        </p:nvGrpSpPr>
        <p:grpSpPr>
          <a:xfrm>
            <a:off x="401699" y="5311278"/>
            <a:ext cx="1932248" cy="2559841"/>
            <a:chOff x="131628" y="7271491"/>
            <a:chExt cx="1932248" cy="2559841"/>
          </a:xfrm>
        </p:grpSpPr>
        <p:sp>
          <p:nvSpPr>
            <p:cNvPr id="59" name="Text Placeholder 3">
              <a:extLst>
                <a:ext uri="{FF2B5EF4-FFF2-40B4-BE49-F238E27FC236}">
                  <a16:creationId xmlns:a16="http://schemas.microsoft.com/office/drawing/2014/main" id="{14C5BDE9-37F1-4E29-BCA2-D20B2010654C}"/>
                </a:ext>
              </a:extLst>
            </p:cNvPr>
            <p:cNvSpPr txBox="1">
              <a:spLocks/>
            </p:cNvSpPr>
            <p:nvPr/>
          </p:nvSpPr>
          <p:spPr>
            <a:xfrm>
              <a:off x="131628" y="7728753"/>
              <a:ext cx="1932248" cy="2102579"/>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200" dirty="0"/>
                <a:t>6 LGAs </a:t>
              </a:r>
            </a:p>
            <a:p>
              <a:pPr>
                <a:spcAft>
                  <a:spcPts val="600"/>
                </a:spcAft>
              </a:pPr>
              <a:r>
                <a:rPr lang="en-AU" sz="900" dirty="0"/>
                <a:t>Local government areas (population):</a:t>
              </a:r>
            </a:p>
            <a:p>
              <a:pPr marL="171450" indent="-171450">
                <a:lnSpc>
                  <a:spcPct val="100000"/>
                </a:lnSpc>
                <a:spcBef>
                  <a:spcPts val="0"/>
                </a:spcBef>
                <a:spcAft>
                  <a:spcPts val="600"/>
                </a:spcAft>
                <a:buFont typeface="Arial" panose="020B0604020202020204" pitchFamily="34" charset="0"/>
                <a:buChar char="•"/>
              </a:pPr>
              <a:r>
                <a:rPr lang="en-AU" sz="900" dirty="0"/>
                <a:t>Bendigo (112,000)</a:t>
              </a:r>
            </a:p>
            <a:p>
              <a:pPr marL="171450" indent="-171450">
                <a:lnSpc>
                  <a:spcPct val="100000"/>
                </a:lnSpc>
                <a:spcBef>
                  <a:spcPts val="0"/>
                </a:spcBef>
                <a:spcAft>
                  <a:spcPts val="600"/>
                </a:spcAft>
                <a:buFont typeface="Arial" panose="020B0604020202020204" pitchFamily="34" charset="0"/>
                <a:buChar char="•"/>
              </a:pPr>
              <a:r>
                <a:rPr lang="en-AU" sz="900" dirty="0"/>
                <a:t>Campaspe (37,000)</a:t>
              </a:r>
            </a:p>
            <a:p>
              <a:pPr marL="171450" indent="-171450">
                <a:lnSpc>
                  <a:spcPct val="100000"/>
                </a:lnSpc>
                <a:spcBef>
                  <a:spcPts val="0"/>
                </a:spcBef>
                <a:spcAft>
                  <a:spcPts val="600"/>
                </a:spcAft>
                <a:buFont typeface="Arial" panose="020B0604020202020204" pitchFamily="34" charset="0"/>
                <a:buChar char="•"/>
              </a:pPr>
              <a:r>
                <a:rPr lang="en-AU" sz="900" dirty="0"/>
                <a:t>Central Goldfields (13,000)</a:t>
              </a:r>
            </a:p>
            <a:p>
              <a:pPr marL="171450" indent="-171450">
                <a:lnSpc>
                  <a:spcPct val="100000"/>
                </a:lnSpc>
                <a:spcBef>
                  <a:spcPts val="0"/>
                </a:spcBef>
                <a:spcAft>
                  <a:spcPts val="600"/>
                </a:spcAft>
                <a:buFont typeface="Arial" panose="020B0604020202020204" pitchFamily="34" charset="0"/>
                <a:buChar char="•"/>
              </a:pPr>
              <a:r>
                <a:rPr lang="en-AU" sz="900" dirty="0"/>
                <a:t>Loddon (7,000)</a:t>
              </a:r>
            </a:p>
            <a:p>
              <a:pPr marL="171450" indent="-171450">
                <a:lnSpc>
                  <a:spcPct val="100000"/>
                </a:lnSpc>
                <a:spcBef>
                  <a:spcPts val="0"/>
                </a:spcBef>
                <a:spcAft>
                  <a:spcPts val="600"/>
                </a:spcAft>
                <a:buFont typeface="Arial" panose="020B0604020202020204" pitchFamily="34" charset="0"/>
                <a:buChar char="•"/>
              </a:pPr>
              <a:r>
                <a:rPr lang="en-AU" sz="900" dirty="0"/>
                <a:t>Macedon Ranges (48,000)</a:t>
              </a:r>
            </a:p>
            <a:p>
              <a:pPr marL="171450" indent="-171450">
                <a:lnSpc>
                  <a:spcPct val="100000"/>
                </a:lnSpc>
                <a:spcBef>
                  <a:spcPts val="0"/>
                </a:spcBef>
                <a:spcAft>
                  <a:spcPts val="600"/>
                </a:spcAft>
                <a:buFont typeface="Arial" panose="020B0604020202020204" pitchFamily="34" charset="0"/>
                <a:buChar char="•"/>
              </a:pPr>
              <a:r>
                <a:rPr lang="en-AU" sz="900" dirty="0"/>
                <a:t>Mount Alexander (19,000)</a:t>
              </a:r>
            </a:p>
          </p:txBody>
        </p:sp>
        <p:pic>
          <p:nvPicPr>
            <p:cNvPr id="60" name="Picture 59">
              <a:extLst>
                <a:ext uri="{FF2B5EF4-FFF2-40B4-BE49-F238E27FC236}">
                  <a16:creationId xmlns:a16="http://schemas.microsoft.com/office/drawing/2014/main" id="{189B6FE8-33F8-46CE-BF73-876FC058713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64" name="Group 63">
            <a:extLst>
              <a:ext uri="{FF2B5EF4-FFF2-40B4-BE49-F238E27FC236}">
                <a16:creationId xmlns:a16="http://schemas.microsoft.com/office/drawing/2014/main" id="{D7CAF7D3-C02D-43C8-9D63-CB766B067691}"/>
              </a:ext>
            </a:extLst>
          </p:cNvPr>
          <p:cNvGrpSpPr/>
          <p:nvPr/>
        </p:nvGrpSpPr>
        <p:grpSpPr>
          <a:xfrm>
            <a:off x="2283177" y="7019269"/>
            <a:ext cx="2064293" cy="2499400"/>
            <a:chOff x="1285" y="7271491"/>
            <a:chExt cx="2064293" cy="2499400"/>
          </a:xfrm>
        </p:grpSpPr>
        <p:sp>
          <p:nvSpPr>
            <p:cNvPr id="65" name="Text Placeholder 3">
              <a:extLst>
                <a:ext uri="{FF2B5EF4-FFF2-40B4-BE49-F238E27FC236}">
                  <a16:creationId xmlns:a16="http://schemas.microsoft.com/office/drawing/2014/main" id="{B51634A9-0667-4C24-9BBA-217933717623}"/>
                </a:ext>
              </a:extLst>
            </p:cNvPr>
            <p:cNvSpPr txBox="1">
              <a:spLocks/>
            </p:cNvSpPr>
            <p:nvPr/>
          </p:nvSpPr>
          <p:spPr>
            <a:xfrm>
              <a:off x="1285" y="7774780"/>
              <a:ext cx="2064293" cy="199611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Primary Production</a:t>
              </a:r>
            </a:p>
            <a:p>
              <a:pPr algn="ctr"/>
              <a:r>
                <a:rPr lang="en-AU" sz="900" dirty="0"/>
                <a:t>Beef grazing</a:t>
              </a:r>
            </a:p>
            <a:p>
              <a:pPr algn="ctr"/>
              <a:r>
                <a:rPr lang="en-AU" sz="900" dirty="0"/>
                <a:t>Dairy grazing</a:t>
              </a:r>
            </a:p>
            <a:p>
              <a:pPr algn="ctr"/>
              <a:r>
                <a:rPr lang="en-AU" sz="900" dirty="0"/>
                <a:t>Sheep meat and wool grazing</a:t>
              </a:r>
            </a:p>
          </p:txBody>
        </p:sp>
        <p:pic>
          <p:nvPicPr>
            <p:cNvPr id="66" name="Picture 65">
              <a:extLst>
                <a:ext uri="{FF2B5EF4-FFF2-40B4-BE49-F238E27FC236}">
                  <a16:creationId xmlns:a16="http://schemas.microsoft.com/office/drawing/2014/main" id="{E382A224-E867-4412-9DC0-470080CA2B4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67" name="Group 66">
            <a:extLst>
              <a:ext uri="{FF2B5EF4-FFF2-40B4-BE49-F238E27FC236}">
                <a16:creationId xmlns:a16="http://schemas.microsoft.com/office/drawing/2014/main" id="{CB40B698-B44F-41E0-84E8-7AD5D1489BA4}"/>
              </a:ext>
            </a:extLst>
          </p:cNvPr>
          <p:cNvGrpSpPr/>
          <p:nvPr/>
        </p:nvGrpSpPr>
        <p:grpSpPr>
          <a:xfrm>
            <a:off x="4355777" y="7386017"/>
            <a:ext cx="1794656" cy="1220904"/>
            <a:chOff x="131628" y="7271491"/>
            <a:chExt cx="1794656" cy="1220904"/>
          </a:xfrm>
        </p:grpSpPr>
        <p:sp>
          <p:nvSpPr>
            <p:cNvPr id="68" name="Text Placeholder 3">
              <a:extLst>
                <a:ext uri="{FF2B5EF4-FFF2-40B4-BE49-F238E27FC236}">
                  <a16:creationId xmlns:a16="http://schemas.microsoft.com/office/drawing/2014/main" id="{A4757B32-DDE7-4314-99E9-8D3EDD24CD05}"/>
                </a:ext>
              </a:extLst>
            </p:cNvPr>
            <p:cNvSpPr txBox="1">
              <a:spLocks/>
            </p:cNvSpPr>
            <p:nvPr/>
          </p:nvSpPr>
          <p:spPr>
            <a:xfrm>
              <a:off x="131628" y="7728755"/>
              <a:ext cx="1794656" cy="763640"/>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$10.5 billion</a:t>
              </a:r>
            </a:p>
            <a:p>
              <a:pPr algn="ctr">
                <a:lnSpc>
                  <a:spcPct val="100000"/>
                </a:lnSpc>
                <a:spcBef>
                  <a:spcPts val="0"/>
                </a:spcBef>
              </a:pPr>
              <a:r>
                <a:rPr lang="en-AU" dirty="0"/>
                <a:t>Gross Regional Product (GRP)</a:t>
              </a:r>
              <a:endParaRPr lang="en-AU" sz="1100" dirty="0"/>
            </a:p>
          </p:txBody>
        </p:sp>
        <p:pic>
          <p:nvPicPr>
            <p:cNvPr id="69" name="Picture 68">
              <a:extLst>
                <a:ext uri="{FF2B5EF4-FFF2-40B4-BE49-F238E27FC236}">
                  <a16:creationId xmlns:a16="http://schemas.microsoft.com/office/drawing/2014/main" id="{0AA807DF-6F9E-4D8E-8357-F1DEE19FB75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00324" y="7271491"/>
              <a:ext cx="457264" cy="457264"/>
            </a:xfrm>
            <a:prstGeom prst="rect">
              <a:avLst/>
            </a:prstGeom>
          </p:spPr>
        </p:pic>
      </p:grpSp>
      <p:grpSp>
        <p:nvGrpSpPr>
          <p:cNvPr id="73" name="Group 72">
            <a:extLst>
              <a:ext uri="{FF2B5EF4-FFF2-40B4-BE49-F238E27FC236}">
                <a16:creationId xmlns:a16="http://schemas.microsoft.com/office/drawing/2014/main" id="{D79E4A6C-668B-46AB-B0A0-5CAD44BAEBE5}"/>
              </a:ext>
            </a:extLst>
          </p:cNvPr>
          <p:cNvGrpSpPr/>
          <p:nvPr/>
        </p:nvGrpSpPr>
        <p:grpSpPr>
          <a:xfrm>
            <a:off x="4313618" y="3379543"/>
            <a:ext cx="2336238" cy="3146914"/>
            <a:chOff x="424515" y="7284515"/>
            <a:chExt cx="2336238" cy="3146914"/>
          </a:xfrm>
        </p:grpSpPr>
        <p:sp>
          <p:nvSpPr>
            <p:cNvPr id="74" name="Text Placeholder 3">
              <a:extLst>
                <a:ext uri="{FF2B5EF4-FFF2-40B4-BE49-F238E27FC236}">
                  <a16:creationId xmlns:a16="http://schemas.microsoft.com/office/drawing/2014/main" id="{B22C9325-3DB4-44B1-9ED9-F9EB75ACC98E}"/>
                </a:ext>
              </a:extLst>
            </p:cNvPr>
            <p:cNvSpPr txBox="1">
              <a:spLocks/>
            </p:cNvSpPr>
            <p:nvPr/>
          </p:nvSpPr>
          <p:spPr>
            <a:xfrm>
              <a:off x="424515" y="7740221"/>
              <a:ext cx="2336238" cy="269120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lumMod val="50000"/>
                      <a:lumOff val="50000"/>
                    </a:schemeClr>
                  </a:solidFill>
                  <a:latin typeface="VIC" panose="00000500000000000000" pitchFamily="2"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lumMod val="50000"/>
                      <a:lumOff val="50000"/>
                    </a:schemeClr>
                  </a:solidFill>
                  <a:latin typeface="VIC" panose="00000500000000000000" pitchFamily="2"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lumMod val="50000"/>
                      <a:lumOff val="50000"/>
                    </a:schemeClr>
                  </a:solidFill>
                  <a:latin typeface="VIC" panose="00000500000000000000" pitchFamily="2"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lumMod val="50000"/>
                      <a:lumOff val="50000"/>
                    </a:schemeClr>
                  </a:solidFill>
                  <a:latin typeface="VIC" panose="00000500000000000000" pitchFamily="2"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gn="ctr"/>
              <a:r>
                <a:rPr lang="en-AU" sz="2000" dirty="0"/>
                <a:t>Key Industries</a:t>
              </a:r>
            </a:p>
            <a:p>
              <a:pPr algn="ctr"/>
              <a:r>
                <a:rPr lang="en-AU" sz="900" dirty="0"/>
                <a:t>Health care and social assistance (15%)</a:t>
              </a:r>
            </a:p>
            <a:p>
              <a:pPr algn="ctr"/>
              <a:r>
                <a:rPr lang="en-AU" sz="900" dirty="0"/>
                <a:t>Retail trade (10%)</a:t>
              </a:r>
            </a:p>
            <a:p>
              <a:pPr algn="ctr"/>
              <a:r>
                <a:rPr lang="en-AU" sz="900" dirty="0"/>
                <a:t>Manufacturing (9%)</a:t>
              </a:r>
            </a:p>
            <a:p>
              <a:pPr algn="ctr"/>
              <a:r>
                <a:rPr lang="en-AU" sz="900" dirty="0"/>
                <a:t>Education and training (9%)</a:t>
              </a:r>
            </a:p>
            <a:p>
              <a:pPr algn="ctr"/>
              <a:r>
                <a:rPr lang="en-AU" sz="900" dirty="0"/>
                <a:t>Construction (9%)</a:t>
              </a:r>
            </a:p>
            <a:p>
              <a:pPr algn="ctr"/>
              <a:r>
                <a:rPr lang="en-AU" sz="900" dirty="0"/>
                <a:t>Tourism (8%)</a:t>
              </a:r>
            </a:p>
            <a:p>
              <a:pPr algn="ctr"/>
              <a:r>
                <a:rPr lang="en-AU" sz="900" dirty="0"/>
                <a:t>Agriculture, forestry, fishing (6%)</a:t>
              </a:r>
            </a:p>
            <a:p>
              <a:pPr algn="ctr"/>
              <a:r>
                <a:rPr lang="en-AU" sz="900" dirty="0"/>
                <a:t>Public admin and safety (6%)</a:t>
              </a:r>
            </a:p>
          </p:txBody>
        </p:sp>
        <p:pic>
          <p:nvPicPr>
            <p:cNvPr id="75" name="Picture 74">
              <a:extLst>
                <a:ext uri="{FF2B5EF4-FFF2-40B4-BE49-F238E27FC236}">
                  <a16:creationId xmlns:a16="http://schemas.microsoft.com/office/drawing/2014/main" id="{E3A0D661-56EB-46FA-B020-6E9481E9A3AE}"/>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89871" y="7284515"/>
              <a:ext cx="457264" cy="457264"/>
            </a:xfrm>
            <a:prstGeom prst="rect">
              <a:avLst/>
            </a:prstGeom>
          </p:spPr>
        </p:pic>
      </p:grpSp>
      <p:grpSp>
        <p:nvGrpSpPr>
          <p:cNvPr id="15" name="Group 14">
            <a:extLst>
              <a:ext uri="{FF2B5EF4-FFF2-40B4-BE49-F238E27FC236}">
                <a16:creationId xmlns:a16="http://schemas.microsoft.com/office/drawing/2014/main" id="{141526A1-33E4-493D-B96D-6A3456C84424}"/>
              </a:ext>
            </a:extLst>
          </p:cNvPr>
          <p:cNvGrpSpPr/>
          <p:nvPr/>
        </p:nvGrpSpPr>
        <p:grpSpPr>
          <a:xfrm>
            <a:off x="1905070" y="4054074"/>
            <a:ext cx="4338984" cy="3175079"/>
            <a:chOff x="1905070" y="4054074"/>
            <a:chExt cx="4338984" cy="3175079"/>
          </a:xfrm>
        </p:grpSpPr>
        <p:grpSp>
          <p:nvGrpSpPr>
            <p:cNvPr id="27" name="Group 26">
              <a:extLst>
                <a:ext uri="{FF2B5EF4-FFF2-40B4-BE49-F238E27FC236}">
                  <a16:creationId xmlns:a16="http://schemas.microsoft.com/office/drawing/2014/main" id="{2D41E16E-F194-4230-B246-22ED1E46512E}"/>
                </a:ext>
              </a:extLst>
            </p:cNvPr>
            <p:cNvGrpSpPr/>
            <p:nvPr/>
          </p:nvGrpSpPr>
          <p:grpSpPr>
            <a:xfrm>
              <a:off x="3837320" y="6241408"/>
              <a:ext cx="2406734" cy="987745"/>
              <a:chOff x="4635860" y="4434992"/>
              <a:chExt cx="2406734" cy="987745"/>
            </a:xfrm>
          </p:grpSpPr>
          <p:pic>
            <p:nvPicPr>
              <p:cNvPr id="14" name="Picture 13">
                <a:extLst>
                  <a:ext uri="{FF2B5EF4-FFF2-40B4-BE49-F238E27FC236}">
                    <a16:creationId xmlns:a16="http://schemas.microsoft.com/office/drawing/2014/main" id="{F0E587C0-5ADA-4BFA-812C-95D3204F856F}"/>
                  </a:ext>
                </a:extLst>
              </p:cNvPr>
              <p:cNvPicPr>
                <a:picLocks noChangeAspect="1"/>
              </p:cNvPicPr>
              <p:nvPr/>
            </p:nvPicPr>
            <p:blipFill>
              <a:blip r:embed="rId8">
                <a:clrChange>
                  <a:clrFrom>
                    <a:srgbClr val="FFFFFF"/>
                  </a:clrFrom>
                  <a:clrTo>
                    <a:srgbClr val="FFFFFF">
                      <a:alpha val="0"/>
                    </a:srgbClr>
                  </a:clrTo>
                </a:clrChange>
                <a:grayscl/>
                <a:extLst>
                  <a:ext uri="{28A0092B-C50C-407E-A947-70E740481C1C}">
                    <a14:useLocalDpi xmlns:a14="http://schemas.microsoft.com/office/drawing/2010/main" val="0"/>
                  </a:ext>
                </a:extLst>
              </a:blip>
              <a:stretch>
                <a:fillRect/>
              </a:stretch>
            </p:blipFill>
            <p:spPr>
              <a:xfrm>
                <a:off x="5656285" y="4434992"/>
                <a:ext cx="1386309" cy="987745"/>
              </a:xfrm>
              <a:prstGeom prst="rect">
                <a:avLst/>
              </a:prstGeom>
            </p:spPr>
          </p:pic>
          <p:cxnSp>
            <p:nvCxnSpPr>
              <p:cNvPr id="19" name="Straight Connector 18">
                <a:extLst>
                  <a:ext uri="{FF2B5EF4-FFF2-40B4-BE49-F238E27FC236}">
                    <a16:creationId xmlns:a16="http://schemas.microsoft.com/office/drawing/2014/main" id="{A9353D23-DB3D-4B09-B5ED-C7C418B05688}"/>
                  </a:ext>
                </a:extLst>
              </p:cNvPr>
              <p:cNvCxnSpPr>
                <a:cxnSpLocks/>
              </p:cNvCxnSpPr>
              <p:nvPr/>
            </p:nvCxnSpPr>
            <p:spPr>
              <a:xfrm flipH="1" flipV="1">
                <a:off x="4635860" y="4435612"/>
                <a:ext cx="1415785" cy="49325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07E22875-81C6-486E-9799-0428A73E962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70" y="4054074"/>
              <a:ext cx="2572743" cy="2965195"/>
            </a:xfrm>
            <a:prstGeom prst="rect">
              <a:avLst/>
            </a:prstGeom>
          </p:spPr>
        </p:pic>
      </p:grpSp>
    </p:spTree>
    <p:extLst>
      <p:ext uri="{BB962C8B-B14F-4D97-AF65-F5344CB8AC3E}">
        <p14:creationId xmlns:p14="http://schemas.microsoft.com/office/powerpoint/2010/main" val="156983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B2746-F46A-4151-9361-72771A62A2F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88161" y="2756729"/>
            <a:ext cx="457264" cy="457264"/>
          </a:xfrm>
          <a:prstGeom prst="rect">
            <a:avLst/>
          </a:prstGeom>
        </p:spPr>
      </p:pic>
      <p:pic>
        <p:nvPicPr>
          <p:cNvPr id="10" name="Picture 9">
            <a:extLst>
              <a:ext uri="{FF2B5EF4-FFF2-40B4-BE49-F238E27FC236}">
                <a16:creationId xmlns:a16="http://schemas.microsoft.com/office/drawing/2014/main" id="{9353CB16-F517-457D-A6CF-71B849BD73FE}"/>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0339" y="2749474"/>
            <a:ext cx="457264" cy="457264"/>
          </a:xfrm>
          <a:prstGeom prst="rect">
            <a:avLst/>
          </a:prstGeom>
        </p:spPr>
      </p:pic>
      <p:pic>
        <p:nvPicPr>
          <p:cNvPr id="11" name="Picture 10">
            <a:extLst>
              <a:ext uri="{FF2B5EF4-FFF2-40B4-BE49-F238E27FC236}">
                <a16:creationId xmlns:a16="http://schemas.microsoft.com/office/drawing/2014/main" id="{2DFC37AB-D6C4-4BE7-8585-F606478DC1D7}"/>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29250" y="2749474"/>
            <a:ext cx="457264" cy="457264"/>
          </a:xfrm>
          <a:prstGeom prst="rect">
            <a:avLst/>
          </a:prstGeom>
        </p:spPr>
      </p:pic>
      <p:pic>
        <p:nvPicPr>
          <p:cNvPr id="12" name="Picture 11">
            <a:extLst>
              <a:ext uri="{FF2B5EF4-FFF2-40B4-BE49-F238E27FC236}">
                <a16:creationId xmlns:a16="http://schemas.microsoft.com/office/drawing/2014/main" id="{B1FD507E-B04B-494F-AFC4-B389886B2A93}"/>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947072" y="2758285"/>
            <a:ext cx="457264" cy="457264"/>
          </a:xfrm>
          <a:prstGeom prst="rect">
            <a:avLst/>
          </a:prstGeom>
        </p:spPr>
      </p:pic>
      <p:graphicFrame>
        <p:nvGraphicFramePr>
          <p:cNvPr id="13" name="Table 12">
            <a:extLst>
              <a:ext uri="{FF2B5EF4-FFF2-40B4-BE49-F238E27FC236}">
                <a16:creationId xmlns:a16="http://schemas.microsoft.com/office/drawing/2014/main" id="{44A3E6C7-F7CA-4C20-862D-2D857F6D73DF}"/>
              </a:ext>
            </a:extLst>
          </p:cNvPr>
          <p:cNvGraphicFramePr>
            <a:graphicFrameLocks noGrp="1"/>
          </p:cNvGraphicFramePr>
          <p:nvPr>
            <p:extLst>
              <p:ext uri="{D42A27DB-BD31-4B8C-83A1-F6EECF244321}">
                <p14:modId xmlns:p14="http://schemas.microsoft.com/office/powerpoint/2010/main" val="3241151705"/>
              </p:ext>
            </p:extLst>
          </p:nvPr>
        </p:nvGraphicFramePr>
        <p:xfrm>
          <a:off x="481135" y="3214969"/>
          <a:ext cx="5877633" cy="1188720"/>
        </p:xfrm>
        <a:graphic>
          <a:graphicData uri="http://schemas.openxmlformats.org/drawingml/2006/table">
            <a:tbl>
              <a:tblPr firstRow="1" bandRow="1">
                <a:tableStyleId>{5C22544A-7EE6-4342-B048-85BDC9FD1C3A}</a:tableStyleId>
              </a:tblPr>
              <a:tblGrid>
                <a:gridCol w="1455211">
                  <a:extLst>
                    <a:ext uri="{9D8B030D-6E8A-4147-A177-3AD203B41FA5}">
                      <a16:colId xmlns:a16="http://schemas.microsoft.com/office/drawing/2014/main" val="397334122"/>
                    </a:ext>
                  </a:extLst>
                </a:gridCol>
                <a:gridCol w="1455211">
                  <a:extLst>
                    <a:ext uri="{9D8B030D-6E8A-4147-A177-3AD203B41FA5}">
                      <a16:colId xmlns:a16="http://schemas.microsoft.com/office/drawing/2014/main" val="1725169486"/>
                    </a:ext>
                  </a:extLst>
                </a:gridCol>
                <a:gridCol w="1455211">
                  <a:extLst>
                    <a:ext uri="{9D8B030D-6E8A-4147-A177-3AD203B41FA5}">
                      <a16:colId xmlns:a16="http://schemas.microsoft.com/office/drawing/2014/main" val="373640201"/>
                    </a:ext>
                  </a:extLst>
                </a:gridCol>
                <a:gridCol w="1512000">
                  <a:extLst>
                    <a:ext uri="{9D8B030D-6E8A-4147-A177-3AD203B41FA5}">
                      <a16:colId xmlns:a16="http://schemas.microsoft.com/office/drawing/2014/main" val="3314096269"/>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Significant places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looks at the demand and supply of digital infrastructure and services in the most populated cities, towns and localities of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Primary production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looks at the most economically significant primary production industries in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Tourist locations</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looks at the supply of and demand for digital services in the most important tourist attractions / locations in the region.</a:t>
                      </a:r>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Transport blackspots </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looks at the availability of mobile services along the region’s key transport routes.  </a:t>
                      </a:r>
                    </a:p>
                    <a:p>
                      <a:endParaRPr lang="en-AU" sz="9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796157"/>
                  </a:ext>
                </a:extLst>
              </a:tr>
            </a:tbl>
          </a:graphicData>
        </a:graphic>
      </p:graphicFrame>
      <p:sp>
        <p:nvSpPr>
          <p:cNvPr id="14" name="Title 22">
            <a:extLst>
              <a:ext uri="{FF2B5EF4-FFF2-40B4-BE49-F238E27FC236}">
                <a16:creationId xmlns:a16="http://schemas.microsoft.com/office/drawing/2014/main" id="{68D6D0DA-32F4-4913-A0C5-B526DD28D14C}"/>
              </a:ext>
            </a:extLst>
          </p:cNvPr>
          <p:cNvSpPr txBox="1">
            <a:spLocks/>
          </p:cNvSpPr>
          <p:nvPr/>
        </p:nvSpPr>
        <p:spPr>
          <a:xfrm>
            <a:off x="475479" y="2358476"/>
            <a:ext cx="5477646" cy="395323"/>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sz="2000" dirty="0">
                <a:sym typeface="Wingdings" panose="05000000000000000000" pitchFamily="2" charset="2"/>
              </a:rPr>
              <a:t> </a:t>
            </a:r>
            <a:r>
              <a:rPr lang="en-AU" sz="2000" dirty="0"/>
              <a:t>Place/Sector Analysis</a:t>
            </a:r>
          </a:p>
        </p:txBody>
      </p:sp>
      <p:pic>
        <p:nvPicPr>
          <p:cNvPr id="15" name="Picture 14">
            <a:extLst>
              <a:ext uri="{FF2B5EF4-FFF2-40B4-BE49-F238E27FC236}">
                <a16:creationId xmlns:a16="http://schemas.microsoft.com/office/drawing/2014/main" id="{638C48A9-F2B6-4E1A-8A4C-D28C264B3603}"/>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0339" y="4966375"/>
            <a:ext cx="457264" cy="457264"/>
          </a:xfrm>
          <a:prstGeom prst="rect">
            <a:avLst/>
          </a:prstGeom>
        </p:spPr>
      </p:pic>
      <p:pic>
        <p:nvPicPr>
          <p:cNvPr id="16" name="Picture 15">
            <a:extLst>
              <a:ext uri="{FF2B5EF4-FFF2-40B4-BE49-F238E27FC236}">
                <a16:creationId xmlns:a16="http://schemas.microsoft.com/office/drawing/2014/main" id="{2DD6C5DE-F345-4F14-A72B-5771C9175BBC}"/>
              </a:ext>
            </a:extLst>
          </p:cNvPr>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86514" y="6591493"/>
            <a:ext cx="457264" cy="457264"/>
          </a:xfrm>
          <a:prstGeom prst="rect">
            <a:avLst/>
          </a:prstGeom>
        </p:spPr>
      </p:pic>
      <p:pic>
        <p:nvPicPr>
          <p:cNvPr id="18" name="Picture 17">
            <a:extLst>
              <a:ext uri="{FF2B5EF4-FFF2-40B4-BE49-F238E27FC236}">
                <a16:creationId xmlns:a16="http://schemas.microsoft.com/office/drawing/2014/main" id="{B05376D8-432C-4A90-BD35-4117692F6FD3}"/>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0339" y="6591493"/>
            <a:ext cx="457264" cy="457264"/>
          </a:xfrm>
          <a:prstGeom prst="rect">
            <a:avLst/>
          </a:prstGeom>
        </p:spPr>
      </p:pic>
      <p:pic>
        <p:nvPicPr>
          <p:cNvPr id="23" name="Picture 22">
            <a:extLst>
              <a:ext uri="{FF2B5EF4-FFF2-40B4-BE49-F238E27FC236}">
                <a16:creationId xmlns:a16="http://schemas.microsoft.com/office/drawing/2014/main" id="{B5DE61A5-8B4F-41A7-9CA8-D6561B895DB1}"/>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86514" y="4966375"/>
            <a:ext cx="457264" cy="457264"/>
          </a:xfrm>
          <a:prstGeom prst="rect">
            <a:avLst/>
          </a:prstGeom>
        </p:spPr>
      </p:pic>
      <p:graphicFrame>
        <p:nvGraphicFramePr>
          <p:cNvPr id="24" name="Table 23">
            <a:extLst>
              <a:ext uri="{FF2B5EF4-FFF2-40B4-BE49-F238E27FC236}">
                <a16:creationId xmlns:a16="http://schemas.microsoft.com/office/drawing/2014/main" id="{0FCA011B-9021-41B3-BA91-B6E52F1A7E39}"/>
              </a:ext>
            </a:extLst>
          </p:cNvPr>
          <p:cNvGraphicFramePr>
            <a:graphicFrameLocks noGrp="1"/>
          </p:cNvGraphicFramePr>
          <p:nvPr>
            <p:extLst>
              <p:ext uri="{D42A27DB-BD31-4B8C-83A1-F6EECF244321}">
                <p14:modId xmlns:p14="http://schemas.microsoft.com/office/powerpoint/2010/main" val="15511352"/>
              </p:ext>
            </p:extLst>
          </p:nvPr>
        </p:nvGraphicFramePr>
        <p:xfrm>
          <a:off x="475480" y="5395710"/>
          <a:ext cx="3931420" cy="1188720"/>
        </p:xfrm>
        <a:graphic>
          <a:graphicData uri="http://schemas.openxmlformats.org/drawingml/2006/table">
            <a:tbl>
              <a:tblPr firstRow="1" bandRow="1">
                <a:tableStyleId>{5C22544A-7EE6-4342-B048-85BDC9FD1C3A}</a:tableStyleId>
              </a:tblPr>
              <a:tblGrid>
                <a:gridCol w="1965710">
                  <a:extLst>
                    <a:ext uri="{9D8B030D-6E8A-4147-A177-3AD203B41FA5}">
                      <a16:colId xmlns:a16="http://schemas.microsoft.com/office/drawing/2014/main" val="397334122"/>
                    </a:ext>
                  </a:extLst>
                </a:gridCol>
                <a:gridCol w="1965710">
                  <a:extLst>
                    <a:ext uri="{9D8B030D-6E8A-4147-A177-3AD203B41FA5}">
                      <a16:colId xmlns:a16="http://schemas.microsoft.com/office/drawing/2014/main" val="1725169486"/>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Fixed access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includes National Broadband Network (NBN) fixed-line broadband services including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Fibre</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-to-the-Premises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FttP</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Fibre</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-to-the-Node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FttN</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Fibre</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-to-the-Curb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FttC</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Fixed Wireless and Satellite.</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Mobile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availability of digital mobile networks capable of supporting voice telephony and data applications such as through 3G and 4G networks.</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8796157"/>
                  </a:ext>
                </a:extLst>
              </a:tr>
            </a:tbl>
          </a:graphicData>
        </a:graphic>
      </p:graphicFrame>
      <p:sp>
        <p:nvSpPr>
          <p:cNvPr id="25" name="Title 22">
            <a:extLst>
              <a:ext uri="{FF2B5EF4-FFF2-40B4-BE49-F238E27FC236}">
                <a16:creationId xmlns:a16="http://schemas.microsoft.com/office/drawing/2014/main" id="{81E63F4D-C611-4F1A-B29D-931391F812FF}"/>
              </a:ext>
            </a:extLst>
          </p:cNvPr>
          <p:cNvSpPr txBox="1">
            <a:spLocks/>
          </p:cNvSpPr>
          <p:nvPr/>
        </p:nvSpPr>
        <p:spPr>
          <a:xfrm>
            <a:off x="475479" y="4543680"/>
            <a:ext cx="5477646" cy="45726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sz="2000" dirty="0">
                <a:sym typeface="Wingdings" panose="05000000000000000000" pitchFamily="2" charset="2"/>
              </a:rPr>
              <a:t> </a:t>
            </a:r>
            <a:r>
              <a:rPr lang="en-AU" sz="2000" dirty="0"/>
              <a:t>Digital Infrastructure Analysis</a:t>
            </a:r>
          </a:p>
        </p:txBody>
      </p:sp>
      <p:sp>
        <p:nvSpPr>
          <p:cNvPr id="26" name="Title 22">
            <a:extLst>
              <a:ext uri="{FF2B5EF4-FFF2-40B4-BE49-F238E27FC236}">
                <a16:creationId xmlns:a16="http://schemas.microsoft.com/office/drawing/2014/main" id="{68FB6A23-3CB3-4A43-A13C-E43F7E1F660E}"/>
              </a:ext>
            </a:extLst>
          </p:cNvPr>
          <p:cNvSpPr txBox="1">
            <a:spLocks/>
          </p:cNvSpPr>
          <p:nvPr/>
        </p:nvSpPr>
        <p:spPr>
          <a:xfrm>
            <a:off x="475480" y="1034005"/>
            <a:ext cx="5477646" cy="50269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r>
              <a:rPr lang="en-AU" dirty="0">
                <a:solidFill>
                  <a:schemeClr val="accent2"/>
                </a:solidFill>
              </a:rPr>
              <a:t>Assessment of Digital Needs</a:t>
            </a:r>
          </a:p>
        </p:txBody>
      </p:sp>
      <p:graphicFrame>
        <p:nvGraphicFramePr>
          <p:cNvPr id="5" name="Table 4">
            <a:extLst>
              <a:ext uri="{FF2B5EF4-FFF2-40B4-BE49-F238E27FC236}">
                <a16:creationId xmlns:a16="http://schemas.microsoft.com/office/drawing/2014/main" id="{F7452740-7FFC-46E5-BE47-4B80BFBCFF65}"/>
              </a:ext>
            </a:extLst>
          </p:cNvPr>
          <p:cNvGraphicFramePr>
            <a:graphicFrameLocks noGrp="1"/>
          </p:cNvGraphicFramePr>
          <p:nvPr>
            <p:extLst>
              <p:ext uri="{D42A27DB-BD31-4B8C-83A1-F6EECF244321}">
                <p14:modId xmlns:p14="http://schemas.microsoft.com/office/powerpoint/2010/main" val="1547197319"/>
              </p:ext>
            </p:extLst>
          </p:nvPr>
        </p:nvGraphicFramePr>
        <p:xfrm>
          <a:off x="475479" y="7048757"/>
          <a:ext cx="3931420" cy="1188720"/>
        </p:xfrm>
        <a:graphic>
          <a:graphicData uri="http://schemas.openxmlformats.org/drawingml/2006/table">
            <a:tbl>
              <a:tblPr firstRow="1" bandRow="1">
                <a:tableStyleId>{5C22544A-7EE6-4342-B048-85BDC9FD1C3A}</a:tableStyleId>
              </a:tblPr>
              <a:tblGrid>
                <a:gridCol w="1965710">
                  <a:extLst>
                    <a:ext uri="{9D8B030D-6E8A-4147-A177-3AD203B41FA5}">
                      <a16:colId xmlns:a16="http://schemas.microsoft.com/office/drawing/2014/main" val="2737869028"/>
                    </a:ext>
                  </a:extLst>
                </a:gridCol>
                <a:gridCol w="1965710">
                  <a:extLst>
                    <a:ext uri="{9D8B030D-6E8A-4147-A177-3AD203B41FA5}">
                      <a16:colId xmlns:a16="http://schemas.microsoft.com/office/drawing/2014/main" val="3305959751"/>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WiFi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availability of public WiFi services through public libraries and buildings, information </a:t>
                      </a:r>
                      <a:r>
                        <a:rPr kumimoji="0" lang="en-US" sz="900" b="0" i="0" u="none" strike="noStrike" kern="1200" cap="none" spc="0" normalizeH="0" baseline="0" noProof="0" dirty="0" err="1">
                          <a:ln>
                            <a:noFill/>
                          </a:ln>
                          <a:solidFill>
                            <a:prstClr val="black">
                              <a:lumMod val="50000"/>
                              <a:lumOff val="50000"/>
                            </a:prstClr>
                          </a:solidFill>
                          <a:effectLst/>
                          <a:uLnTx/>
                          <a:uFillTx/>
                          <a:latin typeface="VIC" panose="00000500000000000000" pitchFamily="2" charset="0"/>
                          <a:ea typeface="+mn-ea"/>
                          <a:cs typeface="+mn-cs"/>
                        </a:rPr>
                        <a:t>centres</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and other local government initiatives. </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LP-WAN IoT</a:t>
                      </a: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 </a:t>
                      </a:r>
                      <a:b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br>
                      <a:r>
                        <a:rPr kumimoji="0" lang="en-US"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rPr>
                        <a:t>the availability of Low Powered Wide Area Networks (LP-WAN) that can support Internet of Things (IoT) applications like remote sensors and devices that are increasingly relevant to industry applications. </a:t>
                      </a:r>
                      <a:endParaRPr kumimoji="0" lang="en-AU" sz="900" b="0" i="0" u="none" strike="noStrike" kern="1200" cap="none" spc="0" normalizeH="0" baseline="0" noProof="0" dirty="0">
                        <a:ln>
                          <a:noFill/>
                        </a:ln>
                        <a:solidFill>
                          <a:prstClr val="black">
                            <a:lumMod val="50000"/>
                            <a:lumOff val="50000"/>
                          </a:prstClr>
                        </a:solidFill>
                        <a:effectLst/>
                        <a:uLnTx/>
                        <a:uFillTx/>
                        <a:latin typeface="VIC" panose="00000500000000000000"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8953018"/>
                  </a:ext>
                </a:extLst>
              </a:tr>
            </a:tbl>
          </a:graphicData>
        </a:graphic>
      </p:graphicFrame>
      <p:sp>
        <p:nvSpPr>
          <p:cNvPr id="7" name="Rectangle 6">
            <a:extLst>
              <a:ext uri="{FF2B5EF4-FFF2-40B4-BE49-F238E27FC236}">
                <a16:creationId xmlns:a16="http://schemas.microsoft.com/office/drawing/2014/main" id="{29E25195-ABB4-42BB-B68B-D39E7B29A01A}"/>
              </a:ext>
            </a:extLst>
          </p:cNvPr>
          <p:cNvSpPr/>
          <p:nvPr/>
        </p:nvSpPr>
        <p:spPr>
          <a:xfrm>
            <a:off x="475479" y="1475496"/>
            <a:ext cx="5901893" cy="830997"/>
          </a:xfrm>
          <a:prstGeom prst="rect">
            <a:avLst/>
          </a:prstGeom>
        </p:spPr>
        <p:txBody>
          <a:bodyPr wrap="square">
            <a:spAutoFit/>
          </a:bodyPr>
          <a:lstStyle/>
          <a:p>
            <a:pPr lvl="0"/>
            <a:r>
              <a:rPr lang="en-AU" sz="1200" dirty="0">
                <a:solidFill>
                  <a:prstClr val="black">
                    <a:lumMod val="50000"/>
                    <a:lumOff val="50000"/>
                  </a:prstClr>
                </a:solidFill>
                <a:latin typeface="VIC" panose="00000500000000000000" pitchFamily="2" charset="0"/>
              </a:rPr>
              <a:t>Analysis of digital supply and demand is conducted on a </a:t>
            </a:r>
            <a:r>
              <a:rPr lang="en-AU" sz="1200">
                <a:solidFill>
                  <a:prstClr val="black">
                    <a:lumMod val="50000"/>
                    <a:lumOff val="50000"/>
                  </a:prstClr>
                </a:solidFill>
                <a:latin typeface="VIC" panose="00000500000000000000" pitchFamily="2" charset="0"/>
              </a:rPr>
              <a:t>place an</a:t>
            </a:r>
            <a:r>
              <a:rPr lang="en-AU" sz="1200" dirty="0">
                <a:solidFill>
                  <a:prstClr val="black">
                    <a:lumMod val="50000"/>
                    <a:lumOff val="50000"/>
                  </a:prstClr>
                </a:solidFill>
                <a:latin typeface="VIC" panose="00000500000000000000" pitchFamily="2" charset="0"/>
              </a:rPr>
              <a:t>d</a:t>
            </a:r>
            <a:r>
              <a:rPr lang="en-AU" sz="1200">
                <a:solidFill>
                  <a:prstClr val="black">
                    <a:lumMod val="50000"/>
                    <a:lumOff val="50000"/>
                  </a:prstClr>
                </a:solidFill>
                <a:latin typeface="VIC" panose="00000500000000000000" pitchFamily="2" charset="0"/>
              </a:rPr>
              <a:t> </a:t>
            </a:r>
            <a:r>
              <a:rPr lang="en-AU" sz="1200" dirty="0">
                <a:solidFill>
                  <a:prstClr val="black">
                    <a:lumMod val="50000"/>
                    <a:lumOff val="50000"/>
                  </a:prstClr>
                </a:solidFill>
                <a:latin typeface="VIC" panose="00000500000000000000" pitchFamily="2" charset="0"/>
              </a:rPr>
              <a:t>sector basis across the region to provide the evidence base necessary for effective digital planning. Places and sectors in the region have been analysed as follows:</a:t>
            </a:r>
          </a:p>
        </p:txBody>
      </p:sp>
    </p:spTree>
    <p:extLst>
      <p:ext uri="{BB962C8B-B14F-4D97-AF65-F5344CB8AC3E}">
        <p14:creationId xmlns:p14="http://schemas.microsoft.com/office/powerpoint/2010/main" val="691747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2">
            <a:extLst>
              <a:ext uri="{FF2B5EF4-FFF2-40B4-BE49-F238E27FC236}">
                <a16:creationId xmlns:a16="http://schemas.microsoft.com/office/drawing/2014/main" id="{8893486A-B8AB-4C1B-9260-8EE7E2B9F08C}"/>
              </a:ext>
            </a:extLst>
          </p:cNvPr>
          <p:cNvSpPr txBox="1">
            <a:spLocks/>
          </p:cNvSpPr>
          <p:nvPr/>
        </p:nvSpPr>
        <p:spPr>
          <a:xfrm>
            <a:off x="-421104" y="1030412"/>
            <a:ext cx="6799868" cy="882055"/>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2400" kern="1200">
                <a:solidFill>
                  <a:schemeClr val="tx1">
                    <a:lumMod val="50000"/>
                    <a:lumOff val="50000"/>
                  </a:schemeClr>
                </a:solidFill>
                <a:latin typeface="VIC" panose="00000500000000000000" pitchFamily="2" charset="0"/>
                <a:ea typeface="+mj-ea"/>
                <a:cs typeface="+mj-cs"/>
              </a:defRPr>
            </a:lvl1pPr>
          </a:lstStyle>
          <a:p>
            <a:pPr algn="r"/>
            <a:r>
              <a:rPr lang="en-AU" dirty="0"/>
              <a:t>Loddon Campaspe Regional </a:t>
            </a:r>
            <a:br>
              <a:rPr lang="en-AU" dirty="0"/>
            </a:br>
            <a:r>
              <a:rPr lang="en-AU" dirty="0"/>
              <a:t>Partnership – Key Issues</a:t>
            </a:r>
          </a:p>
        </p:txBody>
      </p:sp>
      <p:sp>
        <p:nvSpPr>
          <p:cNvPr id="3" name="Rectangle 2">
            <a:extLst>
              <a:ext uri="{FF2B5EF4-FFF2-40B4-BE49-F238E27FC236}">
                <a16:creationId xmlns:a16="http://schemas.microsoft.com/office/drawing/2014/main" id="{67631BB4-F5F9-4C25-A6A1-42846FE86A1D}"/>
              </a:ext>
            </a:extLst>
          </p:cNvPr>
          <p:cNvSpPr/>
          <p:nvPr/>
        </p:nvSpPr>
        <p:spPr>
          <a:xfrm>
            <a:off x="2004164" y="1738555"/>
            <a:ext cx="4333136" cy="461665"/>
          </a:xfrm>
          <a:prstGeom prst="rect">
            <a:avLst/>
          </a:prstGeom>
        </p:spPr>
        <p:txBody>
          <a:bodyPr wrap="square">
            <a:spAutoFit/>
          </a:bodyPr>
          <a:lstStyle/>
          <a:p>
            <a:pPr lvl="0" algn="r"/>
            <a:r>
              <a:rPr lang="en-AU" sz="1200" dirty="0">
                <a:solidFill>
                  <a:prstClr val="black">
                    <a:lumMod val="50000"/>
                    <a:lumOff val="50000"/>
                  </a:prstClr>
                </a:solidFill>
                <a:latin typeface="VIC" panose="00000500000000000000" pitchFamily="2" charset="0"/>
              </a:rPr>
              <a:t>The Loddon Campaspe Regional Partnership has identified the following key issues for the region:</a:t>
            </a:r>
          </a:p>
        </p:txBody>
      </p:sp>
      <p:sp>
        <p:nvSpPr>
          <p:cNvPr id="4" name="Rectangle 3">
            <a:extLst>
              <a:ext uri="{FF2B5EF4-FFF2-40B4-BE49-F238E27FC236}">
                <a16:creationId xmlns:a16="http://schemas.microsoft.com/office/drawing/2014/main" id="{43908C9E-F62C-4A59-8639-0E6184F04552}"/>
              </a:ext>
            </a:extLst>
          </p:cNvPr>
          <p:cNvSpPr/>
          <p:nvPr/>
        </p:nvSpPr>
        <p:spPr>
          <a:xfrm>
            <a:off x="1593877" y="2359680"/>
            <a:ext cx="513677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CC453A93-5297-4703-ACB9-C440F65C6F87}"/>
              </a:ext>
            </a:extLst>
          </p:cNvPr>
          <p:cNvSpPr/>
          <p:nvPr/>
        </p:nvSpPr>
        <p:spPr>
          <a:xfrm>
            <a:off x="3498943" y="2158020"/>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A2885BAD-5279-4DE7-863C-2F0E403F269B}"/>
              </a:ext>
            </a:extLst>
          </p:cNvPr>
          <p:cNvSpPr/>
          <p:nvPr/>
        </p:nvSpPr>
        <p:spPr>
          <a:xfrm>
            <a:off x="3534943" y="2190307"/>
            <a:ext cx="504000" cy="504000"/>
          </a:xfrm>
          <a:prstGeom prst="ellipse">
            <a:avLst/>
          </a:prstGeom>
          <a:solidFill>
            <a:srgbClr val="FAF3FA"/>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B4231FEA-D34A-43F1-B188-A033EE0EC900}"/>
              </a:ext>
            </a:extLst>
          </p:cNvPr>
          <p:cNvSpPr txBox="1"/>
          <p:nvPr/>
        </p:nvSpPr>
        <p:spPr>
          <a:xfrm>
            <a:off x="1593877" y="2603675"/>
            <a:ext cx="4743422" cy="2616101"/>
          </a:xfrm>
          <a:prstGeom prst="rect">
            <a:avLst/>
          </a:prstGeom>
          <a:noFill/>
        </p:spPr>
        <p:txBody>
          <a:bodyPr wrap="square" rtlCol="0">
            <a:spAutoFit/>
          </a:bodyPr>
          <a:lstStyle/>
          <a:p>
            <a:pPr algn="r">
              <a:spcAft>
                <a:spcPts val="600"/>
              </a:spcAft>
            </a:pPr>
            <a:r>
              <a:rPr lang="en-AU" sz="1200" dirty="0">
                <a:solidFill>
                  <a:schemeClr val="accent2"/>
                </a:solidFill>
                <a:latin typeface="VIC" panose="00000500000000000000" pitchFamily="2" charset="0"/>
              </a:rPr>
              <a:t>Inadequate mobile coverage </a:t>
            </a:r>
          </a:p>
          <a:p>
            <a:pPr algn="r">
              <a:spcAft>
                <a:spcPts val="600"/>
              </a:spcAft>
            </a:pPr>
            <a:r>
              <a:rPr lang="en-AU" sz="900" dirty="0">
                <a:solidFill>
                  <a:schemeClr val="tx1">
                    <a:lumMod val="50000"/>
                    <a:lumOff val="50000"/>
                  </a:schemeClr>
                </a:solidFill>
                <a:latin typeface="VIC" panose="00000500000000000000" pitchFamily="2" charset="0"/>
              </a:rPr>
              <a:t>	</a:t>
            </a:r>
            <a:r>
              <a:rPr lang="en-AU" sz="800" dirty="0">
                <a:solidFill>
                  <a:schemeClr val="tx1">
                    <a:lumMod val="50000"/>
                    <a:lumOff val="50000"/>
                  </a:schemeClr>
                </a:solidFill>
                <a:latin typeface="VIC" panose="00000500000000000000" pitchFamily="2" charset="0"/>
              </a:rPr>
              <a:t>There is a persistent and significant divide in the quality of mobile services available to regional users compared to metropolitan users with important implications for public safety, economic development and general liveability. Regional users have emphasised this issue recently, </a:t>
            </a:r>
            <a:r>
              <a:rPr lang="en-AU" sz="800" b="1" dirty="0">
                <a:solidFill>
                  <a:schemeClr val="tx1">
                    <a:lumMod val="50000"/>
                    <a:lumOff val="50000"/>
                  </a:schemeClr>
                </a:solidFill>
                <a:latin typeface="VIC" panose="00000500000000000000" pitchFamily="2" charset="0"/>
              </a:rPr>
              <a:t>registering 312 blackspots</a:t>
            </a:r>
            <a:r>
              <a:rPr lang="en-AU" sz="800" dirty="0">
                <a:solidFill>
                  <a:schemeClr val="tx1">
                    <a:lumMod val="50000"/>
                    <a:lumOff val="50000"/>
                  </a:schemeClr>
                </a:solidFill>
                <a:latin typeface="VIC" panose="00000500000000000000" pitchFamily="2" charset="0"/>
              </a:rPr>
              <a:t>ˇ experienced across the Loddon Campaspe region as part of the Commonwealth’s black spot funding program.  </a:t>
            </a:r>
          </a:p>
          <a:p>
            <a:pPr algn="r">
              <a:spcAft>
                <a:spcPts val="600"/>
              </a:spcAft>
            </a:pPr>
            <a:r>
              <a:rPr lang="en-AU" sz="800" dirty="0">
                <a:solidFill>
                  <a:schemeClr val="tx1">
                    <a:lumMod val="50000"/>
                    <a:lumOff val="50000"/>
                  </a:schemeClr>
                </a:solidFill>
                <a:latin typeface="VIC" panose="00000500000000000000" pitchFamily="2" charset="0"/>
              </a:rPr>
              <a:t>The Digital Plan has necessarily relied on public mobile coverage maps provided by the carriers. The analysis reveals the maps to be too high-level and low resolution to enable detailed identification of areas where coverage is unreliable, weak and/or incapable of supporting the data services which users have come to expect to access ‘on-demand’. This means that while an area may appear well-served by these maps, the lived experience of regional users is often very different. The analysis summarised on the following pages should be read with this in mind. Better data in the future can provide a more complete picture about mobile coverage issues within towns and in areas not yet analysed by the Digital Plans. </a:t>
            </a:r>
            <a:r>
              <a:rPr lang="en-US" sz="800" dirty="0">
                <a:solidFill>
                  <a:schemeClr val="tx1">
                    <a:lumMod val="50000"/>
                    <a:lumOff val="50000"/>
                  </a:schemeClr>
                </a:solidFill>
                <a:latin typeface="VIC" panose="00000500000000000000" pitchFamily="2" charset="0"/>
              </a:rPr>
              <a:t> </a:t>
            </a:r>
            <a:endParaRPr lang="en-AU" sz="800" dirty="0">
              <a:solidFill>
                <a:schemeClr val="tx1">
                  <a:lumMod val="50000"/>
                  <a:lumOff val="50000"/>
                </a:schemeClr>
              </a:solidFill>
              <a:latin typeface="VIC" panose="00000500000000000000" pitchFamily="2" charset="0"/>
            </a:endParaRPr>
          </a:p>
          <a:p>
            <a:pPr algn="r">
              <a:spcAft>
                <a:spcPts val="600"/>
              </a:spcAft>
            </a:pPr>
            <a:r>
              <a:rPr lang="en-AU" sz="800" dirty="0">
                <a:solidFill>
                  <a:schemeClr val="tx1">
                    <a:lumMod val="50000"/>
                    <a:lumOff val="50000"/>
                  </a:schemeClr>
                </a:solidFill>
                <a:latin typeface="VIC" panose="00000500000000000000" pitchFamily="2" charset="0"/>
              </a:rPr>
              <a:t>The Regional Partnership calls for continued Commonwealth and State funding to address mobile coverage issues and better data from carriers to enable more informed funding decisions.  </a:t>
            </a:r>
          </a:p>
        </p:txBody>
      </p:sp>
      <p:sp>
        <p:nvSpPr>
          <p:cNvPr id="8" name="Rectangle 7">
            <a:extLst>
              <a:ext uri="{FF2B5EF4-FFF2-40B4-BE49-F238E27FC236}">
                <a16:creationId xmlns:a16="http://schemas.microsoft.com/office/drawing/2014/main" id="{606DCCE6-E3C9-4E74-85C4-25FE8F0EBF8A}"/>
              </a:ext>
            </a:extLst>
          </p:cNvPr>
          <p:cNvSpPr/>
          <p:nvPr/>
        </p:nvSpPr>
        <p:spPr>
          <a:xfrm>
            <a:off x="2052638" y="2395680"/>
            <a:ext cx="4634828" cy="68689"/>
          </a:xfrm>
          <a:prstGeom prst="rect">
            <a:avLst/>
          </a:prstGeom>
          <a:solidFill>
            <a:srgbClr val="FAF3FA"/>
          </a:solidFill>
          <a:ln>
            <a:solidFill>
              <a:srgbClr val="F5F8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B5BA1536-BC5C-4D19-A645-E21157F6930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606943" y="2259685"/>
            <a:ext cx="360000" cy="360000"/>
          </a:xfrm>
          <a:prstGeom prst="rect">
            <a:avLst/>
          </a:prstGeom>
        </p:spPr>
      </p:pic>
      <p:sp>
        <p:nvSpPr>
          <p:cNvPr id="10" name="Rectangle 9">
            <a:extLst>
              <a:ext uri="{FF2B5EF4-FFF2-40B4-BE49-F238E27FC236}">
                <a16:creationId xmlns:a16="http://schemas.microsoft.com/office/drawing/2014/main" id="{4EFA3217-C9C8-4E86-99A4-FAEC23BF8338}"/>
              </a:ext>
            </a:extLst>
          </p:cNvPr>
          <p:cNvSpPr/>
          <p:nvPr/>
        </p:nvSpPr>
        <p:spPr>
          <a:xfrm>
            <a:off x="1036321" y="5313088"/>
            <a:ext cx="5726436" cy="14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807A5F3E-FF0D-4148-B5A4-CCFF89A68036}"/>
              </a:ext>
            </a:extLst>
          </p:cNvPr>
          <p:cNvSpPr/>
          <p:nvPr/>
        </p:nvSpPr>
        <p:spPr>
          <a:xfrm>
            <a:off x="2784203" y="5111428"/>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B0538623-2DE7-4449-894C-82ACD1399CA9}"/>
              </a:ext>
            </a:extLst>
          </p:cNvPr>
          <p:cNvSpPr/>
          <p:nvPr/>
        </p:nvSpPr>
        <p:spPr>
          <a:xfrm>
            <a:off x="2820203" y="5143715"/>
            <a:ext cx="504000" cy="504000"/>
          </a:xfrm>
          <a:prstGeom prst="ellipse">
            <a:avLst/>
          </a:prstGeom>
          <a:solidFill>
            <a:srgbClr val="F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60C961D8-9A80-4613-94EB-9405A1088EF5}"/>
              </a:ext>
            </a:extLst>
          </p:cNvPr>
          <p:cNvSpPr/>
          <p:nvPr/>
        </p:nvSpPr>
        <p:spPr>
          <a:xfrm>
            <a:off x="1090613" y="5349089"/>
            <a:ext cx="5595895" cy="72000"/>
          </a:xfrm>
          <a:prstGeom prst="rect">
            <a:avLst/>
          </a:prstGeom>
          <a:solidFill>
            <a:srgbClr val="F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4EFFF3AE-646A-4851-8ED7-391F2956C5BC}"/>
              </a:ext>
            </a:extLst>
          </p:cNvPr>
          <p:cNvSpPr/>
          <p:nvPr/>
        </p:nvSpPr>
        <p:spPr>
          <a:xfrm>
            <a:off x="1897379" y="7202192"/>
            <a:ext cx="4901553" cy="141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8B9C97D-8EA4-4B35-8E8A-8B7B31201BE4}"/>
              </a:ext>
            </a:extLst>
          </p:cNvPr>
          <p:cNvSpPr/>
          <p:nvPr/>
        </p:nvSpPr>
        <p:spPr>
          <a:xfrm>
            <a:off x="2081270" y="7000532"/>
            <a:ext cx="576000" cy="57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4D76B2FB-841C-400D-A40E-CA696E4F84BB}"/>
              </a:ext>
            </a:extLst>
          </p:cNvPr>
          <p:cNvSpPr/>
          <p:nvPr/>
        </p:nvSpPr>
        <p:spPr>
          <a:xfrm>
            <a:off x="2117270" y="7032819"/>
            <a:ext cx="504000" cy="504000"/>
          </a:xfrm>
          <a:prstGeom prst="ellipse">
            <a:avLst/>
          </a:prstGeom>
          <a:solidFill>
            <a:srgbClr val="F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9AADE958-0B9E-4A82-84C5-C45230C7ACFC}"/>
              </a:ext>
            </a:extLst>
          </p:cNvPr>
          <p:cNvSpPr/>
          <p:nvPr/>
        </p:nvSpPr>
        <p:spPr>
          <a:xfrm>
            <a:off x="1966913" y="7240419"/>
            <a:ext cx="4726781" cy="72000"/>
          </a:xfrm>
          <a:prstGeom prst="rect">
            <a:avLst/>
          </a:prstGeom>
          <a:solidFill>
            <a:srgbClr val="F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2290A495-B862-4E4C-BA22-6A8AE17D450B}"/>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92203" y="5210559"/>
            <a:ext cx="360000" cy="360000"/>
          </a:xfrm>
          <a:prstGeom prst="rect">
            <a:avLst/>
          </a:prstGeom>
        </p:spPr>
      </p:pic>
      <p:sp>
        <p:nvSpPr>
          <p:cNvPr id="24" name="Content Placeholder 4">
            <a:extLst>
              <a:ext uri="{FF2B5EF4-FFF2-40B4-BE49-F238E27FC236}">
                <a16:creationId xmlns:a16="http://schemas.microsoft.com/office/drawing/2014/main" id="{BF8579EF-4019-4A46-BA9A-32251FC77897}"/>
              </a:ext>
            </a:extLst>
          </p:cNvPr>
          <p:cNvSpPr txBox="1">
            <a:spLocks/>
          </p:cNvSpPr>
          <p:nvPr/>
        </p:nvSpPr>
        <p:spPr>
          <a:xfrm>
            <a:off x="467891" y="8807771"/>
            <a:ext cx="5869407" cy="21028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lumOff val="50000"/>
                  </a:schemeClr>
                </a:solidFill>
                <a:latin typeface="VIC"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lumOff val="50000"/>
                  </a:schemeClr>
                </a:solidFill>
                <a:latin typeface="VIC"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VIC"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VIC"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buNone/>
            </a:pPr>
            <a:r>
              <a:rPr lang="en-AU" sz="600" dirty="0"/>
              <a:t>ˇbased on the Commonwealth </a:t>
            </a:r>
            <a:r>
              <a:rPr lang="en-AU" sz="600" i="1" dirty="0"/>
              <a:t>National Mobile Black Spot Database</a:t>
            </a:r>
            <a:r>
              <a:rPr lang="en-AU" sz="600" dirty="0"/>
              <a:t>, last updated October 2018</a:t>
            </a:r>
          </a:p>
        </p:txBody>
      </p:sp>
      <p:sp>
        <p:nvSpPr>
          <p:cNvPr id="23" name="TextBox 22">
            <a:extLst>
              <a:ext uri="{FF2B5EF4-FFF2-40B4-BE49-F238E27FC236}">
                <a16:creationId xmlns:a16="http://schemas.microsoft.com/office/drawing/2014/main" id="{E47C83CC-0D9C-4BAA-A86B-11F1DC92B060}"/>
              </a:ext>
            </a:extLst>
          </p:cNvPr>
          <p:cNvSpPr txBox="1"/>
          <p:nvPr/>
        </p:nvSpPr>
        <p:spPr>
          <a:xfrm>
            <a:off x="1966913" y="7434685"/>
            <a:ext cx="4411850" cy="1415772"/>
          </a:xfrm>
          <a:prstGeom prst="rect">
            <a:avLst/>
          </a:prstGeom>
          <a:noFill/>
        </p:spPr>
        <p:txBody>
          <a:bodyPr wrap="square" rtlCol="0">
            <a:spAutoFit/>
          </a:bodyPr>
          <a:lstStyle/>
          <a:p>
            <a:pPr algn="r">
              <a:spcAft>
                <a:spcPts val="600"/>
              </a:spcAft>
            </a:pPr>
            <a:r>
              <a:rPr lang="en-AU" sz="1200" dirty="0">
                <a:solidFill>
                  <a:schemeClr val="accent2"/>
                </a:solidFill>
                <a:latin typeface="VIC" panose="00000500000000000000" pitchFamily="2" charset="0"/>
              </a:rPr>
              <a:t>Lack of NBN business-grade services </a:t>
            </a:r>
          </a:p>
          <a:p>
            <a:pPr algn="r">
              <a:spcAft>
                <a:spcPts val="600"/>
              </a:spcAft>
            </a:pPr>
            <a:r>
              <a:rPr lang="en-AU" sz="800" dirty="0">
                <a:solidFill>
                  <a:schemeClr val="tx1">
                    <a:lumMod val="50000"/>
                    <a:lumOff val="50000"/>
                  </a:schemeClr>
                </a:solidFill>
                <a:latin typeface="VIC" panose="00000500000000000000" pitchFamily="2" charset="0"/>
              </a:rPr>
              <a:t>The availability of adequate, affordable and reliable business-grade services for regional businesses across all NBN technology types remains a concern. This is despite the introduction of NBN’s Enterprise Ethernet business service, which due to technical limitations will not be accessible to many businesses who have not received the higher capacity technologies in the rollout.   </a:t>
            </a:r>
          </a:p>
          <a:p>
            <a:pPr algn="r">
              <a:spcAft>
                <a:spcPts val="600"/>
              </a:spcAft>
            </a:pPr>
            <a:r>
              <a:rPr lang="en-AU" sz="800" dirty="0">
                <a:solidFill>
                  <a:schemeClr val="tx1">
                    <a:lumMod val="50000"/>
                    <a:lumOff val="50000"/>
                  </a:schemeClr>
                </a:solidFill>
                <a:latin typeface="VIC" panose="00000500000000000000" pitchFamily="2" charset="0"/>
              </a:rPr>
              <a:t>The Regional Partnership calls on the Commonwealth, NBN Co and the Victorian Government to prioritise actions that can address underserved regional business precincts with high-capacity business-grade broadband services. </a:t>
            </a:r>
          </a:p>
        </p:txBody>
      </p:sp>
      <p:pic>
        <p:nvPicPr>
          <p:cNvPr id="14" name="Picture 13">
            <a:extLst>
              <a:ext uri="{FF2B5EF4-FFF2-40B4-BE49-F238E27FC236}">
                <a16:creationId xmlns:a16="http://schemas.microsoft.com/office/drawing/2014/main" id="{13F59A77-035F-4975-9E48-9936BE192E6B}"/>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89270" y="7104819"/>
            <a:ext cx="360000" cy="360000"/>
          </a:xfrm>
          <a:prstGeom prst="rect">
            <a:avLst/>
          </a:prstGeom>
        </p:spPr>
      </p:pic>
      <p:sp>
        <p:nvSpPr>
          <p:cNvPr id="15" name="TextBox 14">
            <a:extLst>
              <a:ext uri="{FF2B5EF4-FFF2-40B4-BE49-F238E27FC236}">
                <a16:creationId xmlns:a16="http://schemas.microsoft.com/office/drawing/2014/main" id="{E2672C63-FCCF-40F6-A7EA-E147BD782679}"/>
              </a:ext>
            </a:extLst>
          </p:cNvPr>
          <p:cNvSpPr txBox="1"/>
          <p:nvPr/>
        </p:nvSpPr>
        <p:spPr>
          <a:xfrm>
            <a:off x="1302708" y="5626498"/>
            <a:ext cx="5034592" cy="1415772"/>
          </a:xfrm>
          <a:prstGeom prst="rect">
            <a:avLst/>
          </a:prstGeom>
          <a:noFill/>
        </p:spPr>
        <p:txBody>
          <a:bodyPr wrap="square" rtlCol="0">
            <a:spAutoFit/>
          </a:bodyPr>
          <a:lstStyle/>
          <a:p>
            <a:pPr algn="r">
              <a:spcAft>
                <a:spcPts val="600"/>
              </a:spcAft>
            </a:pPr>
            <a:r>
              <a:rPr lang="en-AU" sz="1200" dirty="0">
                <a:solidFill>
                  <a:schemeClr val="accent2"/>
                </a:solidFill>
                <a:latin typeface="VIC" panose="00000500000000000000" pitchFamily="2" charset="0"/>
              </a:rPr>
              <a:t>Low up-take of Internet of Things (IoT) applications </a:t>
            </a:r>
          </a:p>
          <a:p>
            <a:pPr algn="r">
              <a:spcAft>
                <a:spcPts val="600"/>
              </a:spcAft>
            </a:pPr>
            <a:r>
              <a:rPr lang="en-AU" sz="800" dirty="0">
                <a:solidFill>
                  <a:schemeClr val="tx1">
                    <a:lumMod val="50000"/>
                    <a:lumOff val="50000"/>
                  </a:schemeClr>
                </a:solidFill>
                <a:latin typeface="VIC" panose="00000500000000000000" pitchFamily="2" charset="0"/>
              </a:rPr>
              <a:t>The coverage of low bandwidth Internet-of-Things (IoT) networks for agriculture, logistics, delivery of “smart city” public services and other sectors is reasonable at the moment, but availability and knowledge of IoT applications and their value proposition is limited. It is important for regional businesses to engage with these next-generation sensor-based business practices. Early adoption across the region can underpin productivity growth and competitiveness of our industries. If the current demand trend continues, we risk being left behind. </a:t>
            </a:r>
          </a:p>
          <a:p>
            <a:pPr algn="r">
              <a:spcAft>
                <a:spcPts val="600"/>
              </a:spcAft>
            </a:pPr>
            <a:r>
              <a:rPr lang="en-AU" sz="800" dirty="0">
                <a:solidFill>
                  <a:schemeClr val="tx1">
                    <a:lumMod val="50000"/>
                    <a:lumOff val="50000"/>
                  </a:schemeClr>
                </a:solidFill>
                <a:latin typeface="VIC" panose="00000500000000000000" pitchFamily="2" charset="0"/>
              </a:rPr>
              <a:t>	The Regional Partnership has identified narrowband and broadband IoT coverage 	across the region as a priority for the region.  </a:t>
            </a:r>
          </a:p>
        </p:txBody>
      </p:sp>
    </p:spTree>
    <p:extLst>
      <p:ext uri="{BB962C8B-B14F-4D97-AF65-F5344CB8AC3E}">
        <p14:creationId xmlns:p14="http://schemas.microsoft.com/office/powerpoint/2010/main" val="1782882321"/>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EDJTR Document" ma:contentTypeID="0x010100611F6414DFB111E7BA88F9DF1743E3170043213FC8FE638A439D4CFA4AEC730DC7" ma:contentTypeVersion="23" ma:contentTypeDescription="DEDJTR Document" ma:contentTypeScope="" ma:versionID="62203317ea95fa9d8b648087c5a874b7">
  <xsd:schema xmlns:xsd="http://www.w3.org/2001/XMLSchema" xmlns:xs="http://www.w3.org/2001/XMLSchema" xmlns:p="http://schemas.microsoft.com/office/2006/metadata/properties" xmlns:ns2="1970f3ff-c7c3-4b73-8f0c-0bc260d159f3" xmlns:ns3="da973825-62eb-4672-8e27-fd50ec3007d7" xmlns:ns4="0d454819-1b3d-4fd0-b6aa-840c3f73725f" targetNamespace="http://schemas.microsoft.com/office/2006/metadata/properties" ma:root="true" ma:fieldsID="b004d4a9c6d524473bd8b4484273b6fb" ns2:_="" ns3:_="" ns4:_="">
    <xsd:import namespace="1970f3ff-c7c3-4b73-8f0c-0bc260d159f3"/>
    <xsd:import namespace="da973825-62eb-4672-8e27-fd50ec3007d7"/>
    <xsd:import namespace="0d454819-1b3d-4fd0-b6aa-840c3f73725f"/>
    <xsd:element name="properties">
      <xsd:complexType>
        <xsd:sequence>
          <xsd:element name="documentManagement">
            <xsd:complexType>
              <xsd:all>
                <xsd:element ref="ns2:g46a9f61d38540a784cfecbd3da27bca" minOccurs="0"/>
                <xsd:element ref="ns3:TaxCatchAll" minOccurs="0"/>
                <xsd:element ref="ns3:TaxCatchAllLabel" minOccurs="0"/>
                <xsd:element ref="ns2:b4605c5f9d584382a57fb8476d85f713" minOccurs="0"/>
                <xsd:element ref="ns2:p31afe295eb448f092f13ab8c2af2c33" minOccurs="0"/>
                <xsd:element ref="ns2:hcae176ec3a54dbeadeeec1b38baec58" minOccurs="0"/>
                <xsd:element ref="ns2:lf5681727d5b4cc1a5c417fcf66e2a7b" minOccurs="0"/>
                <xsd:element ref="ns4:MediaServiceMetadata" minOccurs="0"/>
                <xsd:element ref="ns4:MediaServiceFastMetadata" minOccurs="0"/>
                <xsd:element ref="ns3:SharedWithUsers" minOccurs="0"/>
                <xsd:element ref="ns3:SharedWithDetails" minOccurs="0"/>
                <xsd:element ref="ns4:MediaServiceEventHashCode" minOccurs="0"/>
                <xsd:element ref="ns4:MediaServiceGenerationTime" minOccurs="0"/>
                <xsd:element ref="ns4:MediaServiceAutoTags" minOccurs="0"/>
                <xsd:element ref="ns4:MediaServiceOCR" minOccurs="0"/>
                <xsd:element ref="ns4:Current_x0020_auth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0f3ff-c7c3-4b73-8f0c-0bc260d159f3" elementFormDefault="qualified">
    <xsd:import namespace="http://schemas.microsoft.com/office/2006/documentManagement/types"/>
    <xsd:import namespace="http://schemas.microsoft.com/office/infopath/2007/PartnerControls"/>
    <xsd:element name="g46a9f61d38540a784cfecbd3da27bca" ma:index="8" nillable="true" ma:taxonomy="true" ma:internalName="g46a9f61d38540a784cfecbd3da27bca" ma:taxonomyFieldName="DEDJTRGroup" ma:displayName="Group" ma:fieldId="{046a9f61-d385-40a7-84cf-ecbd3da27bca}"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b4605c5f9d584382a57fb8476d85f713" ma:index="12" nillable="true" ma:taxonomy="true" ma:internalName="b4605c5f9d584382a57fb8476d85f713" ma:taxonomyFieldName="DEDJTRDivision" ma:displayName="Division" ma:fieldId="{b4605c5f-9d58-4382-a57f-b8476d85f713}"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p31afe295eb448f092f13ab8c2af2c33" ma:index="14" nillable="true" ma:taxonomy="true" ma:internalName="p31afe295eb448f092f13ab8c2af2c33" ma:taxonomyFieldName="DEDJTRBranch" ma:displayName="Branch" ma:fieldId="{931afe29-5eb4-48f0-92f1-3ab8c2af2c33}"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hcae176ec3a54dbeadeeec1b38baec58" ma:index="16" nillable="true" ma:taxonomy="true" ma:internalName="hcae176ec3a54dbeadeeec1b38baec58" ma:taxonomyFieldName="DEDJTRSection" ma:displayName="Section" ma:fieldId="{1cae176e-c3a5-4dbe-adee-ec1b38baec58}" ma:sspId="9292314e-c97d-49c1-8ae7-4cb6e1c4f97c" ma:termSetId="da3e7bcb-eeaa-4707-acea-ba4da45cec05" ma:anchorId="00000000-0000-0000-0000-000000000000" ma:open="false" ma:isKeyword="false">
      <xsd:complexType>
        <xsd:sequence>
          <xsd:element ref="pc:Terms" minOccurs="0" maxOccurs="1"/>
        </xsd:sequence>
      </xsd:complexType>
    </xsd:element>
    <xsd:element name="lf5681727d5b4cc1a5c417fcf66e2a7b" ma:index="18" nillable="true" ma:taxonomy="true" ma:internalName="lf5681727d5b4cc1a5c417fcf66e2a7b" ma:taxonomyFieldName="DEDJTRSecurityClassification" ma:displayName="Security Classification" ma:fieldId="{5f568172-7d5b-4cc1-a5c4-17fcf66e2a7b}" ma:sspId="9292314e-c97d-49c1-8ae7-4cb6e1c4f97c" ma:termSetId="e639de15-6b57-4d67-aed9-4113af6bf4b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973825-62eb-4672-8e27-fd50ec3007d7"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62e364cc-69f5-4e3f-8a29-68616369e6e0}" ma:internalName="TaxCatchAll" ma:showField="CatchAllData" ma:web="da973825-62eb-4672-8e27-fd50ec3007d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2e364cc-69f5-4e3f-8a29-68616369e6e0}" ma:internalName="TaxCatchAllLabel" ma:readOnly="true" ma:showField="CatchAllDataLabel" ma:web="da973825-62eb-4672-8e27-fd50ec3007d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454819-1b3d-4fd0-b6aa-840c3f73725f"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AutoTags" ma:index="26" nillable="true" ma:displayName="MediaServiceAutoTags" ma:internalName="MediaServiceAutoTags" ma:readOnly="true">
      <xsd:simpleType>
        <xsd:restriction base="dms:Text"/>
      </xsd:simpleType>
    </xsd:element>
    <xsd:element name="MediaServiceOCR" ma:index="27" nillable="true" ma:displayName="MediaServiceOCR" ma:internalName="MediaServiceOCR" ma:readOnly="true">
      <xsd:simpleType>
        <xsd:restriction base="dms:Note">
          <xsd:maxLength value="255"/>
        </xsd:restriction>
      </xsd:simpleType>
    </xsd:element>
    <xsd:element name="Current_x0020_author" ma:index="28" nillable="true" ma:displayName="Current author" ma:default="&lt;initials&gt;" ma:internalName="Current_x0020_autho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cae176ec3a54dbeadeeec1b38baec58 xmlns="1970f3ff-c7c3-4b73-8f0c-0bc260d159f3">
      <Terms xmlns="http://schemas.microsoft.com/office/infopath/2007/PartnerControls"/>
    </hcae176ec3a54dbeadeeec1b38baec58>
    <TaxCatchAll xmlns="da973825-62eb-4672-8e27-fd50ec3007d7"/>
    <p31afe295eb448f092f13ab8c2af2c33 xmlns="1970f3ff-c7c3-4b73-8f0c-0bc260d159f3">
      <Terms xmlns="http://schemas.microsoft.com/office/infopath/2007/PartnerControls"/>
    </p31afe295eb448f092f13ab8c2af2c33>
    <Current_x0020_author xmlns="0d454819-1b3d-4fd0-b6aa-840c3f73725f">&lt;initials&gt;</Current_x0020_author>
    <lf5681727d5b4cc1a5c417fcf66e2a7b xmlns="1970f3ff-c7c3-4b73-8f0c-0bc260d159f3">
      <Terms xmlns="http://schemas.microsoft.com/office/infopath/2007/PartnerControls"/>
    </lf5681727d5b4cc1a5c417fcf66e2a7b>
    <b4605c5f9d584382a57fb8476d85f713 xmlns="1970f3ff-c7c3-4b73-8f0c-0bc260d159f3">
      <Terms xmlns="http://schemas.microsoft.com/office/infopath/2007/PartnerControls"/>
    </b4605c5f9d584382a57fb8476d85f713>
    <g46a9f61d38540a784cfecbd3da27bca xmlns="1970f3ff-c7c3-4b73-8f0c-0bc260d159f3">
      <Terms xmlns="http://schemas.microsoft.com/office/infopath/2007/PartnerControls"/>
    </g46a9f61d38540a784cfecbd3da27bca>
  </documentManagement>
</p:properties>
</file>

<file path=customXml/itemProps1.xml><?xml version="1.0" encoding="utf-8"?>
<ds:datastoreItem xmlns:ds="http://schemas.openxmlformats.org/officeDocument/2006/customXml" ds:itemID="{F0202F04-766F-43C4-B3E6-16A05C38784A}">
  <ds:schemaRefs>
    <ds:schemaRef ds:uri="http://schemas.microsoft.com/sharepoint/v3/contenttype/forms"/>
  </ds:schemaRefs>
</ds:datastoreItem>
</file>

<file path=customXml/itemProps2.xml><?xml version="1.0" encoding="utf-8"?>
<ds:datastoreItem xmlns:ds="http://schemas.openxmlformats.org/officeDocument/2006/customXml" ds:itemID="{62202CC0-5008-4195-A4F2-56391FFDE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70f3ff-c7c3-4b73-8f0c-0bc260d159f3"/>
    <ds:schemaRef ds:uri="da973825-62eb-4672-8e27-fd50ec3007d7"/>
    <ds:schemaRef ds:uri="0d454819-1b3d-4fd0-b6aa-840c3f737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5D63C1-9E1B-46B1-BAED-F75A9C64DA98}">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0d454819-1b3d-4fd0-b6aa-840c3f73725f"/>
    <ds:schemaRef ds:uri="da973825-62eb-4672-8e27-fd50ec3007d7"/>
    <ds:schemaRef ds:uri="1970f3ff-c7c3-4b73-8f0c-0bc260d159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3377</TotalTime>
  <Words>3249</Words>
  <Application>Microsoft Office PowerPoint</Application>
  <PresentationFormat>A4 Paper (210x297 mm)</PresentationFormat>
  <Paragraphs>258</Paragraphs>
  <Slides>13</Slides>
  <Notes>3</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13</vt:i4>
      </vt:variant>
    </vt:vector>
  </HeadingPairs>
  <TitlesOfParts>
    <vt:vector size="24" baseType="lpstr">
      <vt:lpstr>Arial</vt:lpstr>
      <vt:lpstr>Calibri</vt:lpstr>
      <vt:lpstr>VIC</vt:lpstr>
      <vt:lpstr>Office Theme</vt:lpstr>
      <vt:lpstr>1_Office Theme</vt:lpstr>
      <vt:lpstr>3_Office Theme</vt:lpstr>
      <vt:lpstr>6_Office Theme</vt:lpstr>
      <vt:lpstr>4_Office Theme</vt:lpstr>
      <vt:lpstr>5_Office Theme</vt:lpstr>
      <vt:lpstr>7_Office Theme</vt:lpstr>
      <vt:lpstr>2_Office Theme</vt:lpstr>
      <vt:lpstr>PowerPoint Presentation</vt:lpstr>
      <vt:lpstr>PowerPoint Presentation</vt:lpstr>
      <vt:lpstr>What is a Digital Plan?</vt:lpstr>
      <vt:lpstr>PowerPoint Presentation</vt:lpstr>
      <vt:lpstr>PowerPoint Presentation</vt:lpstr>
      <vt:lpstr>Digital issues affecting all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Luong (DEDJTR)</dc:creator>
  <cp:lastModifiedBy>Timothy Z Kovess (DJPR)</cp:lastModifiedBy>
  <cp:revision>1</cp:revision>
  <cp:lastPrinted>2019-04-24T05:00:11Z</cp:lastPrinted>
  <dcterms:created xsi:type="dcterms:W3CDTF">2019-02-21T01:02:11Z</dcterms:created>
  <dcterms:modified xsi:type="dcterms:W3CDTF">2020-11-09T04:35:47Z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0x010100611F6414DFB111E7BA88F9DF1743E3170043213FC8FE638A439D4CFA4AEC730DC7</vt:lpwstr>
  </property>
  <property fmtid="{D5CDD505-2E9C-101B-9397-08002B2CF9AE}" pid="3" name="DEDJTRBranch">
    <vt:lpwstr/>
  </property>
  <property fmtid="{D5CDD505-2E9C-101B-9397-08002B2CF9AE}" pid="4" name="DEDJTRSection">
    <vt:lpwstr/>
  </property>
  <property fmtid="{D5CDD505-2E9C-101B-9397-08002B2CF9AE}" pid="5" name="DEDJTRGroup">
    <vt:lpwstr/>
  </property>
  <property fmtid="{D5CDD505-2E9C-101B-9397-08002B2CF9AE}" pid="6" name="DEDJTRSecurityClassification">
    <vt:lpwstr/>
  </property>
  <property fmtid="{D5CDD505-2E9C-101B-9397-08002B2CF9AE}" pid="7" name="DEDJTRDivision">
    <vt:lpwstr/>
  </property>
</Properties>
</file>